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7" r:id="rId23"/>
  </p:sldIdLst>
  <p:sldSz cx="10680700" cy="7556500"/>
  <p:notesSz cx="10680700" cy="75565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6395" autoAdjust="0"/>
  </p:normalViewPr>
  <p:slideViewPr>
    <p:cSldViewPr>
      <p:cViewPr varScale="1">
        <p:scale>
          <a:sx n="91" d="100"/>
          <a:sy n="91" d="100"/>
        </p:scale>
        <p:origin x="1746" y="96"/>
      </p:cViewPr>
      <p:guideLst>
        <p:guide orient="horz" pos="2880"/>
        <p:guide pos="216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orking\&#44592;&#53440;_2022\1.%20&#50896;&#45236;\220208_EU-ILO%20&#51068;&#51032;&#48120;&#47000;%20&#49464;&#48120;&#45208;\&#44256;&#47161;&#51088;%20&#44256;&#50857;&#47456;%20&#48143;%20&#50672;&#47161;&#45824;&#48324;%20&#51333;&#49324;&#49345;%20&#51648;&#50948;,%20&#51076;&#44552;%20&#48320;&#54868;%20&#52628;&#51060;(2020&#45380;%20&#52628;&#44032;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'2-2 (2)'!$A$2</c:f>
              <c:strCache>
                <c:ptCount val="1"/>
                <c:pt idx="0">
                  <c:v>Total</c:v>
                </c:pt>
              </c:strCache>
            </c:strRef>
          </c:tx>
          <c:cat>
            <c:numRef>
              <c:f>'2-2 (2)'!$B$1:$AF$1</c:f>
              <c:numCache>
                <c:formatCode>General</c:formatCode>
                <c:ptCount val="31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</c:numCache>
            </c:numRef>
          </c:cat>
          <c:val>
            <c:numRef>
              <c:f>'2-2 (2)'!$B$2:$AF$2</c:f>
              <c:numCache>
                <c:formatCode>0.0_ </c:formatCode>
                <c:ptCount val="31"/>
                <c:pt idx="0">
                  <c:v>54.35</c:v>
                </c:pt>
                <c:pt idx="1">
                  <c:v>53.99</c:v>
                </c:pt>
                <c:pt idx="2">
                  <c:v>54.8</c:v>
                </c:pt>
                <c:pt idx="3">
                  <c:v>53.77</c:v>
                </c:pt>
                <c:pt idx="4">
                  <c:v>54.550000000000004</c:v>
                </c:pt>
                <c:pt idx="5">
                  <c:v>54.66</c:v>
                </c:pt>
                <c:pt idx="6">
                  <c:v>54.36</c:v>
                </c:pt>
                <c:pt idx="7">
                  <c:v>54.67</c:v>
                </c:pt>
                <c:pt idx="8">
                  <c:v>50.54</c:v>
                </c:pt>
                <c:pt idx="9">
                  <c:v>50.58</c:v>
                </c:pt>
                <c:pt idx="10">
                  <c:v>50.8</c:v>
                </c:pt>
                <c:pt idx="11">
                  <c:v>50.96</c:v>
                </c:pt>
                <c:pt idx="12">
                  <c:v>51.85</c:v>
                </c:pt>
                <c:pt idx="13">
                  <c:v>50.14</c:v>
                </c:pt>
                <c:pt idx="14">
                  <c:v>50.98</c:v>
                </c:pt>
                <c:pt idx="15">
                  <c:v>51.11</c:v>
                </c:pt>
                <c:pt idx="16">
                  <c:v>51.72</c:v>
                </c:pt>
                <c:pt idx="17">
                  <c:v>52.58</c:v>
                </c:pt>
                <c:pt idx="18">
                  <c:v>52.69</c:v>
                </c:pt>
                <c:pt idx="19">
                  <c:v>52.44</c:v>
                </c:pt>
                <c:pt idx="20">
                  <c:v>52.55</c:v>
                </c:pt>
                <c:pt idx="21">
                  <c:v>53.42</c:v>
                </c:pt>
                <c:pt idx="22">
                  <c:v>54.27</c:v>
                </c:pt>
                <c:pt idx="23">
                  <c:v>55.09</c:v>
                </c:pt>
                <c:pt idx="24">
                  <c:v>55.78</c:v>
                </c:pt>
                <c:pt idx="25">
                  <c:v>55.56</c:v>
                </c:pt>
                <c:pt idx="26">
                  <c:v>55.47</c:v>
                </c:pt>
                <c:pt idx="27">
                  <c:v>55.83</c:v>
                </c:pt>
                <c:pt idx="28">
                  <c:v>55.52</c:v>
                </c:pt>
                <c:pt idx="29">
                  <c:v>56.09</c:v>
                </c:pt>
                <c:pt idx="30">
                  <c:v>55.73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19F-407E-A919-DA66D10C4158}"/>
            </c:ext>
          </c:extLst>
        </c:ser>
        <c:ser>
          <c:idx val="1"/>
          <c:order val="1"/>
          <c:tx>
            <c:strRef>
              <c:f>'2-2 (2)'!$A$3</c:f>
              <c:strCache>
                <c:ptCount val="1"/>
                <c:pt idx="0">
                  <c:v>Male</c:v>
                </c:pt>
              </c:strCache>
            </c:strRef>
          </c:tx>
          <c:marker>
            <c:symbol val="square"/>
            <c:size val="6"/>
          </c:marker>
          <c:cat>
            <c:numRef>
              <c:f>'2-2 (2)'!$B$1:$AF$1</c:f>
              <c:numCache>
                <c:formatCode>General</c:formatCode>
                <c:ptCount val="31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</c:numCache>
            </c:numRef>
          </c:cat>
          <c:val>
            <c:numRef>
              <c:f>'2-2 (2)'!$B$3:$AF$3</c:f>
              <c:numCache>
                <c:formatCode>0.0_ </c:formatCode>
                <c:ptCount val="31"/>
                <c:pt idx="0">
                  <c:v>70.8</c:v>
                </c:pt>
                <c:pt idx="1">
                  <c:v>71.009999999999991</c:v>
                </c:pt>
                <c:pt idx="2">
                  <c:v>71.97</c:v>
                </c:pt>
                <c:pt idx="3">
                  <c:v>71.53</c:v>
                </c:pt>
                <c:pt idx="4">
                  <c:v>72.010000000000005</c:v>
                </c:pt>
                <c:pt idx="5">
                  <c:v>71.67</c:v>
                </c:pt>
                <c:pt idx="6">
                  <c:v>71.36</c:v>
                </c:pt>
                <c:pt idx="7">
                  <c:v>71.209999999999994</c:v>
                </c:pt>
                <c:pt idx="8">
                  <c:v>66.12</c:v>
                </c:pt>
                <c:pt idx="9">
                  <c:v>64.86</c:v>
                </c:pt>
                <c:pt idx="10">
                  <c:v>64.84</c:v>
                </c:pt>
                <c:pt idx="11">
                  <c:v>65.040000000000006</c:v>
                </c:pt>
                <c:pt idx="12">
                  <c:v>66.64</c:v>
                </c:pt>
                <c:pt idx="13">
                  <c:v>65.290000000000006</c:v>
                </c:pt>
                <c:pt idx="14">
                  <c:v>66.08</c:v>
                </c:pt>
                <c:pt idx="15">
                  <c:v>65.930000000000007</c:v>
                </c:pt>
                <c:pt idx="16">
                  <c:v>66.62</c:v>
                </c:pt>
                <c:pt idx="17">
                  <c:v>67.66</c:v>
                </c:pt>
                <c:pt idx="18">
                  <c:v>67.430000000000007</c:v>
                </c:pt>
                <c:pt idx="19">
                  <c:v>67.17</c:v>
                </c:pt>
                <c:pt idx="20">
                  <c:v>67.260000000000005</c:v>
                </c:pt>
                <c:pt idx="21">
                  <c:v>68.069999999999993</c:v>
                </c:pt>
                <c:pt idx="22">
                  <c:v>68.81</c:v>
                </c:pt>
                <c:pt idx="23">
                  <c:v>69.400000000000006</c:v>
                </c:pt>
                <c:pt idx="24">
                  <c:v>69.83</c:v>
                </c:pt>
                <c:pt idx="25">
                  <c:v>69.02</c:v>
                </c:pt>
                <c:pt idx="26">
                  <c:v>68.739999999999995</c:v>
                </c:pt>
                <c:pt idx="27">
                  <c:v>68.83</c:v>
                </c:pt>
                <c:pt idx="28">
                  <c:v>68.11</c:v>
                </c:pt>
                <c:pt idx="29">
                  <c:v>67.72</c:v>
                </c:pt>
                <c:pt idx="30">
                  <c:v>67.36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19F-407E-A919-DA66D10C4158}"/>
            </c:ext>
          </c:extLst>
        </c:ser>
        <c:ser>
          <c:idx val="2"/>
          <c:order val="2"/>
          <c:tx>
            <c:strRef>
              <c:f>'2-2 (2)'!$A$4</c:f>
              <c:strCache>
                <c:ptCount val="1"/>
                <c:pt idx="0">
                  <c:v>Female</c:v>
                </c:pt>
              </c:strCache>
            </c:strRef>
          </c:tx>
          <c:cat>
            <c:numRef>
              <c:f>'2-2 (2)'!$B$1:$AF$1</c:f>
              <c:numCache>
                <c:formatCode>General</c:formatCode>
                <c:ptCount val="31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  <c:pt idx="29">
                  <c:v>2019</c:v>
                </c:pt>
                <c:pt idx="30">
                  <c:v>2020</c:v>
                </c:pt>
              </c:numCache>
            </c:numRef>
          </c:cat>
          <c:val>
            <c:numRef>
              <c:f>'2-2 (2)'!$B$4:$AF$4</c:f>
              <c:numCache>
                <c:formatCode>0.0_ </c:formatCode>
                <c:ptCount val="31"/>
                <c:pt idx="0">
                  <c:v>41.07</c:v>
                </c:pt>
                <c:pt idx="1">
                  <c:v>40.619999999999997</c:v>
                </c:pt>
                <c:pt idx="2">
                  <c:v>41.239999999999995</c:v>
                </c:pt>
                <c:pt idx="3">
                  <c:v>39.669999999999995</c:v>
                </c:pt>
                <c:pt idx="4">
                  <c:v>40.629999999999995</c:v>
                </c:pt>
                <c:pt idx="5">
                  <c:v>41.03</c:v>
                </c:pt>
                <c:pt idx="6">
                  <c:v>40.71</c:v>
                </c:pt>
                <c:pt idx="7">
                  <c:v>41.32</c:v>
                </c:pt>
                <c:pt idx="8">
                  <c:v>37.89</c:v>
                </c:pt>
                <c:pt idx="9">
                  <c:v>38.909999999999997</c:v>
                </c:pt>
                <c:pt idx="10">
                  <c:v>39.270000000000003</c:v>
                </c:pt>
                <c:pt idx="11">
                  <c:v>39.33</c:v>
                </c:pt>
                <c:pt idx="12">
                  <c:v>39.57</c:v>
                </c:pt>
                <c:pt idx="13">
                  <c:v>37.5</c:v>
                </c:pt>
                <c:pt idx="14">
                  <c:v>38.32</c:v>
                </c:pt>
                <c:pt idx="15">
                  <c:v>38.619999999999997</c:v>
                </c:pt>
                <c:pt idx="16">
                  <c:v>39.11</c:v>
                </c:pt>
                <c:pt idx="17">
                  <c:v>39.75</c:v>
                </c:pt>
                <c:pt idx="18">
                  <c:v>40.06</c:v>
                </c:pt>
                <c:pt idx="19">
                  <c:v>39.770000000000003</c:v>
                </c:pt>
                <c:pt idx="20">
                  <c:v>39.840000000000003</c:v>
                </c:pt>
                <c:pt idx="21">
                  <c:v>40.729999999999997</c:v>
                </c:pt>
                <c:pt idx="22">
                  <c:v>41.62</c:v>
                </c:pt>
                <c:pt idx="23">
                  <c:v>42.58</c:v>
                </c:pt>
                <c:pt idx="24">
                  <c:v>43.45</c:v>
                </c:pt>
                <c:pt idx="25">
                  <c:v>43.69</c:v>
                </c:pt>
                <c:pt idx="26">
                  <c:v>43.74</c:v>
                </c:pt>
                <c:pt idx="27">
                  <c:v>44.31</c:v>
                </c:pt>
                <c:pt idx="28">
                  <c:v>44.34</c:v>
                </c:pt>
                <c:pt idx="29">
                  <c:v>45.72</c:v>
                </c:pt>
                <c:pt idx="30">
                  <c:v>45.34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19F-407E-A919-DA66D10C41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480248048"/>
        <c:axId val="-1480249136"/>
      </c:lineChart>
      <c:catAx>
        <c:axId val="-148024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1480249136"/>
        <c:crosses val="autoZero"/>
        <c:auto val="1"/>
        <c:lblAlgn val="ctr"/>
        <c:lblOffset val="100"/>
        <c:noMultiLvlLbl val="0"/>
      </c:catAx>
      <c:valAx>
        <c:axId val="-1480249136"/>
        <c:scaling>
          <c:orientation val="minMax"/>
          <c:max val="80"/>
          <c:min val="30"/>
        </c:scaling>
        <c:delete val="0"/>
        <c:axPos val="l"/>
        <c:majorGridlines/>
        <c:numFmt formatCode="0.0_ " sourceLinked="1"/>
        <c:majorTickMark val="none"/>
        <c:minorTickMark val="none"/>
        <c:tickLblPos val="nextTo"/>
        <c:crossAx val="-148024804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27563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6049963" y="0"/>
            <a:ext cx="4627562" cy="379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94C43-A938-4037-9464-5308217D7805}" type="datetimeFigureOut">
              <a:rPr lang="fr-FR" smtClean="0"/>
              <a:t>24/05/2022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536950" y="944563"/>
            <a:ext cx="3606800" cy="2551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1068388" y="3636963"/>
            <a:ext cx="8543925" cy="29749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7177088"/>
            <a:ext cx="4627563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6049963" y="7177088"/>
            <a:ext cx="4627562" cy="379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62EED-6C47-404E-AA1A-CFCF974A840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767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4483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/>
              <a:t>A1: Regular job maintenance type                        A2: Regular job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late</a:t>
            </a:r>
            <a:r>
              <a:rPr lang="fr-FR" baseline="0" dirty="0"/>
              <a:t> retirement type</a:t>
            </a:r>
          </a:p>
          <a:p>
            <a:r>
              <a:rPr lang="fr-FR" baseline="0" dirty="0"/>
              <a:t>A3: Irregular job maintenance type                       A4: </a:t>
            </a:r>
            <a:r>
              <a:rPr lang="fr-FR" baseline="0" dirty="0" smtClean="0"/>
              <a:t>Self-employed </a:t>
            </a:r>
            <a:r>
              <a:rPr lang="fr-FR" baseline="0" dirty="0"/>
              <a:t>maintenance type</a:t>
            </a:r>
          </a:p>
          <a:p>
            <a:r>
              <a:rPr lang="fr-FR" baseline="0" dirty="0"/>
              <a:t>A5: </a:t>
            </a:r>
            <a:r>
              <a:rPr lang="fr-FR" baseline="0" dirty="0" err="1"/>
              <a:t>Unstable</a:t>
            </a:r>
            <a:r>
              <a:rPr lang="fr-FR" baseline="0" dirty="0"/>
              <a:t> </a:t>
            </a:r>
            <a:r>
              <a:rPr lang="fr-FR" baseline="0" dirty="0" err="1"/>
              <a:t>late</a:t>
            </a:r>
            <a:r>
              <a:rPr lang="fr-FR" baseline="0" dirty="0"/>
              <a:t> retirement type                         A6: </a:t>
            </a:r>
            <a:r>
              <a:rPr lang="fr-FR" baseline="0" dirty="0" err="1"/>
              <a:t>Mid-term</a:t>
            </a:r>
            <a:r>
              <a:rPr lang="fr-FR" baseline="0" dirty="0"/>
              <a:t> retirement type</a:t>
            </a:r>
          </a:p>
          <a:p>
            <a:r>
              <a:rPr lang="fr-FR" baseline="0" dirty="0"/>
              <a:t>A7: </a:t>
            </a:r>
            <a:r>
              <a:rPr lang="fr-FR" baseline="0" dirty="0" err="1"/>
              <a:t>Re</a:t>
            </a:r>
            <a:r>
              <a:rPr lang="fr-FR" baseline="0" dirty="0"/>
              <a:t>-entry </a:t>
            </a:r>
            <a:r>
              <a:rPr lang="fr-FR" baseline="0" dirty="0" err="1"/>
              <a:t>after</a:t>
            </a:r>
            <a:r>
              <a:rPr lang="fr-FR" baseline="0" dirty="0"/>
              <a:t> initial job </a:t>
            </a:r>
            <a:r>
              <a:rPr lang="fr-FR" baseline="0" dirty="0" err="1"/>
              <a:t>loss</a:t>
            </a:r>
            <a:r>
              <a:rPr lang="fr-FR" baseline="0" dirty="0"/>
              <a:t> type                   A8: </a:t>
            </a:r>
            <a:r>
              <a:rPr lang="fr-FR" baseline="0" dirty="0" err="1"/>
              <a:t>Mid-term</a:t>
            </a:r>
            <a:r>
              <a:rPr lang="fr-FR" baseline="0" dirty="0"/>
              <a:t> </a:t>
            </a:r>
            <a:r>
              <a:rPr lang="fr-FR" baseline="0" dirty="0" err="1"/>
              <a:t>re</a:t>
            </a:r>
            <a:r>
              <a:rPr lang="fr-FR" baseline="0" dirty="0"/>
              <a:t>-entry type</a:t>
            </a:r>
          </a:p>
          <a:p>
            <a:r>
              <a:rPr lang="fr-FR" baseline="0" dirty="0"/>
              <a:t>A9: </a:t>
            </a:r>
            <a:r>
              <a:rPr lang="fr-FR" baseline="0" dirty="0" err="1"/>
              <a:t>Late</a:t>
            </a:r>
            <a:r>
              <a:rPr lang="fr-FR" baseline="0" dirty="0"/>
              <a:t> </a:t>
            </a:r>
            <a:r>
              <a:rPr lang="fr-FR" baseline="0" dirty="0" err="1"/>
              <a:t>re</a:t>
            </a:r>
            <a:r>
              <a:rPr lang="fr-FR" baseline="0" dirty="0"/>
              <a:t>-entry type                                           A10: </a:t>
            </a:r>
            <a:r>
              <a:rPr lang="fr-FR" baseline="0" dirty="0" err="1"/>
              <a:t>Unemployment</a:t>
            </a:r>
            <a:r>
              <a:rPr lang="fr-FR" baseline="0" dirty="0"/>
              <a:t> maintenance type</a:t>
            </a:r>
          </a:p>
          <a:p>
            <a:endParaRPr lang="fr-FR" baseline="0" dirty="0"/>
          </a:p>
          <a:p>
            <a:r>
              <a:rPr lang="fr-FR" baseline="0" dirty="0"/>
              <a:t>Green: Regular worker      </a:t>
            </a:r>
          </a:p>
          <a:p>
            <a:r>
              <a:rPr lang="fr-FR" baseline="0" dirty="0"/>
              <a:t>Orange: </a:t>
            </a:r>
            <a:r>
              <a:rPr lang="fr-FR" baseline="0" dirty="0" smtClean="0"/>
              <a:t>Self-employed</a:t>
            </a:r>
            <a:endParaRPr lang="fr-FR" baseline="0" dirty="0"/>
          </a:p>
          <a:p>
            <a:r>
              <a:rPr lang="fr-FR" baseline="0" dirty="0" err="1"/>
              <a:t>Purple</a:t>
            </a:r>
            <a:r>
              <a:rPr lang="fr-FR" baseline="0" dirty="0"/>
              <a:t>: </a:t>
            </a:r>
            <a:r>
              <a:rPr lang="fr-FR" baseline="0" dirty="0" err="1"/>
              <a:t>Irregular</a:t>
            </a:r>
            <a:r>
              <a:rPr lang="fr-FR" baseline="0" dirty="0"/>
              <a:t> </a:t>
            </a:r>
            <a:r>
              <a:rPr lang="fr-FR" baseline="0" dirty="0" err="1"/>
              <a:t>worker</a:t>
            </a:r>
            <a:r>
              <a:rPr lang="fr-FR" baseline="0" dirty="0"/>
              <a:t>          </a:t>
            </a:r>
          </a:p>
          <a:p>
            <a:r>
              <a:rPr lang="fr-FR" baseline="0" dirty="0"/>
              <a:t>Yellow: </a:t>
            </a:r>
            <a:r>
              <a:rPr lang="fr-FR" baseline="0" dirty="0" err="1"/>
              <a:t>Unemployed</a:t>
            </a:r>
            <a:endParaRPr lang="fr-FR" baseline="0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4181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/>
              <a:t>B1: Regular job maintenance type          B2: </a:t>
            </a:r>
            <a:r>
              <a:rPr lang="fr-FR" baseline="0" dirty="0" err="1"/>
              <a:t>Irregular</a:t>
            </a:r>
            <a:r>
              <a:rPr lang="fr-FR" baseline="0" dirty="0"/>
              <a:t> job maintenance type</a:t>
            </a:r>
          </a:p>
          <a:p>
            <a:r>
              <a:rPr lang="fr-FR" baseline="0" dirty="0"/>
              <a:t>B3: </a:t>
            </a:r>
            <a:r>
              <a:rPr lang="fr-FR" baseline="0" dirty="0" smtClean="0"/>
              <a:t>Self-employed </a:t>
            </a:r>
            <a:r>
              <a:rPr lang="fr-FR" baseline="0" dirty="0"/>
              <a:t>maintenance type            B4: Late retirement type</a:t>
            </a:r>
          </a:p>
          <a:p>
            <a:r>
              <a:rPr lang="fr-FR" baseline="0" dirty="0"/>
              <a:t>B5: </a:t>
            </a:r>
            <a:r>
              <a:rPr lang="fr-FR" baseline="0" dirty="0" err="1"/>
              <a:t>Early</a:t>
            </a:r>
            <a:r>
              <a:rPr lang="fr-FR" baseline="0" dirty="0"/>
              <a:t> retirement type                         B6: </a:t>
            </a:r>
            <a:r>
              <a:rPr lang="fr-FR" baseline="0" dirty="0" err="1"/>
              <a:t>Mid-term</a:t>
            </a:r>
            <a:r>
              <a:rPr lang="fr-FR" baseline="0" dirty="0"/>
              <a:t> </a:t>
            </a:r>
            <a:r>
              <a:rPr lang="fr-FR" baseline="0" dirty="0" err="1"/>
              <a:t>re</a:t>
            </a:r>
            <a:r>
              <a:rPr lang="fr-FR" baseline="0" dirty="0"/>
              <a:t>-entry type</a:t>
            </a:r>
          </a:p>
          <a:p>
            <a:r>
              <a:rPr lang="fr-FR" baseline="0" dirty="0"/>
              <a:t>B7: </a:t>
            </a:r>
            <a:r>
              <a:rPr lang="fr-FR" baseline="0" dirty="0" err="1"/>
              <a:t>Late</a:t>
            </a:r>
            <a:r>
              <a:rPr lang="fr-FR" baseline="0" dirty="0"/>
              <a:t> </a:t>
            </a:r>
            <a:r>
              <a:rPr lang="fr-FR" baseline="0" dirty="0" err="1"/>
              <a:t>re</a:t>
            </a:r>
            <a:r>
              <a:rPr lang="fr-FR" baseline="0" dirty="0"/>
              <a:t>-entry type                              B8: </a:t>
            </a:r>
            <a:r>
              <a:rPr lang="fr-FR" baseline="0" dirty="0" err="1"/>
              <a:t>Unemployment</a:t>
            </a:r>
            <a:r>
              <a:rPr lang="fr-FR" baseline="0" dirty="0"/>
              <a:t> maintenance type</a:t>
            </a:r>
          </a:p>
          <a:p>
            <a:endParaRPr lang="fr-FR" baseline="0" dirty="0"/>
          </a:p>
          <a:p>
            <a:r>
              <a:rPr lang="fr-FR" baseline="0" dirty="0"/>
              <a:t>Green: Regular </a:t>
            </a:r>
            <a:r>
              <a:rPr lang="fr-FR" baseline="0" dirty="0" err="1"/>
              <a:t>worker</a:t>
            </a:r>
            <a:r>
              <a:rPr lang="fr-FR" baseline="0" dirty="0"/>
              <a:t>      </a:t>
            </a:r>
          </a:p>
          <a:p>
            <a:r>
              <a:rPr lang="fr-FR" baseline="0" dirty="0"/>
              <a:t>Orange: </a:t>
            </a:r>
            <a:r>
              <a:rPr lang="fr-FR" baseline="0" dirty="0" smtClean="0"/>
              <a:t>Self-employed </a:t>
            </a:r>
            <a:r>
              <a:rPr lang="fr-FR" baseline="0" dirty="0"/>
              <a:t>worker</a:t>
            </a:r>
          </a:p>
          <a:p>
            <a:r>
              <a:rPr lang="fr-FR" baseline="0" dirty="0" err="1"/>
              <a:t>Purple</a:t>
            </a:r>
            <a:r>
              <a:rPr lang="fr-FR" baseline="0" dirty="0"/>
              <a:t>: </a:t>
            </a:r>
            <a:r>
              <a:rPr lang="fr-FR" baseline="0" dirty="0" err="1"/>
              <a:t>Irregular</a:t>
            </a:r>
            <a:r>
              <a:rPr lang="fr-FR" baseline="0" dirty="0"/>
              <a:t> </a:t>
            </a:r>
            <a:r>
              <a:rPr lang="fr-FR" baseline="0" dirty="0" err="1"/>
              <a:t>worker</a:t>
            </a:r>
            <a:r>
              <a:rPr lang="fr-FR" baseline="0" dirty="0"/>
              <a:t>          </a:t>
            </a:r>
          </a:p>
          <a:p>
            <a:r>
              <a:rPr lang="fr-FR" baseline="0" dirty="0"/>
              <a:t>Yellow: </a:t>
            </a:r>
            <a:r>
              <a:rPr lang="fr-FR" baseline="0" dirty="0" err="1"/>
              <a:t>Unemployed</a:t>
            </a:r>
            <a:endParaRPr lang="fr-FR" baseline="0" dirty="0"/>
          </a:p>
          <a:p>
            <a:endParaRPr lang="fr-FR" baseline="0" dirty="0"/>
          </a:p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6145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/>
              <a:t>A1: Regular job maintenance type                         A2: Regular job </a:t>
            </a:r>
            <a:r>
              <a:rPr lang="fr-FR" baseline="0" dirty="0" err="1"/>
              <a:t>with</a:t>
            </a:r>
            <a:r>
              <a:rPr lang="fr-FR" baseline="0" dirty="0"/>
              <a:t> </a:t>
            </a:r>
            <a:r>
              <a:rPr lang="fr-FR" baseline="0" dirty="0" err="1"/>
              <a:t>late</a:t>
            </a:r>
            <a:r>
              <a:rPr lang="fr-FR" baseline="0" dirty="0"/>
              <a:t> retirement type</a:t>
            </a:r>
          </a:p>
          <a:p>
            <a:r>
              <a:rPr lang="fr-FR" baseline="0" dirty="0"/>
              <a:t>A3: Irregular job maintenance type                        A4: </a:t>
            </a:r>
            <a:r>
              <a:rPr lang="fr-FR" baseline="0" dirty="0" smtClean="0"/>
              <a:t>Self-employed </a:t>
            </a:r>
            <a:r>
              <a:rPr lang="fr-FR" baseline="0" dirty="0"/>
              <a:t>maintenance type</a:t>
            </a:r>
          </a:p>
          <a:p>
            <a:r>
              <a:rPr lang="fr-FR" baseline="0" dirty="0"/>
              <a:t>A5: </a:t>
            </a:r>
            <a:r>
              <a:rPr lang="fr-FR" baseline="0" dirty="0" err="1"/>
              <a:t>Unstable</a:t>
            </a:r>
            <a:r>
              <a:rPr lang="fr-FR" baseline="0" dirty="0"/>
              <a:t> </a:t>
            </a:r>
            <a:r>
              <a:rPr lang="fr-FR" baseline="0" dirty="0" err="1"/>
              <a:t>late</a:t>
            </a:r>
            <a:r>
              <a:rPr lang="fr-FR" baseline="0" dirty="0"/>
              <a:t> retirement type                         A6: </a:t>
            </a:r>
            <a:r>
              <a:rPr lang="fr-FR" baseline="0" dirty="0" err="1"/>
              <a:t>Mid-term</a:t>
            </a:r>
            <a:r>
              <a:rPr lang="fr-FR" baseline="0" dirty="0"/>
              <a:t> retirement type</a:t>
            </a:r>
          </a:p>
          <a:p>
            <a:r>
              <a:rPr lang="fr-FR" baseline="0" dirty="0"/>
              <a:t>A7: </a:t>
            </a:r>
            <a:r>
              <a:rPr lang="fr-FR" baseline="0" dirty="0" err="1"/>
              <a:t>Re</a:t>
            </a:r>
            <a:r>
              <a:rPr lang="fr-FR" baseline="0" dirty="0"/>
              <a:t>-entry </a:t>
            </a:r>
            <a:r>
              <a:rPr lang="fr-FR" baseline="0" dirty="0" err="1"/>
              <a:t>after</a:t>
            </a:r>
            <a:r>
              <a:rPr lang="fr-FR" baseline="0" dirty="0"/>
              <a:t> initial job </a:t>
            </a:r>
            <a:r>
              <a:rPr lang="fr-FR" baseline="0" dirty="0" err="1"/>
              <a:t>loss</a:t>
            </a:r>
            <a:r>
              <a:rPr lang="fr-FR" baseline="0" dirty="0"/>
              <a:t> type                   A8: </a:t>
            </a:r>
            <a:r>
              <a:rPr lang="fr-FR" baseline="0" dirty="0" err="1"/>
              <a:t>Mid-term</a:t>
            </a:r>
            <a:r>
              <a:rPr lang="fr-FR" baseline="0" dirty="0"/>
              <a:t> </a:t>
            </a:r>
            <a:r>
              <a:rPr lang="fr-FR" baseline="0" dirty="0" err="1"/>
              <a:t>re</a:t>
            </a:r>
            <a:r>
              <a:rPr lang="fr-FR" baseline="0" dirty="0"/>
              <a:t>-entry type</a:t>
            </a:r>
          </a:p>
          <a:p>
            <a:r>
              <a:rPr lang="fr-FR" baseline="0" dirty="0"/>
              <a:t>A9: </a:t>
            </a:r>
            <a:r>
              <a:rPr lang="fr-FR" baseline="0" dirty="0" err="1"/>
              <a:t>Late</a:t>
            </a:r>
            <a:r>
              <a:rPr lang="fr-FR" baseline="0" dirty="0"/>
              <a:t> </a:t>
            </a:r>
            <a:r>
              <a:rPr lang="fr-FR" baseline="0" dirty="0" err="1"/>
              <a:t>re</a:t>
            </a:r>
            <a:r>
              <a:rPr lang="fr-FR" baseline="0" dirty="0"/>
              <a:t>-entry type                                           A10: </a:t>
            </a:r>
            <a:r>
              <a:rPr lang="fr-FR" baseline="0" dirty="0" err="1"/>
              <a:t>Unemployment</a:t>
            </a:r>
            <a:r>
              <a:rPr lang="fr-FR" baseline="0" dirty="0"/>
              <a:t> maintenance type</a:t>
            </a:r>
          </a:p>
          <a:p>
            <a:r>
              <a:rPr lang="fr-FR" baseline="0" dirty="0"/>
              <a:t>Blue : Based on 30% of the </a:t>
            </a:r>
            <a:r>
              <a:rPr lang="fr-FR" baseline="0" dirty="0" err="1"/>
              <a:t>median</a:t>
            </a:r>
            <a:r>
              <a:rPr lang="fr-FR" baseline="0" dirty="0"/>
              <a:t> </a:t>
            </a:r>
            <a:r>
              <a:rPr lang="fr-FR" baseline="0" dirty="0" err="1"/>
              <a:t>income</a:t>
            </a:r>
            <a:endParaRPr lang="fr-FR" baseline="0" dirty="0"/>
          </a:p>
          <a:p>
            <a:r>
              <a:rPr lang="fr-FR" baseline="0" dirty="0"/>
              <a:t>Black : Based on 50% of the </a:t>
            </a:r>
            <a:r>
              <a:rPr lang="fr-FR" baseline="0" dirty="0" err="1"/>
              <a:t>median</a:t>
            </a:r>
            <a:r>
              <a:rPr lang="fr-FR" baseline="0" dirty="0"/>
              <a:t> </a:t>
            </a:r>
            <a:r>
              <a:rPr lang="fr-FR" baseline="0" dirty="0" err="1"/>
              <a:t>income</a:t>
            </a:r>
            <a:endParaRPr lang="fr-FR" baseline="0" dirty="0"/>
          </a:p>
          <a:p>
            <a:endParaRPr lang="fr-FR" baseline="0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0273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/>
              <a:t>B1: Regular job maintenance type           B2: </a:t>
            </a:r>
            <a:r>
              <a:rPr lang="fr-FR" baseline="0" dirty="0" err="1"/>
              <a:t>Irregular</a:t>
            </a:r>
            <a:r>
              <a:rPr lang="fr-FR" baseline="0" dirty="0"/>
              <a:t> job maintenance type</a:t>
            </a:r>
          </a:p>
          <a:p>
            <a:r>
              <a:rPr lang="fr-FR" baseline="0" dirty="0"/>
              <a:t>B3: </a:t>
            </a:r>
            <a:r>
              <a:rPr lang="fr-FR" baseline="0" dirty="0" smtClean="0"/>
              <a:t>Self-employed </a:t>
            </a:r>
            <a:r>
              <a:rPr lang="fr-FR" baseline="0" dirty="0"/>
              <a:t>maintenance type            B4: Late retirement type</a:t>
            </a:r>
          </a:p>
          <a:p>
            <a:r>
              <a:rPr lang="fr-FR" baseline="0" dirty="0"/>
              <a:t>B5: </a:t>
            </a:r>
            <a:r>
              <a:rPr lang="fr-FR" baseline="0" dirty="0" err="1"/>
              <a:t>Early</a:t>
            </a:r>
            <a:r>
              <a:rPr lang="fr-FR" baseline="0" dirty="0"/>
              <a:t> retirement type                         B6: </a:t>
            </a:r>
            <a:r>
              <a:rPr lang="fr-FR" baseline="0" dirty="0" err="1"/>
              <a:t>Mid-term</a:t>
            </a:r>
            <a:r>
              <a:rPr lang="fr-FR" baseline="0" dirty="0"/>
              <a:t> </a:t>
            </a:r>
            <a:r>
              <a:rPr lang="fr-FR" baseline="0" dirty="0" err="1"/>
              <a:t>re</a:t>
            </a:r>
            <a:r>
              <a:rPr lang="fr-FR" baseline="0" dirty="0"/>
              <a:t>-entry type</a:t>
            </a:r>
          </a:p>
          <a:p>
            <a:r>
              <a:rPr lang="fr-FR" baseline="0" dirty="0"/>
              <a:t>B7: </a:t>
            </a:r>
            <a:r>
              <a:rPr lang="fr-FR" baseline="0" dirty="0" err="1"/>
              <a:t>Late</a:t>
            </a:r>
            <a:r>
              <a:rPr lang="fr-FR" baseline="0" dirty="0"/>
              <a:t> </a:t>
            </a:r>
            <a:r>
              <a:rPr lang="fr-FR" baseline="0" dirty="0" err="1"/>
              <a:t>re</a:t>
            </a:r>
            <a:r>
              <a:rPr lang="fr-FR" baseline="0" dirty="0"/>
              <a:t>-entry type                              B8: </a:t>
            </a:r>
            <a:r>
              <a:rPr lang="fr-FR" baseline="0" dirty="0" err="1"/>
              <a:t>Unemployment</a:t>
            </a:r>
            <a:r>
              <a:rPr lang="fr-FR" baseline="0" dirty="0"/>
              <a:t> maintenance type</a:t>
            </a:r>
          </a:p>
          <a:p>
            <a:r>
              <a:rPr lang="fr-FR" baseline="0" dirty="0"/>
              <a:t>Blue : Based on 30% of the </a:t>
            </a:r>
            <a:r>
              <a:rPr lang="fr-FR" baseline="0" dirty="0" err="1"/>
              <a:t>median</a:t>
            </a:r>
            <a:r>
              <a:rPr lang="fr-FR" baseline="0" dirty="0"/>
              <a:t> </a:t>
            </a:r>
            <a:r>
              <a:rPr lang="fr-FR" baseline="0" dirty="0" err="1"/>
              <a:t>income</a:t>
            </a:r>
            <a:endParaRPr lang="fr-FR" baseline="0" dirty="0"/>
          </a:p>
          <a:p>
            <a:r>
              <a:rPr lang="fr-FR" baseline="0" dirty="0"/>
              <a:t>Black : Based on 50% of the </a:t>
            </a:r>
            <a:r>
              <a:rPr lang="fr-FR" baseline="0" dirty="0" err="1"/>
              <a:t>median</a:t>
            </a:r>
            <a:r>
              <a:rPr lang="fr-FR" baseline="0" dirty="0"/>
              <a:t> </a:t>
            </a:r>
            <a:r>
              <a:rPr lang="fr-FR" baseline="0" dirty="0" err="1"/>
              <a:t>income</a:t>
            </a:r>
            <a:endParaRPr lang="fr-FR" baseline="0" dirty="0"/>
          </a:p>
          <a:p>
            <a:endParaRPr lang="fr-FR" baseline="0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98290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61089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069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Blue :</a:t>
            </a:r>
            <a:r>
              <a:rPr lang="fr-FR" baseline="0" dirty="0"/>
              <a:t> Total</a:t>
            </a:r>
          </a:p>
          <a:p>
            <a:r>
              <a:rPr lang="fr-FR" baseline="0" dirty="0" err="1"/>
              <a:t>Red</a:t>
            </a:r>
            <a:r>
              <a:rPr lang="fr-FR" baseline="0" dirty="0"/>
              <a:t> : Male</a:t>
            </a:r>
          </a:p>
          <a:p>
            <a:r>
              <a:rPr lang="fr-FR" baseline="0" dirty="0"/>
              <a:t>Green : </a:t>
            </a:r>
            <a:r>
              <a:rPr lang="fr-FR" baseline="0" dirty="0" err="1"/>
              <a:t>Female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5864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Blue : Regular</a:t>
            </a:r>
            <a:r>
              <a:rPr lang="fr-FR" baseline="0" dirty="0"/>
              <a:t> </a:t>
            </a:r>
            <a:endParaRPr lang="fr-FR" dirty="0"/>
          </a:p>
          <a:p>
            <a:r>
              <a:rPr lang="fr-FR" dirty="0"/>
              <a:t>Red</a:t>
            </a:r>
            <a:r>
              <a:rPr lang="fr-FR" baseline="0" dirty="0"/>
              <a:t> : </a:t>
            </a:r>
            <a:r>
              <a:rPr lang="fr-FR" baseline="0" dirty="0" smtClean="0"/>
              <a:t>Temporary</a:t>
            </a:r>
            <a:r>
              <a:rPr lang="fr-FR" baseline="0" dirty="0">
                <a:solidFill>
                  <a:srgbClr val="FF0000"/>
                </a:solidFill>
              </a:rPr>
              <a:t>/</a:t>
            </a:r>
            <a:r>
              <a:rPr lang="fr-FR" baseline="0" dirty="0" smtClean="0"/>
              <a:t>daily</a:t>
            </a:r>
            <a:endParaRPr lang="fr-FR" baseline="0" dirty="0"/>
          </a:p>
          <a:p>
            <a:r>
              <a:rPr lang="fr-FR" baseline="0" dirty="0"/>
              <a:t>Green : </a:t>
            </a:r>
            <a:r>
              <a:rPr lang="en-US" baseline="0" dirty="0" smtClean="0"/>
              <a:t>Self-employed</a:t>
            </a:r>
            <a:endParaRPr lang="fr-FR" baseline="0" dirty="0"/>
          </a:p>
          <a:p>
            <a:r>
              <a:rPr lang="fr-FR" baseline="0" dirty="0"/>
              <a:t>Purple : </a:t>
            </a:r>
            <a:r>
              <a:rPr lang="fr-FR" baseline="0" dirty="0" smtClean="0"/>
              <a:t>Unemployed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4476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Graph</a:t>
            </a:r>
            <a:r>
              <a:rPr lang="fr-FR" baseline="0" dirty="0"/>
              <a:t> on the </a:t>
            </a:r>
            <a:r>
              <a:rPr lang="fr-FR" baseline="0" dirty="0" err="1"/>
              <a:t>left</a:t>
            </a:r>
            <a:endParaRPr lang="fr-FR" dirty="0"/>
          </a:p>
          <a:p>
            <a:r>
              <a:rPr lang="fr-FR" dirty="0"/>
              <a:t>Blue</a:t>
            </a:r>
            <a:r>
              <a:rPr lang="fr-FR" baseline="0" dirty="0"/>
              <a:t> : Total population (millions)</a:t>
            </a:r>
          </a:p>
          <a:p>
            <a:r>
              <a:rPr lang="fr-FR" baseline="0" dirty="0"/>
              <a:t>Orange : Population </a:t>
            </a:r>
            <a:r>
              <a:rPr lang="fr-FR" baseline="0" dirty="0" err="1"/>
              <a:t>growth</a:t>
            </a:r>
            <a:r>
              <a:rPr lang="fr-FR" baseline="0" dirty="0"/>
              <a:t> rate (%)</a:t>
            </a:r>
          </a:p>
          <a:p>
            <a:endParaRPr lang="fr-FR" baseline="0" dirty="0"/>
          </a:p>
          <a:p>
            <a:r>
              <a:rPr lang="fr-FR" baseline="0" dirty="0"/>
              <a:t>Graph on the right</a:t>
            </a:r>
          </a:p>
          <a:p>
            <a:r>
              <a:rPr lang="fr-FR" baseline="0" dirty="0"/>
              <a:t>Blue : </a:t>
            </a:r>
            <a:r>
              <a:rPr lang="fr-FR" baseline="0" dirty="0" err="1"/>
              <a:t>Aged</a:t>
            </a:r>
            <a:r>
              <a:rPr lang="fr-FR" baseline="0" dirty="0"/>
              <a:t> 15-24</a:t>
            </a:r>
          </a:p>
          <a:p>
            <a:r>
              <a:rPr lang="fr-FR" baseline="0" dirty="0"/>
              <a:t>Orange : </a:t>
            </a:r>
            <a:r>
              <a:rPr lang="fr-FR" baseline="0" dirty="0" err="1"/>
              <a:t>Aged</a:t>
            </a:r>
            <a:r>
              <a:rPr lang="fr-FR" baseline="0" dirty="0"/>
              <a:t> 25-49</a:t>
            </a:r>
          </a:p>
          <a:p>
            <a:r>
              <a:rPr lang="fr-FR" baseline="0" dirty="0"/>
              <a:t>Grey : </a:t>
            </a:r>
            <a:r>
              <a:rPr lang="fr-FR" baseline="0" dirty="0" err="1"/>
              <a:t>Aged</a:t>
            </a:r>
            <a:r>
              <a:rPr lang="fr-FR" baseline="0" dirty="0"/>
              <a:t> 50-64</a:t>
            </a:r>
          </a:p>
          <a:p>
            <a:r>
              <a:rPr lang="fr-FR" baseline="0" dirty="0"/>
              <a:t>Yellow : </a:t>
            </a:r>
            <a:r>
              <a:rPr lang="fr-FR" baseline="0" dirty="0" err="1"/>
              <a:t>Working</a:t>
            </a:r>
            <a:r>
              <a:rPr lang="fr-FR" baseline="0" dirty="0"/>
              <a:t> </a:t>
            </a:r>
            <a:r>
              <a:rPr lang="fr-FR" baseline="0" dirty="0" err="1"/>
              <a:t>age</a:t>
            </a:r>
            <a:r>
              <a:rPr lang="fr-FR" baseline="0" dirty="0"/>
              <a:t> population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051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Blue : Middle </a:t>
            </a:r>
            <a:r>
              <a:rPr lang="fr-FR" dirty="0" err="1"/>
              <a:t>school</a:t>
            </a:r>
            <a:r>
              <a:rPr lang="fr-FR" baseline="0" dirty="0"/>
              <a:t> </a:t>
            </a:r>
            <a:r>
              <a:rPr lang="fr-FR" baseline="0" dirty="0" err="1"/>
              <a:t>graduates</a:t>
            </a:r>
            <a:r>
              <a:rPr lang="fr-FR" baseline="0" dirty="0"/>
              <a:t> or </a:t>
            </a:r>
            <a:r>
              <a:rPr lang="fr-FR" baseline="0" dirty="0" err="1"/>
              <a:t>below</a:t>
            </a:r>
            <a:endParaRPr lang="fr-FR" baseline="0" dirty="0"/>
          </a:p>
          <a:p>
            <a:r>
              <a:rPr lang="fr-FR" baseline="0" dirty="0" err="1"/>
              <a:t>Red</a:t>
            </a:r>
            <a:r>
              <a:rPr lang="fr-FR" baseline="0" dirty="0"/>
              <a:t> : High </a:t>
            </a:r>
            <a:r>
              <a:rPr lang="fr-FR" baseline="0" dirty="0" err="1"/>
              <a:t>school</a:t>
            </a:r>
            <a:r>
              <a:rPr lang="fr-FR" baseline="0" dirty="0"/>
              <a:t> </a:t>
            </a:r>
            <a:r>
              <a:rPr lang="fr-FR" baseline="0" dirty="0" err="1"/>
              <a:t>gradautes</a:t>
            </a:r>
            <a:endParaRPr lang="fr-FR" baseline="0" dirty="0"/>
          </a:p>
          <a:p>
            <a:r>
              <a:rPr lang="fr-FR" baseline="0" dirty="0"/>
              <a:t>Grey : </a:t>
            </a:r>
            <a:r>
              <a:rPr lang="fr-FR" baseline="0" dirty="0" err="1"/>
              <a:t>Two-year</a:t>
            </a:r>
            <a:r>
              <a:rPr lang="fr-FR" baseline="0" dirty="0"/>
              <a:t> </a:t>
            </a:r>
            <a:r>
              <a:rPr lang="fr-FR" baseline="0" dirty="0" err="1"/>
              <a:t>college</a:t>
            </a:r>
            <a:r>
              <a:rPr lang="fr-FR" baseline="0" dirty="0"/>
              <a:t> </a:t>
            </a:r>
            <a:r>
              <a:rPr lang="fr-FR" baseline="0" dirty="0" err="1"/>
              <a:t>graduates</a:t>
            </a:r>
            <a:r>
              <a:rPr lang="fr-FR" baseline="0" dirty="0"/>
              <a:t> or </a:t>
            </a:r>
            <a:r>
              <a:rPr lang="fr-FR" baseline="0" dirty="0" err="1"/>
              <a:t>above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851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First</a:t>
            </a:r>
            <a:r>
              <a:rPr lang="fr-FR" baseline="0" dirty="0"/>
              <a:t> </a:t>
            </a:r>
            <a:r>
              <a:rPr lang="fr-FR" baseline="0" dirty="0" err="1"/>
              <a:t>row</a:t>
            </a:r>
            <a:endParaRPr lang="fr-FR" baseline="0" dirty="0"/>
          </a:p>
          <a:p>
            <a:r>
              <a:rPr lang="fr-FR" baseline="0" dirty="0"/>
              <a:t>Age group </a:t>
            </a:r>
          </a:p>
          <a:p>
            <a:r>
              <a:rPr lang="fr-FR" baseline="0" dirty="0"/>
              <a:t>25-44</a:t>
            </a:r>
          </a:p>
          <a:p>
            <a:r>
              <a:rPr lang="fr-FR" dirty="0"/>
              <a:t>50-59</a:t>
            </a:r>
          </a:p>
          <a:p>
            <a:r>
              <a:rPr lang="fr-FR" dirty="0"/>
              <a:t>60-69</a:t>
            </a:r>
          </a:p>
          <a:p>
            <a:r>
              <a:rPr lang="fr-FR" dirty="0"/>
              <a:t>70</a:t>
            </a:r>
            <a:r>
              <a:rPr lang="fr-FR" baseline="0" dirty="0"/>
              <a:t> or more</a:t>
            </a:r>
          </a:p>
          <a:p>
            <a:r>
              <a:rPr lang="fr-FR" baseline="0" dirty="0"/>
              <a:t>50 or more</a:t>
            </a:r>
          </a:p>
          <a:p>
            <a:endParaRPr lang="fr-FR" baseline="0" dirty="0"/>
          </a:p>
          <a:p>
            <a:r>
              <a:rPr lang="fr-FR" baseline="0" dirty="0"/>
              <a:t>First </a:t>
            </a:r>
            <a:r>
              <a:rPr lang="fr-FR" baseline="0" dirty="0" err="1"/>
              <a:t>column</a:t>
            </a:r>
            <a:endParaRPr lang="fr-FR" baseline="0" dirty="0"/>
          </a:p>
          <a:p>
            <a:pPr marL="228600" indent="-228600">
              <a:buAutoNum type="alphaUcPeriod"/>
            </a:pPr>
            <a:r>
              <a:rPr lang="fr-FR" baseline="0" dirty="0"/>
              <a:t>Total</a:t>
            </a:r>
          </a:p>
          <a:p>
            <a:pPr marL="228600" indent="-228600">
              <a:buAutoNum type="alphaUcPeriod"/>
            </a:pPr>
            <a:r>
              <a:rPr lang="fr-FR" baseline="0" dirty="0"/>
              <a:t>Male</a:t>
            </a:r>
          </a:p>
          <a:p>
            <a:pPr marL="228600" indent="-228600">
              <a:buAutoNum type="alphaUcPeriod"/>
            </a:pPr>
            <a:r>
              <a:rPr lang="fr-FR" baseline="0" dirty="0" err="1"/>
              <a:t>Female</a:t>
            </a:r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092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Dark</a:t>
            </a:r>
            <a:r>
              <a:rPr lang="fr-FR" dirty="0"/>
              <a:t> </a:t>
            </a:r>
            <a:r>
              <a:rPr lang="fr-FR" dirty="0" err="1"/>
              <a:t>blue</a:t>
            </a:r>
            <a:r>
              <a:rPr lang="fr-FR" dirty="0"/>
              <a:t> : </a:t>
            </a:r>
            <a:r>
              <a:rPr lang="fr-FR" dirty="0" err="1"/>
              <a:t>Earned</a:t>
            </a:r>
            <a:r>
              <a:rPr lang="fr-FR" baseline="0" dirty="0"/>
              <a:t> </a:t>
            </a:r>
            <a:r>
              <a:rPr lang="fr-FR" baseline="0" dirty="0" err="1"/>
              <a:t>income</a:t>
            </a:r>
            <a:endParaRPr lang="fr-FR" baseline="0" dirty="0"/>
          </a:p>
          <a:p>
            <a:r>
              <a:rPr lang="fr-FR" baseline="0" dirty="0"/>
              <a:t>Orange : Business </a:t>
            </a:r>
            <a:r>
              <a:rPr lang="fr-FR" baseline="0" dirty="0" err="1"/>
              <a:t>income</a:t>
            </a:r>
            <a:endParaRPr lang="fr-FR" baseline="0" dirty="0"/>
          </a:p>
          <a:p>
            <a:r>
              <a:rPr lang="fr-FR" baseline="0" dirty="0"/>
              <a:t>Grey : </a:t>
            </a:r>
            <a:r>
              <a:rPr lang="fr-FR" baseline="0" dirty="0" err="1"/>
              <a:t>Property</a:t>
            </a:r>
            <a:r>
              <a:rPr lang="fr-FR" baseline="0" dirty="0"/>
              <a:t> </a:t>
            </a:r>
            <a:r>
              <a:rPr lang="fr-FR" baseline="0" dirty="0" err="1"/>
              <a:t>income</a:t>
            </a:r>
            <a:endParaRPr lang="fr-FR" baseline="0" dirty="0"/>
          </a:p>
          <a:p>
            <a:r>
              <a:rPr lang="fr-FR" baseline="0" dirty="0"/>
              <a:t>Yellow : </a:t>
            </a:r>
            <a:r>
              <a:rPr lang="fr-FR" baseline="0" dirty="0" err="1"/>
              <a:t>Private</a:t>
            </a:r>
            <a:r>
              <a:rPr lang="fr-FR" baseline="0" dirty="0"/>
              <a:t> </a:t>
            </a:r>
            <a:r>
              <a:rPr lang="fr-FR" baseline="0" dirty="0" err="1"/>
              <a:t>transfer</a:t>
            </a:r>
            <a:r>
              <a:rPr lang="fr-FR" baseline="0" dirty="0"/>
              <a:t> </a:t>
            </a:r>
            <a:r>
              <a:rPr lang="fr-FR" baseline="0" dirty="0" err="1"/>
              <a:t>income</a:t>
            </a:r>
            <a:endParaRPr lang="fr-FR" baseline="0" dirty="0"/>
          </a:p>
          <a:p>
            <a:r>
              <a:rPr lang="fr-FR" baseline="0" dirty="0"/>
              <a:t>Light </a:t>
            </a:r>
            <a:r>
              <a:rPr lang="fr-FR" baseline="0" dirty="0" err="1"/>
              <a:t>blue</a:t>
            </a:r>
            <a:r>
              <a:rPr lang="fr-FR" baseline="0" dirty="0"/>
              <a:t> : Public </a:t>
            </a:r>
            <a:r>
              <a:rPr lang="fr-FR" baseline="0" dirty="0" err="1"/>
              <a:t>transfer</a:t>
            </a:r>
            <a:r>
              <a:rPr lang="fr-FR" baseline="0" dirty="0"/>
              <a:t> </a:t>
            </a:r>
            <a:r>
              <a:rPr lang="fr-FR" baseline="0" dirty="0" err="1"/>
              <a:t>income</a:t>
            </a:r>
            <a:endParaRPr lang="fr-FR" baseline="0" dirty="0"/>
          </a:p>
          <a:p>
            <a:r>
              <a:rPr lang="fr-FR" baseline="0" dirty="0"/>
              <a:t>Black : </a:t>
            </a:r>
            <a:r>
              <a:rPr lang="fr-FR" baseline="0" dirty="0" err="1"/>
              <a:t>Disposable</a:t>
            </a:r>
            <a:r>
              <a:rPr lang="fr-FR" baseline="0" dirty="0"/>
              <a:t> </a:t>
            </a:r>
            <a:r>
              <a:rPr lang="fr-FR" baseline="0" dirty="0" err="1"/>
              <a:t>income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3580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Graph</a:t>
            </a:r>
            <a:r>
              <a:rPr lang="fr-FR" baseline="0" dirty="0"/>
              <a:t> </a:t>
            </a:r>
            <a:r>
              <a:rPr lang="fr-FR" baseline="0" dirty="0" err="1"/>
              <a:t>above</a:t>
            </a:r>
            <a:endParaRPr lang="fr-FR" baseline="0" dirty="0"/>
          </a:p>
          <a:p>
            <a:r>
              <a:rPr lang="fr-FR" baseline="0" dirty="0" err="1"/>
              <a:t>Poverty</a:t>
            </a:r>
            <a:r>
              <a:rPr lang="fr-FR" baseline="0" dirty="0"/>
              <a:t> rate</a:t>
            </a:r>
          </a:p>
          <a:p>
            <a:endParaRPr lang="fr-FR" baseline="0" dirty="0"/>
          </a:p>
          <a:p>
            <a:r>
              <a:rPr lang="fr-FR" baseline="0" dirty="0"/>
              <a:t>Graph </a:t>
            </a:r>
            <a:r>
              <a:rPr lang="fr-FR" baseline="0" dirty="0" err="1"/>
              <a:t>below</a:t>
            </a:r>
            <a:endParaRPr lang="fr-FR" baseline="0" dirty="0"/>
          </a:p>
          <a:p>
            <a:r>
              <a:rPr lang="fr-FR" baseline="0" dirty="0" err="1"/>
              <a:t>Poverty</a:t>
            </a:r>
            <a:r>
              <a:rPr lang="fr-FR" baseline="0" dirty="0"/>
              <a:t> gap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314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62EED-6C47-404E-AA1A-CFCF974A840F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596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1052" y="2342515"/>
            <a:ext cx="9078595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2105" y="4231640"/>
            <a:ext cx="747649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Microsoft JhengHei UI"/>
                <a:cs typeface="Microsoft JhengHei UI"/>
              </a:defRPr>
            </a:lvl1pPr>
          </a:lstStyle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Microsoft JhengHei UI"/>
                <a:cs typeface="Microsoft JhengHei UI"/>
              </a:defRPr>
            </a:lvl1pPr>
          </a:lstStyle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035" y="1737995"/>
            <a:ext cx="4646104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853176" y="2304694"/>
            <a:ext cx="4130040" cy="3805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Microsoft JhengHei UI"/>
                <a:cs typeface="Microsoft JhengHei UI"/>
              </a:defRPr>
            </a:lvl1pPr>
          </a:lstStyle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Microsoft JhengHei UI"/>
                <a:cs typeface="Microsoft JhengHei UI"/>
              </a:defRPr>
            </a:lvl1pPr>
          </a:lstStyle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Microsoft JhengHei UI"/>
                <a:cs typeface="Microsoft JhengHei UI"/>
              </a:defRPr>
            </a:lvl1pPr>
          </a:lstStyle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54585" y="1841003"/>
            <a:ext cx="8171529" cy="330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Malgun Gothic"/>
                <a:cs typeface="Malgun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33563" y="2153780"/>
            <a:ext cx="7062470" cy="24269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1438" y="7027545"/>
            <a:ext cx="3417824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035" y="7027545"/>
            <a:ext cx="2456561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787128" y="7147366"/>
            <a:ext cx="222250" cy="1562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Microsoft JhengHei UI"/>
                <a:cs typeface="Microsoft JhengHei UI"/>
              </a:defRPr>
            </a:lvl1pPr>
          </a:lstStyle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54585" y="1841003"/>
            <a:ext cx="817152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22755">
              <a:spcBef>
                <a:spcPts val="100"/>
              </a:spcBef>
            </a:pPr>
            <a:r>
              <a:rPr lang="en-US" altLang="ko-KR" dirty="0"/>
              <a:t>KLI-JILPT </a:t>
            </a:r>
            <a:r>
              <a:rPr lang="ko-KR" altLang="en-US" dirty="0"/>
              <a:t>공동세미나 </a:t>
            </a:r>
            <a:endParaRPr spc="25" dirty="0"/>
          </a:p>
        </p:txBody>
      </p:sp>
      <p:sp>
        <p:nvSpPr>
          <p:cNvPr id="3" name="object 3"/>
          <p:cNvSpPr txBox="1"/>
          <p:nvPr/>
        </p:nvSpPr>
        <p:spPr>
          <a:xfrm>
            <a:off x="2042454" y="3159463"/>
            <a:ext cx="6604634" cy="1487587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R="3810" algn="ctr">
              <a:lnSpc>
                <a:spcPct val="100000"/>
              </a:lnSpc>
              <a:spcBef>
                <a:spcPts val="840"/>
              </a:spcBef>
            </a:pPr>
            <a:endParaRPr sz="2500" dirty="0">
              <a:latin typeface="Malgun Gothic"/>
              <a:cs typeface="Malgun Gothic"/>
            </a:endParaRPr>
          </a:p>
          <a:p>
            <a:pPr algn="ctr">
              <a:spcBef>
                <a:spcPts val="745"/>
              </a:spcBef>
            </a:pPr>
            <a:r>
              <a:rPr lang="ko-KR" altLang="en-US" sz="2800" b="1" spc="245" dirty="0" smtClean="0">
                <a:solidFill>
                  <a:srgbClr val="289A6E"/>
                </a:solidFill>
                <a:latin typeface="Malgun Gothic"/>
                <a:cs typeface="Malgun Gothic"/>
              </a:rPr>
              <a:t>한국의 </a:t>
            </a:r>
            <a:r>
              <a:rPr lang="ko-KR" altLang="en-US" sz="2800" b="1" spc="245" dirty="0">
                <a:solidFill>
                  <a:srgbClr val="289A6E"/>
                </a:solidFill>
                <a:latin typeface="Malgun Gothic"/>
                <a:cs typeface="Malgun Gothic"/>
              </a:rPr>
              <a:t>고령자 노동정책 현황과 이슈</a:t>
            </a:r>
          </a:p>
          <a:p>
            <a:pPr algn="ctr">
              <a:lnSpc>
                <a:spcPct val="100000"/>
              </a:lnSpc>
              <a:spcBef>
                <a:spcPts val="745"/>
              </a:spcBef>
            </a:pPr>
            <a:endParaRPr sz="2500" spc="245" dirty="0">
              <a:solidFill>
                <a:srgbClr val="289A6E"/>
              </a:solidFill>
              <a:latin typeface="Malgun Gothic"/>
              <a:cs typeface="Malgun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34618" y="5027484"/>
            <a:ext cx="2209165" cy="9669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lang="fr-FR" sz="2000" spc="80" dirty="0" smtClean="0">
                <a:latin typeface="Malgun Gothic"/>
                <a:cs typeface="Malgun Gothic"/>
              </a:rPr>
              <a:t>June, </a:t>
            </a:r>
            <a:r>
              <a:rPr sz="2000" spc="80" dirty="0">
                <a:latin typeface="Malgun Gothic"/>
                <a:cs typeface="Malgun Gothic"/>
              </a:rPr>
              <a:t>2022</a:t>
            </a:r>
            <a:endParaRPr sz="2000" dirty="0">
              <a:latin typeface="Malgun Gothic"/>
              <a:cs typeface="Malgun Goth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00" dirty="0">
              <a:latin typeface="Malgun Gothic"/>
              <a:cs typeface="Malgun Gothic"/>
            </a:endParaRPr>
          </a:p>
          <a:p>
            <a:pPr algn="ctr">
              <a:lnSpc>
                <a:spcPct val="100000"/>
              </a:lnSpc>
            </a:pPr>
            <a:r>
              <a:rPr lang="fr-FR" sz="2000" spc="80" dirty="0" err="1">
                <a:latin typeface="Malgun Gothic"/>
                <a:cs typeface="Malgun Gothic"/>
              </a:rPr>
              <a:t>Seungho</a:t>
            </a:r>
            <a:r>
              <a:rPr lang="fr-FR" sz="2000" spc="80" dirty="0">
                <a:latin typeface="Malgun Gothic"/>
                <a:cs typeface="Malgun Gothic"/>
              </a:rPr>
              <a:t> Lee, KLI</a:t>
            </a:r>
            <a:r>
              <a:rPr lang="fr-FR" sz="2000" spc="-390" dirty="0">
                <a:latin typeface="Malgun Gothic"/>
                <a:cs typeface="Malgun Gothic"/>
              </a:rPr>
              <a:t> </a:t>
            </a:r>
            <a:endParaRPr sz="2000" dirty="0">
              <a:latin typeface="Malgun Gothic"/>
              <a:cs typeface="Malgun Gothic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1538" y="1079931"/>
            <a:ext cx="1992435" cy="111594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813860" y="1017467"/>
            <a:ext cx="5555690" cy="5781070"/>
          </a:xfrm>
          <a:prstGeom prst="rect">
            <a:avLst/>
          </a:prstGeom>
        </p:spPr>
        <p:txBody>
          <a:bodyPr vert="horz" wrap="square" lIns="0" tIns="147320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심각한 수준의 노인 빈곤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- 65</a:t>
            </a:r>
            <a:r>
              <a:rPr lang="ko-KR" altLang="en-US" dirty="0"/>
              <a:t>세 이상 노인 </a:t>
            </a:r>
            <a:r>
              <a:rPr lang="ko-KR" altLang="en-US" dirty="0" err="1"/>
              <a:t>빈곤율</a:t>
            </a:r>
            <a:r>
              <a:rPr lang="en-US" altLang="ko-KR" dirty="0"/>
              <a:t>: 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 45</a:t>
            </a:r>
            <a:r>
              <a:rPr lang="en-US" altLang="ko-KR" dirty="0"/>
              <a:t>%(‘06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49%(’11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47%(‘16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 (※ </a:t>
            </a:r>
            <a:r>
              <a:rPr lang="en-US" altLang="ko-KR" dirty="0"/>
              <a:t>39%(’21</a:t>
            </a:r>
            <a:r>
              <a:rPr lang="ko-KR" altLang="en-US" dirty="0"/>
              <a:t>년</a:t>
            </a:r>
            <a:r>
              <a:rPr lang="en-US" altLang="ko-KR" dirty="0"/>
              <a:t>), </a:t>
            </a:r>
            <a:r>
              <a:rPr lang="ko-KR" altLang="en-US" dirty="0"/>
              <a:t>가계금융복지조사 기준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- 50</a:t>
            </a:r>
            <a:r>
              <a:rPr lang="ko-KR" altLang="en-US" dirty="0"/>
              <a:t>대 후반부터 </a:t>
            </a:r>
            <a:r>
              <a:rPr lang="ko-KR" altLang="en-US" dirty="0" err="1"/>
              <a:t>빈곤율</a:t>
            </a:r>
            <a:r>
              <a:rPr lang="ko-KR" altLang="en-US" dirty="0"/>
              <a:t> 증가 시작</a:t>
            </a:r>
            <a:r>
              <a:rPr lang="en-US" altLang="ko-KR" dirty="0"/>
              <a:t>,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 60</a:t>
            </a:r>
            <a:r>
              <a:rPr lang="ko-KR" altLang="en-US" dirty="0"/>
              <a:t>대 후반 </a:t>
            </a:r>
            <a:r>
              <a:rPr lang="en-US" altLang="ko-KR" dirty="0"/>
              <a:t>33%, 80</a:t>
            </a:r>
            <a:r>
              <a:rPr lang="ko-KR" altLang="en-US" dirty="0"/>
              <a:t>대 초반에는 </a:t>
            </a:r>
            <a:r>
              <a:rPr lang="en-US" altLang="ko-KR" dirty="0"/>
              <a:t>62%(‘16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endParaRPr lang="ko-KR" altLang="en-US" dirty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dirty="0" smtClean="0"/>
              <a:t>노동시장 </a:t>
            </a:r>
            <a:r>
              <a:rPr lang="ko-KR" altLang="en-US" dirty="0" err="1"/>
              <a:t>은퇴과정과</a:t>
            </a:r>
            <a:r>
              <a:rPr lang="ko-KR" altLang="en-US" dirty="0"/>
              <a:t> 빈곤 변화 사이에 밀접한 </a:t>
            </a:r>
            <a:r>
              <a:rPr lang="ko-KR" altLang="en-US" dirty="0" smtClean="0"/>
              <a:t>관계가 있음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</a:t>
            </a:r>
            <a:r>
              <a:rPr lang="ko-KR" altLang="en-US" dirty="0" err="1"/>
              <a:t>빈곤율에</a:t>
            </a:r>
            <a:r>
              <a:rPr lang="ko-KR" altLang="en-US" dirty="0"/>
              <a:t> 비해 </a:t>
            </a:r>
            <a:r>
              <a:rPr lang="ko-KR" altLang="en-US" dirty="0" err="1"/>
              <a:t>빈곤갭</a:t>
            </a:r>
            <a:r>
              <a:rPr lang="ko-KR" altLang="en-US" dirty="0"/>
              <a:t> 차이는 비교적 작은 편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대체로 </a:t>
            </a:r>
            <a:r>
              <a:rPr lang="en-US" altLang="ko-KR" dirty="0"/>
              <a:t>60</a:t>
            </a:r>
            <a:r>
              <a:rPr lang="ko-KR" altLang="en-US" dirty="0"/>
              <a:t>대 이후 </a:t>
            </a:r>
            <a:r>
              <a:rPr lang="ko-KR" altLang="en-US" dirty="0" err="1"/>
              <a:t>빈곤갭이</a:t>
            </a:r>
            <a:r>
              <a:rPr lang="ko-KR" altLang="en-US" dirty="0"/>
              <a:t> 완만하게 증가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노인 중에서도 고령 노인의 소득이 상대적으로 더 낮음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- 50</a:t>
            </a:r>
            <a:r>
              <a:rPr lang="ko-KR" altLang="en-US" dirty="0"/>
              <a:t>대 이후 연령대에서는 </a:t>
            </a:r>
            <a:r>
              <a:rPr lang="en-US" altLang="ko-KR" dirty="0"/>
              <a:t>2011</a:t>
            </a:r>
            <a:r>
              <a:rPr lang="ko-KR" altLang="en-US" dirty="0"/>
              <a:t>년에 비해 </a:t>
            </a:r>
            <a:r>
              <a:rPr lang="en-US" altLang="ko-KR" dirty="0"/>
              <a:t>2016</a:t>
            </a:r>
            <a:r>
              <a:rPr lang="ko-KR" altLang="en-US" dirty="0"/>
              <a:t>년의 </a:t>
            </a:r>
            <a:r>
              <a:rPr lang="ko-KR" altLang="en-US" dirty="0" err="1"/>
              <a:t>빈곤갭이</a:t>
            </a:r>
            <a:r>
              <a:rPr lang="ko-KR" altLang="en-US" dirty="0"/>
              <a:t> 감소했음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10</a:t>
            </a:fld>
            <a:endParaRPr spc="-10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-350838" y="-1101028"/>
            <a:ext cx="671176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-353883" y="1017467"/>
            <a:ext cx="671176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object 2"/>
          <p:cNvSpPr txBox="1"/>
          <p:nvPr/>
        </p:nvSpPr>
        <p:spPr>
          <a:xfrm>
            <a:off x="688405" y="612211"/>
            <a:ext cx="5243324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/>
            <a:r>
              <a:rPr lang="en-US" altLang="ko-KR" dirty="0" smtClean="0"/>
              <a:t>2. </a:t>
            </a:r>
            <a:r>
              <a:rPr lang="ko-KR" altLang="en-US" dirty="0" err="1"/>
              <a:t>생애주기별</a:t>
            </a:r>
            <a:r>
              <a:rPr lang="ko-KR" altLang="en-US" dirty="0"/>
              <a:t> </a:t>
            </a:r>
            <a:r>
              <a:rPr lang="ko-KR" altLang="en-US" dirty="0" err="1"/>
              <a:t>빈곤지표</a:t>
            </a:r>
            <a:r>
              <a:rPr lang="ko-KR" altLang="en-US" dirty="0"/>
              <a:t> 차이 </a:t>
            </a:r>
            <a:r>
              <a:rPr lang="en-US" altLang="ko-KR" dirty="0"/>
              <a:t>(%, </a:t>
            </a:r>
            <a:r>
              <a:rPr lang="ko-KR" altLang="en-US" dirty="0"/>
              <a:t>중위소득 </a:t>
            </a:r>
            <a:r>
              <a:rPr lang="en-US" altLang="ko-KR" dirty="0"/>
              <a:t>50% </a:t>
            </a:r>
            <a:r>
              <a:rPr lang="ko-KR" altLang="en-US" dirty="0"/>
              <a:t>기준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387350" y="846928"/>
            <a:ext cx="10680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724661648" descr="EMB0001b5343e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1304128"/>
            <a:ext cx="4176713" cy="427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bject 5"/>
          <p:cNvSpPr txBox="1"/>
          <p:nvPr/>
        </p:nvSpPr>
        <p:spPr>
          <a:xfrm>
            <a:off x="463550" y="5897589"/>
            <a:ext cx="4350311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fontAlgn="base" latinLnBrk="1"/>
            <a:r>
              <a:rPr lang="ko-KR" altLang="en-US" sz="1200" dirty="0"/>
              <a:t>자료</a:t>
            </a:r>
            <a:r>
              <a:rPr lang="en-US" altLang="ko-KR" sz="1200" dirty="0"/>
              <a:t>: </a:t>
            </a:r>
            <a:r>
              <a:rPr lang="ko-KR" altLang="en-US" sz="1200" dirty="0"/>
              <a:t>통계청</a:t>
            </a:r>
            <a:r>
              <a:rPr lang="en-US" altLang="ko-KR" sz="1200" dirty="0"/>
              <a:t>, </a:t>
            </a:r>
            <a:r>
              <a:rPr lang="ko-KR" altLang="en-US" sz="1200" dirty="0"/>
              <a:t>가계동향조사</a:t>
            </a:r>
            <a:r>
              <a:rPr lang="en-US" altLang="ko-KR" sz="1200" dirty="0"/>
              <a:t>; </a:t>
            </a:r>
            <a:r>
              <a:rPr lang="ko-KR" altLang="en-US" sz="1200" dirty="0"/>
              <a:t>이승호 외</a:t>
            </a:r>
            <a:r>
              <a:rPr lang="en-US" altLang="ko-KR" sz="1200" dirty="0"/>
              <a:t>(2020: 26)</a:t>
            </a:r>
            <a:r>
              <a:rPr lang="ko-KR" altLang="en-US" sz="1200" dirty="0"/>
              <a:t>에서 재인용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11</a:t>
            </a:fld>
            <a:endParaRPr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12977" y="518294"/>
            <a:ext cx="8965210" cy="430887"/>
          </a:xfrm>
          <a:prstGeom prst="rect">
            <a:avLst/>
          </a:prstGeom>
          <a:solidFill>
            <a:srgbClr val="1D7352"/>
          </a:solidFill>
        </p:spPr>
        <p:txBody>
          <a:bodyPr vert="horz" wrap="square" lIns="0" tIns="60960" rIns="0" bIns="0" rtlCol="0">
            <a:spAutoFit/>
          </a:bodyPr>
          <a:lstStyle/>
          <a:p>
            <a:pPr marL="200025">
              <a:lnSpc>
                <a:spcPct val="100000"/>
              </a:lnSpc>
              <a:spcBef>
                <a:spcPts val="480"/>
              </a:spcBef>
            </a:pPr>
            <a:r>
              <a:rPr sz="2400" spc="190" dirty="0">
                <a:solidFill>
                  <a:srgbClr val="FFFFFF"/>
                </a:solidFill>
              </a:rPr>
              <a:t>2.</a:t>
            </a:r>
            <a:r>
              <a:rPr sz="2400" spc="180" dirty="0">
                <a:solidFill>
                  <a:srgbClr val="FFFFFF"/>
                </a:solidFill>
              </a:rPr>
              <a:t> </a:t>
            </a:r>
            <a:r>
              <a:rPr lang="ko-KR" altLang="en-US" sz="2400" spc="180" dirty="0" smtClean="0">
                <a:solidFill>
                  <a:srgbClr val="FFFFFF"/>
                </a:solidFill>
              </a:rPr>
              <a:t>고령 노동시장 관련 제도 변화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706627" y="1127756"/>
            <a:ext cx="8672323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en-US" sz="24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60</a:t>
            </a:r>
            <a:r>
              <a:rPr lang="ko-KR" altLang="en-US" sz="24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세 이상 </a:t>
            </a:r>
            <a:r>
              <a:rPr lang="ko-KR" altLang="en-US" sz="2400" b="1" dirty="0" err="1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정년의무화</a:t>
            </a:r>
            <a:r>
              <a:rPr lang="ko-KR" altLang="en-US" sz="24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시행 </a:t>
            </a:r>
            <a:r>
              <a:rPr lang="en-US" sz="12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1200" b="1" dirty="0" err="1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천개소</a:t>
            </a:r>
            <a:r>
              <a:rPr lang="en-US" altLang="ko-KR" sz="12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en-US" sz="12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%)</a:t>
            </a:r>
            <a:endParaRPr sz="1200" b="1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69950" y="4942974"/>
            <a:ext cx="9296400" cy="22044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</a:t>
            </a:r>
            <a:r>
              <a:rPr lang="en-US" altLang="ko-KR" dirty="0"/>
              <a:t>300</a:t>
            </a:r>
            <a:r>
              <a:rPr lang="ko-KR" altLang="en-US" dirty="0"/>
              <a:t>인 이상 사업체는 </a:t>
            </a:r>
            <a:r>
              <a:rPr lang="en-US" altLang="ko-KR" dirty="0"/>
              <a:t>2016</a:t>
            </a:r>
            <a:r>
              <a:rPr lang="ko-KR" altLang="en-US" dirty="0"/>
              <a:t>년</a:t>
            </a:r>
            <a:r>
              <a:rPr lang="en-US" altLang="ko-KR" dirty="0"/>
              <a:t>, 300</a:t>
            </a:r>
            <a:r>
              <a:rPr lang="ko-KR" altLang="en-US" dirty="0"/>
              <a:t>인 미만 사업체는 </a:t>
            </a:r>
            <a:r>
              <a:rPr lang="en-US" altLang="ko-KR" dirty="0"/>
              <a:t>2017</a:t>
            </a:r>
            <a:r>
              <a:rPr lang="ko-KR" altLang="en-US" dirty="0"/>
              <a:t>년부터 시행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dirty="0" smtClean="0"/>
              <a:t>규모가 </a:t>
            </a:r>
            <a:r>
              <a:rPr lang="ko-KR" altLang="en-US" dirty="0"/>
              <a:t>큰 사업체 중심으로 정년제 도입 비중 확대</a:t>
            </a:r>
            <a:r>
              <a:rPr lang="en-US" altLang="ko-KR" dirty="0"/>
              <a:t>: 17.5%(’12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21.6%(‘20</a:t>
            </a:r>
            <a:r>
              <a:rPr lang="ko-KR" altLang="en-US" dirty="0"/>
              <a:t>년</a:t>
            </a:r>
            <a:r>
              <a:rPr lang="en-US" altLang="ko-KR" dirty="0" smtClean="0"/>
              <a:t>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5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정년 연장의 효과 관련 비판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고령 노동자 근속기간 증가 </a:t>
            </a:r>
            <a:r>
              <a:rPr lang="en-US" altLang="ko-KR" dirty="0"/>
              <a:t>vs. </a:t>
            </a:r>
            <a:r>
              <a:rPr lang="ko-KR" altLang="en-US" dirty="0"/>
              <a:t>조기퇴직 증가</a:t>
            </a:r>
            <a:r>
              <a:rPr lang="en-US" altLang="ko-KR" dirty="0"/>
              <a:t>, </a:t>
            </a:r>
            <a:r>
              <a:rPr lang="ko-KR" altLang="en-US" dirty="0"/>
              <a:t>청년 고용 감소 등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대규모 사업체의 정규직 종사자만 수혜</a:t>
            </a:r>
            <a:r>
              <a:rPr lang="en-US" altLang="ko-KR" dirty="0"/>
              <a:t>, </a:t>
            </a:r>
            <a:r>
              <a:rPr lang="ko-KR" altLang="en-US" dirty="0"/>
              <a:t>정년제 </a:t>
            </a:r>
            <a:r>
              <a:rPr lang="ko-KR" altLang="en-US" dirty="0" err="1"/>
              <a:t>미운영</a:t>
            </a:r>
            <a:r>
              <a:rPr lang="ko-KR" altLang="en-US" dirty="0"/>
              <a:t> </a:t>
            </a:r>
            <a:r>
              <a:rPr lang="ko-KR" altLang="en-US" dirty="0" err="1"/>
              <a:t>사업제</a:t>
            </a:r>
            <a:r>
              <a:rPr lang="ko-KR" altLang="en-US" dirty="0"/>
              <a:t> 종사자 배제</a:t>
            </a: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041585"/>
              </p:ext>
            </p:extLst>
          </p:nvPr>
        </p:nvGraphicFramePr>
        <p:xfrm>
          <a:off x="876300" y="1624346"/>
          <a:ext cx="8229601" cy="2957988"/>
        </p:xfrm>
        <a:graphic>
          <a:graphicData uri="http://schemas.openxmlformats.org/drawingml/2006/table">
            <a:tbl>
              <a:tblPr/>
              <a:tblGrid>
                <a:gridCol w="990239">
                  <a:extLst>
                    <a:ext uri="{9D8B030D-6E8A-4147-A177-3AD203B41FA5}">
                      <a16:colId xmlns:a16="http://schemas.microsoft.com/office/drawing/2014/main" xmlns="" val="2760570994"/>
                    </a:ext>
                  </a:extLst>
                </a:gridCol>
                <a:gridCol w="990239">
                  <a:extLst>
                    <a:ext uri="{9D8B030D-6E8A-4147-A177-3AD203B41FA5}">
                      <a16:colId xmlns:a16="http://schemas.microsoft.com/office/drawing/2014/main" xmlns="" val="3248694480"/>
                    </a:ext>
                  </a:extLst>
                </a:gridCol>
                <a:gridCol w="694347">
                  <a:extLst>
                    <a:ext uri="{9D8B030D-6E8A-4147-A177-3AD203B41FA5}">
                      <a16:colId xmlns:a16="http://schemas.microsoft.com/office/drawing/2014/main" xmlns="" val="2986618056"/>
                    </a:ext>
                  </a:extLst>
                </a:gridCol>
                <a:gridCol w="694347">
                  <a:extLst>
                    <a:ext uri="{9D8B030D-6E8A-4147-A177-3AD203B41FA5}">
                      <a16:colId xmlns:a16="http://schemas.microsoft.com/office/drawing/2014/main" xmlns="" val="2417269572"/>
                    </a:ext>
                  </a:extLst>
                </a:gridCol>
                <a:gridCol w="694347">
                  <a:extLst>
                    <a:ext uri="{9D8B030D-6E8A-4147-A177-3AD203B41FA5}">
                      <a16:colId xmlns:a16="http://schemas.microsoft.com/office/drawing/2014/main" xmlns="" val="791120514"/>
                    </a:ext>
                  </a:extLst>
                </a:gridCol>
                <a:gridCol w="694347">
                  <a:extLst>
                    <a:ext uri="{9D8B030D-6E8A-4147-A177-3AD203B41FA5}">
                      <a16:colId xmlns:a16="http://schemas.microsoft.com/office/drawing/2014/main" xmlns="" val="838539747"/>
                    </a:ext>
                  </a:extLst>
                </a:gridCol>
                <a:gridCol w="694347">
                  <a:extLst>
                    <a:ext uri="{9D8B030D-6E8A-4147-A177-3AD203B41FA5}">
                      <a16:colId xmlns:a16="http://schemas.microsoft.com/office/drawing/2014/main" xmlns="" val="3878285881"/>
                    </a:ext>
                  </a:extLst>
                </a:gridCol>
                <a:gridCol w="694347">
                  <a:extLst>
                    <a:ext uri="{9D8B030D-6E8A-4147-A177-3AD203B41FA5}">
                      <a16:colId xmlns:a16="http://schemas.microsoft.com/office/drawing/2014/main" xmlns="" val="295224382"/>
                    </a:ext>
                  </a:extLst>
                </a:gridCol>
                <a:gridCol w="694347">
                  <a:extLst>
                    <a:ext uri="{9D8B030D-6E8A-4147-A177-3AD203B41FA5}">
                      <a16:colId xmlns:a16="http://schemas.microsoft.com/office/drawing/2014/main" xmlns="" val="311063294"/>
                    </a:ext>
                  </a:extLst>
                </a:gridCol>
                <a:gridCol w="694347">
                  <a:extLst>
                    <a:ext uri="{9D8B030D-6E8A-4147-A177-3AD203B41FA5}">
                      <a16:colId xmlns:a16="http://schemas.microsoft.com/office/drawing/2014/main" xmlns="" val="3038903943"/>
                    </a:ext>
                  </a:extLst>
                </a:gridCol>
                <a:gridCol w="694347">
                  <a:extLst>
                    <a:ext uri="{9D8B030D-6E8A-4147-A177-3AD203B41FA5}">
                      <a16:colId xmlns:a16="http://schemas.microsoft.com/office/drawing/2014/main" xmlns="" val="3092172341"/>
                    </a:ext>
                  </a:extLst>
                </a:gridCol>
              </a:tblGrid>
              <a:tr h="240231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2012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2013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2014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2015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2016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2017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2018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2019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2020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26533555"/>
                  </a:ext>
                </a:extLst>
              </a:tr>
              <a:tr h="228661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전체 사업체</a:t>
                      </a: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1,107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1,209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1,256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1,323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1,424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1,478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1,518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1,565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1,598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59718155"/>
                  </a:ext>
                </a:extLst>
              </a:tr>
              <a:tr h="228661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17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정년제 운영 사업체</a:t>
                      </a: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194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221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225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248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283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299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346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27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354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345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53271508"/>
                  </a:ext>
                </a:extLst>
              </a:tr>
              <a:tr h="228661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실시 비율 </a:t>
                      </a:r>
                      <a:r>
                        <a:rPr lang="en-US" altLang="ko-KR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(%)</a:t>
                      </a: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17.5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18.3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17.9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18.7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19.9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20.3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22.8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22.6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21.6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36199308"/>
                  </a:ext>
                </a:extLst>
              </a:tr>
              <a:tr h="228661">
                <a:tc row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-4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사업체 </a:t>
                      </a:r>
                      <a:endParaRPr lang="ko-KR" altLang="en-US" sz="13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kern="0" spc="-4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규모</a:t>
                      </a:r>
                      <a:endParaRPr lang="ko-KR" altLang="en-US" sz="13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(%)</a:t>
                      </a:r>
                      <a:endParaRPr lang="ko-KR" altLang="en-US" sz="13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1-4</a:t>
                      </a:r>
                      <a:r>
                        <a:rPr lang="ko-KR" altLang="en-US" sz="11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</a:t>
                      </a: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10.8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11.8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10.7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10.7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11.8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12.6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14.8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13.9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12.4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94626888"/>
                  </a:ext>
                </a:extLst>
              </a:tr>
              <a:tr h="2286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5-9</a:t>
                      </a:r>
                      <a:r>
                        <a:rPr lang="ko-KR" altLang="en-US" sz="11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 　</a:t>
                      </a: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18.7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20.6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20.6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21.5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23.1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24.5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27.0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28.2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27.7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4915296"/>
                  </a:ext>
                </a:extLst>
              </a:tr>
              <a:tr h="2286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10-29</a:t>
                      </a:r>
                      <a:r>
                        <a:rPr lang="ko-KR" altLang="en-US" sz="11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</a:t>
                      </a: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36.6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37.0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40.7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43.1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45.1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42.1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47.2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49.7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49.7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3665264"/>
                  </a:ext>
                </a:extLst>
              </a:tr>
              <a:tr h="2286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30-99</a:t>
                      </a:r>
                      <a:r>
                        <a:rPr lang="ko-KR" altLang="en-US" sz="11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</a:t>
                      </a: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64.5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61.3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64.3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72.4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74.9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69.6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73.6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77.5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77.0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47782929"/>
                  </a:ext>
                </a:extLst>
              </a:tr>
              <a:tr h="2286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100-299</a:t>
                      </a:r>
                      <a:r>
                        <a:rPr lang="ko-KR" altLang="en-US" sz="11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</a:t>
                      </a: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82.2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82.5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83.9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89.0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88.3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88.2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91.4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91.4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89.8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86045202"/>
                  </a:ext>
                </a:extLst>
              </a:tr>
              <a:tr h="2286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300</a:t>
                      </a:r>
                      <a:r>
                        <a:rPr lang="ko-KR" altLang="en-US" sz="11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 이상</a:t>
                      </a: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91.0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90.4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92.3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93.9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94.1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90.7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91.3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93.0 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92.8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29018652"/>
                  </a:ext>
                </a:extLst>
              </a:tr>
              <a:tr h="2402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-23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1000</a:t>
                      </a:r>
                      <a:r>
                        <a:rPr lang="ko-KR" altLang="en-US" sz="1100" kern="0" spc="-23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 이상</a:t>
                      </a: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95.7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94.7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94.6 </a:t>
                      </a:r>
                      <a:endParaRPr lang="en-US" sz="11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93.5</a:t>
                      </a:r>
                      <a:endParaRPr lang="en-US" sz="11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0976" marR="50976" marT="25488" marB="2548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31101764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-1123324" y="2154238"/>
            <a:ext cx="2023909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object 5"/>
          <p:cNvSpPr txBox="1"/>
          <p:nvPr/>
        </p:nvSpPr>
        <p:spPr>
          <a:xfrm>
            <a:off x="908050" y="4666998"/>
            <a:ext cx="4350311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fontAlgn="base" latinLnBrk="1"/>
            <a:r>
              <a:rPr lang="ko-KR" altLang="en-US" sz="1200" dirty="0"/>
              <a:t>자료</a:t>
            </a:r>
            <a:r>
              <a:rPr lang="en-US" altLang="ko-KR" sz="1200" dirty="0"/>
              <a:t>: </a:t>
            </a:r>
            <a:r>
              <a:rPr lang="ko-KR" altLang="en-US" sz="1200" dirty="0"/>
              <a:t>고용노동부</a:t>
            </a:r>
            <a:r>
              <a:rPr lang="en-US" altLang="ko-KR" sz="1200" dirty="0"/>
              <a:t>, </a:t>
            </a:r>
            <a:r>
              <a:rPr lang="ko-KR" altLang="en-US" sz="1200" dirty="0"/>
              <a:t>사업체노동력조사 </a:t>
            </a:r>
            <a:r>
              <a:rPr lang="ko-KR" altLang="en-US" sz="1200" dirty="0" err="1"/>
              <a:t>부가조사</a:t>
            </a:r>
            <a:endParaRPr lang="ko-KR" altLang="en-US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12</a:t>
            </a:fld>
            <a:endParaRPr spc="-10" dirty="0"/>
          </a:p>
        </p:txBody>
      </p:sp>
      <p:sp>
        <p:nvSpPr>
          <p:cNvPr id="2" name="object 2"/>
          <p:cNvSpPr txBox="1"/>
          <p:nvPr/>
        </p:nvSpPr>
        <p:spPr>
          <a:xfrm>
            <a:off x="706627" y="520034"/>
            <a:ext cx="822019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ko-KR" altLang="en-US" sz="2400" b="1" dirty="0" err="1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임금피크제</a:t>
            </a:r>
            <a:r>
              <a:rPr lang="ko-KR" altLang="en-US" sz="24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확산 및 정체</a:t>
            </a:r>
            <a:r>
              <a:rPr lang="en-US" sz="24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en-US" sz="12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(</a:t>
            </a:r>
            <a:r>
              <a:rPr lang="ko-KR" altLang="en-US" sz="1200" b="1" dirty="0" err="1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천개소</a:t>
            </a:r>
            <a:r>
              <a:rPr lang="en-US" sz="12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en-US" sz="12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%)</a:t>
            </a:r>
            <a:r>
              <a:rPr lang="en-US" sz="1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endParaRPr lang="fr-F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6627" y="4596485"/>
            <a:ext cx="9516874" cy="261994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정년 연장 시 임금체계 개편 의무화</a:t>
            </a:r>
            <a:r>
              <a:rPr lang="en-US" altLang="ko-KR" dirty="0"/>
              <a:t>, but </a:t>
            </a:r>
            <a:r>
              <a:rPr lang="ko-KR" altLang="en-US" dirty="0"/>
              <a:t>노사 자율 </a:t>
            </a:r>
            <a:r>
              <a:rPr lang="en-US" altLang="ko-KR" dirty="0"/>
              <a:t>+ </a:t>
            </a:r>
            <a:r>
              <a:rPr lang="ko-KR" altLang="en-US" dirty="0"/>
              <a:t>처벌조항 부재 → 제한적 확산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노동자가 특정 연령에 도달하면 임금을 감액하는 제도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dirty="0" smtClean="0"/>
              <a:t>정년제 </a:t>
            </a:r>
            <a:r>
              <a:rPr lang="ko-KR" altLang="en-US" dirty="0"/>
              <a:t>운영 사업체 중 </a:t>
            </a:r>
            <a:r>
              <a:rPr lang="ko-KR" altLang="en-US" dirty="0" err="1"/>
              <a:t>임금피크제</a:t>
            </a:r>
            <a:r>
              <a:rPr lang="ko-KR" altLang="en-US" dirty="0"/>
              <a:t> 시행 비중</a:t>
            </a:r>
            <a:r>
              <a:rPr lang="en-US" altLang="ko-KR" dirty="0"/>
              <a:t>: 9.6%(’12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22.4%(‘20</a:t>
            </a:r>
            <a:r>
              <a:rPr lang="ko-KR" altLang="en-US" dirty="0"/>
              <a:t>년</a:t>
            </a:r>
            <a:r>
              <a:rPr lang="en-US" altLang="ko-KR" dirty="0" smtClean="0"/>
              <a:t>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5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임금체계 개편 관련 논의 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임금체계 </a:t>
            </a:r>
            <a:r>
              <a:rPr lang="ko-KR" altLang="en-US" dirty="0" err="1"/>
              <a:t>연공성이</a:t>
            </a:r>
            <a:r>
              <a:rPr lang="ko-KR" altLang="en-US" dirty="0"/>
              <a:t> 높아서 기업이 고령자 고용을 꺼린다는 비판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연령차별 가능성 제기</a:t>
            </a:r>
            <a:r>
              <a:rPr lang="en-US" altLang="ko-KR" dirty="0"/>
              <a:t>, </a:t>
            </a:r>
            <a:r>
              <a:rPr lang="ko-KR" altLang="en-US" dirty="0"/>
              <a:t>정년 후 재고용 시 근로조건</a:t>
            </a:r>
            <a:r>
              <a:rPr lang="en-US" altLang="ko-KR" dirty="0"/>
              <a:t>(</a:t>
            </a:r>
            <a:r>
              <a:rPr lang="ko-KR" altLang="en-US" dirty="0"/>
              <a:t>임금</a:t>
            </a:r>
            <a:r>
              <a:rPr lang="en-US" altLang="ko-KR" dirty="0"/>
              <a:t>, </a:t>
            </a:r>
            <a:r>
              <a:rPr lang="ko-KR" altLang="en-US" dirty="0"/>
              <a:t>근로시간</a:t>
            </a:r>
            <a:r>
              <a:rPr lang="en-US" altLang="ko-KR" dirty="0"/>
              <a:t>, </a:t>
            </a:r>
            <a:r>
              <a:rPr lang="ko-KR" altLang="en-US" dirty="0"/>
              <a:t>직무 등</a:t>
            </a:r>
            <a:r>
              <a:rPr lang="en-US" altLang="ko-KR" dirty="0"/>
              <a:t>) </a:t>
            </a:r>
            <a:r>
              <a:rPr lang="ko-KR" altLang="en-US" dirty="0"/>
              <a:t>논의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22811"/>
              </p:ext>
            </p:extLst>
          </p:nvPr>
        </p:nvGraphicFramePr>
        <p:xfrm>
          <a:off x="706627" y="1044393"/>
          <a:ext cx="8610600" cy="3251160"/>
        </p:xfrm>
        <a:graphic>
          <a:graphicData uri="http://schemas.openxmlformats.org/drawingml/2006/table">
            <a:tbl>
              <a:tblPr/>
              <a:tblGrid>
                <a:gridCol w="1125339">
                  <a:extLst>
                    <a:ext uri="{9D8B030D-6E8A-4147-A177-3AD203B41FA5}">
                      <a16:colId xmlns:a16="http://schemas.microsoft.com/office/drawing/2014/main" xmlns="" val="3658796692"/>
                    </a:ext>
                  </a:extLst>
                </a:gridCol>
                <a:gridCol w="1125339">
                  <a:extLst>
                    <a:ext uri="{9D8B030D-6E8A-4147-A177-3AD203B41FA5}">
                      <a16:colId xmlns:a16="http://schemas.microsoft.com/office/drawing/2014/main" xmlns="" val="4025846962"/>
                    </a:ext>
                  </a:extLst>
                </a:gridCol>
                <a:gridCol w="706658">
                  <a:extLst>
                    <a:ext uri="{9D8B030D-6E8A-4147-A177-3AD203B41FA5}">
                      <a16:colId xmlns:a16="http://schemas.microsoft.com/office/drawing/2014/main" xmlns="" val="1143920077"/>
                    </a:ext>
                  </a:extLst>
                </a:gridCol>
                <a:gridCol w="706658">
                  <a:extLst>
                    <a:ext uri="{9D8B030D-6E8A-4147-A177-3AD203B41FA5}">
                      <a16:colId xmlns:a16="http://schemas.microsoft.com/office/drawing/2014/main" xmlns="" val="214428017"/>
                    </a:ext>
                  </a:extLst>
                </a:gridCol>
                <a:gridCol w="706658">
                  <a:extLst>
                    <a:ext uri="{9D8B030D-6E8A-4147-A177-3AD203B41FA5}">
                      <a16:colId xmlns:a16="http://schemas.microsoft.com/office/drawing/2014/main" xmlns="" val="1341954545"/>
                    </a:ext>
                  </a:extLst>
                </a:gridCol>
                <a:gridCol w="706658">
                  <a:extLst>
                    <a:ext uri="{9D8B030D-6E8A-4147-A177-3AD203B41FA5}">
                      <a16:colId xmlns:a16="http://schemas.microsoft.com/office/drawing/2014/main" xmlns="" val="2427969153"/>
                    </a:ext>
                  </a:extLst>
                </a:gridCol>
                <a:gridCol w="706658">
                  <a:extLst>
                    <a:ext uri="{9D8B030D-6E8A-4147-A177-3AD203B41FA5}">
                      <a16:colId xmlns:a16="http://schemas.microsoft.com/office/drawing/2014/main" xmlns="" val="2047842625"/>
                    </a:ext>
                  </a:extLst>
                </a:gridCol>
                <a:gridCol w="706658">
                  <a:extLst>
                    <a:ext uri="{9D8B030D-6E8A-4147-A177-3AD203B41FA5}">
                      <a16:colId xmlns:a16="http://schemas.microsoft.com/office/drawing/2014/main" xmlns="" val="1279107833"/>
                    </a:ext>
                  </a:extLst>
                </a:gridCol>
                <a:gridCol w="706658">
                  <a:extLst>
                    <a:ext uri="{9D8B030D-6E8A-4147-A177-3AD203B41FA5}">
                      <a16:colId xmlns:a16="http://schemas.microsoft.com/office/drawing/2014/main" xmlns="" val="3105321693"/>
                    </a:ext>
                  </a:extLst>
                </a:gridCol>
                <a:gridCol w="706658">
                  <a:extLst>
                    <a:ext uri="{9D8B030D-6E8A-4147-A177-3AD203B41FA5}">
                      <a16:colId xmlns:a16="http://schemas.microsoft.com/office/drawing/2014/main" xmlns="" val="3257975114"/>
                    </a:ext>
                  </a:extLst>
                </a:gridCol>
                <a:gridCol w="706658">
                  <a:extLst>
                    <a:ext uri="{9D8B030D-6E8A-4147-A177-3AD203B41FA5}">
                      <a16:colId xmlns:a16="http://schemas.microsoft.com/office/drawing/2014/main" xmlns="" val="896478679"/>
                    </a:ext>
                  </a:extLst>
                </a:gridCol>
              </a:tblGrid>
              <a:tr h="235356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23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2012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23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2013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23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2014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23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2015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23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2016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23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2017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23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2018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23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2019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23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2020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07673990"/>
                  </a:ext>
                </a:extLst>
              </a:tr>
              <a:tr h="22443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 dirty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정년제 운영 사업체</a:t>
                      </a:r>
                      <a:endParaRPr lang="ko-KR" alt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194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221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225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248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283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299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346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354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345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08119397"/>
                  </a:ext>
                </a:extLst>
              </a:tr>
              <a:tr h="22443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임금피크제 운영 사업체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18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22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30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49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66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74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77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77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43075495"/>
                  </a:ext>
                </a:extLst>
              </a:tr>
              <a:tr h="224434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실시 비율 </a:t>
                      </a:r>
                      <a:r>
                        <a:rPr lang="en-US" altLang="ko-KR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(%)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9.6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8.3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9.9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12.1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17.5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22.2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21.5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21.7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22.4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26453077"/>
                  </a:ext>
                </a:extLst>
              </a:tr>
              <a:tr h="224434">
                <a:tc rowSpan="7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사업체 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규모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(%)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1-4</a:t>
                      </a: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6.5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3.7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5.3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7.8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13.5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17.7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16.5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17.2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17.1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64165223"/>
                  </a:ext>
                </a:extLst>
              </a:tr>
              <a:tr h="2244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5-9</a:t>
                      </a: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 　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9.1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8.0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10.0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10.8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18.4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23.5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24.6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22.9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26.5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71370089"/>
                  </a:ext>
                </a:extLst>
              </a:tr>
              <a:tr h="2244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10-29</a:t>
                      </a: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13.0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13.4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14.2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16.4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20.8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25.7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24.3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24.5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24.4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86485545"/>
                  </a:ext>
                </a:extLst>
              </a:tr>
              <a:tr h="2244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30-99</a:t>
                      </a: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12.1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13.0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14.7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16.1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18.6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24.3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24.8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25.5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22.9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4766670"/>
                  </a:ext>
                </a:extLst>
              </a:tr>
              <a:tr h="2244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100-299</a:t>
                      </a: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15.9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16.6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15.2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19.3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27.8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35.3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36.7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38.5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36.9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54779770"/>
                  </a:ext>
                </a:extLst>
              </a:tr>
              <a:tr h="2244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300</a:t>
                      </a:r>
                      <a:r>
                        <a:rPr lang="ko-KR" altLang="en-US" sz="1200" kern="0" spc="-4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 이상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17.8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18.5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23.2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27.2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46.8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53.0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54.8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54.1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51.7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85501183"/>
                  </a:ext>
                </a:extLst>
              </a:tr>
              <a:tr h="2353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-23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1000</a:t>
                      </a:r>
                      <a:r>
                        <a:rPr lang="ko-KR" altLang="en-US" sz="1200" kern="0" spc="-23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인 이상</a:t>
                      </a: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63.3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64.8 </a:t>
                      </a:r>
                      <a:endParaRPr lang="en-US" sz="1200" kern="0" spc="-4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63.0 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-40" dirty="0">
                          <a:solidFill>
                            <a:srgbClr val="000000"/>
                          </a:solidFill>
                          <a:effectLst/>
                          <a:latin typeface="한양신명조"/>
                          <a:ea typeface="휴먼명조"/>
                        </a:rPr>
                        <a:t>61.4</a:t>
                      </a:r>
                      <a:endParaRPr lang="en-US" sz="1200" kern="0" spc="-40" dirty="0">
                        <a:solidFill>
                          <a:srgbClr val="000000"/>
                        </a:solidFill>
                        <a:effectLst/>
                        <a:latin typeface="한양신명조"/>
                      </a:endParaRPr>
                    </a:p>
                  </a:txBody>
                  <a:tcPr marL="57815" marR="57815" marT="28908" marB="28908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65403749"/>
                  </a:ext>
                </a:extLst>
              </a:tr>
            </a:tbl>
          </a:graphicData>
        </a:graphic>
      </p:graphicFrame>
      <p:sp>
        <p:nvSpPr>
          <p:cNvPr id="8" name="object 5"/>
          <p:cNvSpPr txBox="1"/>
          <p:nvPr/>
        </p:nvSpPr>
        <p:spPr>
          <a:xfrm>
            <a:off x="844550" y="4347915"/>
            <a:ext cx="4350311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fontAlgn="base" latinLnBrk="1"/>
            <a:r>
              <a:rPr lang="ko-KR" altLang="en-US" sz="1200" dirty="0"/>
              <a:t>자료</a:t>
            </a:r>
            <a:r>
              <a:rPr lang="en-US" altLang="ko-KR" sz="1200" dirty="0"/>
              <a:t>: </a:t>
            </a:r>
            <a:r>
              <a:rPr lang="ko-KR" altLang="en-US" sz="1200" dirty="0"/>
              <a:t>고용노동부</a:t>
            </a:r>
            <a:r>
              <a:rPr lang="en-US" altLang="ko-KR" sz="1200" dirty="0"/>
              <a:t>, </a:t>
            </a:r>
            <a:r>
              <a:rPr lang="ko-KR" altLang="en-US" sz="1200" dirty="0"/>
              <a:t>사업체노동력조사 </a:t>
            </a:r>
            <a:r>
              <a:rPr lang="ko-KR" altLang="en-US" sz="1200" dirty="0" err="1"/>
              <a:t>부가조사</a:t>
            </a:r>
            <a:endParaRPr lang="ko-KR" altLang="en-US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13</a:t>
            </a:fld>
            <a:endParaRPr spc="-10" dirty="0"/>
          </a:p>
        </p:txBody>
      </p:sp>
      <p:sp>
        <p:nvSpPr>
          <p:cNvPr id="2" name="object 2"/>
          <p:cNvSpPr txBox="1"/>
          <p:nvPr/>
        </p:nvSpPr>
        <p:spPr>
          <a:xfrm>
            <a:off x="539750" y="971958"/>
            <a:ext cx="9753600" cy="617540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 smtClean="0"/>
              <a:t>ㅇ</a:t>
            </a:r>
            <a:r>
              <a:rPr lang="ko-KR" altLang="en-US" dirty="0" smtClean="0"/>
              <a:t> </a:t>
            </a:r>
            <a:r>
              <a:rPr lang="ko-KR" altLang="en-US" dirty="0"/>
              <a:t>국민연금제도 성숙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노령연금 </a:t>
            </a:r>
            <a:r>
              <a:rPr lang="ko-KR" altLang="en-US" dirty="0" err="1"/>
              <a:t>수급자</a:t>
            </a:r>
            <a:r>
              <a:rPr lang="ko-KR" altLang="en-US" dirty="0"/>
              <a:t> 수 증가</a:t>
            </a:r>
            <a:r>
              <a:rPr lang="en-US" altLang="ko-KR" dirty="0"/>
              <a:t>: 18</a:t>
            </a:r>
            <a:r>
              <a:rPr lang="ko-KR" altLang="en-US" dirty="0"/>
              <a:t>만명</a:t>
            </a:r>
            <a:r>
              <a:rPr lang="en-US" altLang="ko-KR" dirty="0"/>
              <a:t>(’99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447</a:t>
            </a:r>
            <a:r>
              <a:rPr lang="ko-KR" altLang="en-US" dirty="0"/>
              <a:t>만명</a:t>
            </a:r>
            <a:r>
              <a:rPr lang="en-US" altLang="ko-KR" dirty="0"/>
              <a:t>(‘20</a:t>
            </a:r>
            <a:r>
              <a:rPr lang="ko-KR" altLang="en-US" dirty="0"/>
              <a:t>년</a:t>
            </a:r>
            <a:r>
              <a:rPr lang="en-US" altLang="ko-KR" dirty="0"/>
              <a:t>, </a:t>
            </a:r>
            <a:r>
              <a:rPr lang="ko-KR" altLang="en-US" dirty="0" err="1"/>
              <a:t>수급률</a:t>
            </a:r>
            <a:r>
              <a:rPr lang="ko-KR" altLang="en-US" dirty="0"/>
              <a:t> </a:t>
            </a:r>
            <a:r>
              <a:rPr lang="en-US" altLang="ko-KR" dirty="0"/>
              <a:t>54.9%)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노령연금 평균 급여수준 증가</a:t>
            </a:r>
            <a:r>
              <a:rPr lang="en-US" altLang="ko-KR" dirty="0"/>
              <a:t>: </a:t>
            </a:r>
            <a:r>
              <a:rPr lang="ko-KR" altLang="en-US" dirty="0"/>
              <a:t>월 </a:t>
            </a:r>
            <a:r>
              <a:rPr lang="en-US" altLang="ko-KR" dirty="0"/>
              <a:t>21.9</a:t>
            </a:r>
            <a:r>
              <a:rPr lang="ko-KR" altLang="en-US" dirty="0"/>
              <a:t>만원</a:t>
            </a:r>
            <a:r>
              <a:rPr lang="en-US" altLang="ko-KR" dirty="0"/>
              <a:t>(’99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월 </a:t>
            </a:r>
            <a:r>
              <a:rPr lang="en-US" altLang="ko-KR" dirty="0"/>
              <a:t>54.1</a:t>
            </a:r>
            <a:r>
              <a:rPr lang="ko-KR" altLang="en-US" dirty="0"/>
              <a:t>만원</a:t>
            </a:r>
            <a:r>
              <a:rPr lang="en-US" altLang="ko-KR" dirty="0"/>
              <a:t>(‘20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노령연금 </a:t>
            </a:r>
            <a:r>
              <a:rPr lang="ko-KR" altLang="en-US" dirty="0" err="1"/>
              <a:t>비수급</a:t>
            </a:r>
            <a:r>
              <a:rPr lang="ko-KR" altLang="en-US" dirty="0"/>
              <a:t> 노인 규모가 상당하고</a:t>
            </a:r>
            <a:r>
              <a:rPr lang="en-US" altLang="ko-KR" dirty="0"/>
              <a:t>, </a:t>
            </a:r>
            <a:r>
              <a:rPr lang="ko-KR" altLang="en-US" dirty="0" err="1"/>
              <a:t>수급하더라도</a:t>
            </a:r>
            <a:r>
              <a:rPr lang="ko-KR" altLang="en-US" dirty="0"/>
              <a:t> 급여수준이 생계유지에 충분하지 </a:t>
            </a:r>
            <a:r>
              <a:rPr lang="ko-KR" altLang="en-US" dirty="0" smtClean="0"/>
              <a:t>않음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5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법정 정년과 노령연금 </a:t>
            </a:r>
            <a:r>
              <a:rPr lang="ko-KR" altLang="en-US" dirty="0" err="1"/>
              <a:t>수급시점</a:t>
            </a:r>
            <a:r>
              <a:rPr lang="ko-KR" altLang="en-US" dirty="0"/>
              <a:t> 사이의 제도적 </a:t>
            </a:r>
            <a:r>
              <a:rPr lang="ko-KR" altLang="en-US" dirty="0" err="1"/>
              <a:t>크레바스</a:t>
            </a:r>
            <a:r>
              <a:rPr lang="ko-KR" altLang="en-US" dirty="0"/>
              <a:t> 확대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노령연금 수급개시연령 상향 조정</a:t>
            </a:r>
            <a:r>
              <a:rPr lang="en-US" altLang="ko-KR" dirty="0"/>
              <a:t>: 60</a:t>
            </a:r>
            <a:r>
              <a:rPr lang="ko-KR" altLang="en-US" dirty="0"/>
              <a:t>세</a:t>
            </a:r>
            <a:r>
              <a:rPr lang="en-US" altLang="ko-KR" dirty="0"/>
              <a:t>(~’12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5</a:t>
            </a:r>
            <a:r>
              <a:rPr lang="ko-KR" altLang="en-US" dirty="0"/>
              <a:t>년마다 </a:t>
            </a:r>
            <a:r>
              <a:rPr lang="en-US" altLang="ko-KR" dirty="0"/>
              <a:t>1</a:t>
            </a:r>
            <a:r>
              <a:rPr lang="ko-KR" altLang="en-US" dirty="0" err="1"/>
              <a:t>세씩</a:t>
            </a:r>
            <a:r>
              <a:rPr lang="ko-KR" altLang="en-US" dirty="0"/>
              <a:t> 상향 → </a:t>
            </a:r>
            <a:r>
              <a:rPr lang="en-US" altLang="ko-KR" dirty="0"/>
              <a:t>65</a:t>
            </a:r>
            <a:r>
              <a:rPr lang="ko-KR" altLang="en-US" dirty="0"/>
              <a:t>세</a:t>
            </a:r>
            <a:r>
              <a:rPr lang="en-US" altLang="ko-KR" dirty="0"/>
              <a:t>(‘33</a:t>
            </a:r>
            <a:r>
              <a:rPr lang="ko-KR" altLang="en-US" dirty="0"/>
              <a:t>년</a:t>
            </a:r>
            <a:r>
              <a:rPr lang="en-US" altLang="ko-KR" dirty="0"/>
              <a:t>~)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소득이 </a:t>
            </a:r>
            <a:r>
              <a:rPr lang="ko-KR" altLang="en-US" dirty="0"/>
              <a:t>단절되는 기간 연장</a:t>
            </a:r>
            <a:r>
              <a:rPr lang="en-US" altLang="ko-KR" dirty="0"/>
              <a:t>: </a:t>
            </a:r>
            <a:r>
              <a:rPr lang="ko-KR" altLang="en-US" dirty="0"/>
              <a:t>현재는 </a:t>
            </a:r>
            <a:r>
              <a:rPr lang="en-US" altLang="ko-KR" dirty="0"/>
              <a:t>2</a:t>
            </a:r>
            <a:r>
              <a:rPr lang="ko-KR" altLang="en-US" dirty="0"/>
              <a:t>년</a:t>
            </a:r>
            <a:r>
              <a:rPr lang="en-US" altLang="ko-KR" dirty="0"/>
              <a:t>(60~62</a:t>
            </a:r>
            <a:r>
              <a:rPr lang="ko-KR" altLang="en-US" dirty="0"/>
              <a:t>세</a:t>
            </a:r>
            <a:r>
              <a:rPr lang="en-US" altLang="ko-KR" dirty="0"/>
              <a:t>) </a:t>
            </a:r>
            <a:r>
              <a:rPr lang="ko-KR" altLang="en-US" dirty="0"/>
              <a:t>→ ’</a:t>
            </a:r>
            <a:r>
              <a:rPr lang="en-US" altLang="ko-KR" dirty="0"/>
              <a:t>33</a:t>
            </a:r>
            <a:r>
              <a:rPr lang="ko-KR" altLang="en-US" dirty="0"/>
              <a:t>년이 되면 </a:t>
            </a:r>
            <a:r>
              <a:rPr lang="en-US" altLang="ko-KR" dirty="0"/>
              <a:t>5</a:t>
            </a:r>
            <a:r>
              <a:rPr lang="ko-KR" altLang="en-US" dirty="0"/>
              <a:t>년으로 </a:t>
            </a:r>
            <a:r>
              <a:rPr lang="ko-KR" altLang="en-US" dirty="0" smtClean="0"/>
              <a:t>확대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5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기초연금 확대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소득</a:t>
            </a:r>
            <a:r>
              <a:rPr lang="en-US" altLang="ko-KR" dirty="0"/>
              <a:t>/</a:t>
            </a:r>
            <a:r>
              <a:rPr lang="ko-KR" altLang="en-US" dirty="0"/>
              <a:t>재산 하위 </a:t>
            </a:r>
            <a:r>
              <a:rPr lang="en-US" altLang="ko-KR" dirty="0"/>
              <a:t>70% </a:t>
            </a:r>
            <a:r>
              <a:rPr lang="ko-KR" altLang="en-US" dirty="0"/>
              <a:t>노인에게 일정 금액을 지급하는 공공부조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- 2008</a:t>
            </a:r>
            <a:r>
              <a:rPr lang="ko-KR" altLang="en-US" dirty="0"/>
              <a:t>년 기초노령연금 도입</a:t>
            </a:r>
            <a:r>
              <a:rPr lang="en-US" altLang="ko-KR" dirty="0"/>
              <a:t>(1</a:t>
            </a:r>
            <a:r>
              <a:rPr lang="ko-KR" altLang="en-US" dirty="0"/>
              <a:t>인 월 </a:t>
            </a:r>
            <a:r>
              <a:rPr lang="en-US" altLang="ko-KR" dirty="0"/>
              <a:t>8.8</a:t>
            </a:r>
            <a:r>
              <a:rPr lang="ko-KR" altLang="en-US" dirty="0"/>
              <a:t>만원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2014</a:t>
            </a:r>
            <a:r>
              <a:rPr lang="ko-KR" altLang="en-US" dirty="0"/>
              <a:t>년 기초연금으로 개편</a:t>
            </a:r>
            <a:r>
              <a:rPr lang="en-US" altLang="ko-KR" dirty="0"/>
              <a:t>(1</a:t>
            </a:r>
            <a:r>
              <a:rPr lang="ko-KR" altLang="en-US" dirty="0"/>
              <a:t>인 월 </a:t>
            </a:r>
            <a:r>
              <a:rPr lang="en-US" altLang="ko-KR" dirty="0"/>
              <a:t>20</a:t>
            </a:r>
            <a:r>
              <a:rPr lang="ko-KR" altLang="en-US" dirty="0"/>
              <a:t>만원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ko-KR" altLang="en-US" dirty="0" smtClean="0"/>
              <a:t>    </a:t>
            </a:r>
            <a:endParaRPr lang="en-US" altLang="ko-KR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</a:t>
            </a:r>
            <a:r>
              <a:rPr lang="en-US" altLang="ko-KR" dirty="0" smtClean="0"/>
              <a:t>  2021</a:t>
            </a:r>
            <a:r>
              <a:rPr lang="ko-KR" altLang="en-US" dirty="0"/>
              <a:t>년까지 단계적 급여 상향 조정</a:t>
            </a:r>
            <a:r>
              <a:rPr lang="en-US" altLang="ko-KR" dirty="0"/>
              <a:t>(1</a:t>
            </a:r>
            <a:r>
              <a:rPr lang="ko-KR" altLang="en-US" dirty="0"/>
              <a:t>인 월 </a:t>
            </a:r>
            <a:r>
              <a:rPr lang="en-US" altLang="ko-KR" dirty="0"/>
              <a:t>30</a:t>
            </a:r>
            <a:r>
              <a:rPr lang="ko-KR" altLang="en-US" dirty="0"/>
              <a:t>만원</a:t>
            </a:r>
            <a:r>
              <a:rPr lang="en-US" altLang="ko-KR" dirty="0" smtClean="0"/>
              <a:t>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5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노인일자리사업 확대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정부가 직접 저소득 고령자의 일자리</a:t>
            </a:r>
            <a:r>
              <a:rPr lang="en-US" altLang="ko-KR" dirty="0"/>
              <a:t>(</a:t>
            </a:r>
            <a:r>
              <a:rPr lang="ko-KR" altLang="en-US" dirty="0"/>
              <a:t>또는 사회활동</a:t>
            </a:r>
            <a:r>
              <a:rPr lang="en-US" altLang="ko-KR" dirty="0"/>
              <a:t>)</a:t>
            </a:r>
            <a:r>
              <a:rPr lang="ko-KR" altLang="en-US" dirty="0"/>
              <a:t>를 창출하여 소득을 지원하는 제도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규모 확대</a:t>
            </a:r>
            <a:r>
              <a:rPr lang="en-US" altLang="ko-KR" dirty="0"/>
              <a:t>: 3.5</a:t>
            </a:r>
            <a:r>
              <a:rPr lang="ko-KR" altLang="en-US" dirty="0"/>
              <a:t>만개</a:t>
            </a:r>
            <a:r>
              <a:rPr lang="en-US" altLang="ko-KR" dirty="0"/>
              <a:t>(‘04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74.0</a:t>
            </a:r>
            <a:r>
              <a:rPr lang="ko-KR" altLang="en-US" dirty="0"/>
              <a:t>만개</a:t>
            </a:r>
            <a:r>
              <a:rPr lang="en-US" altLang="ko-KR" dirty="0"/>
              <a:t>(’20</a:t>
            </a:r>
            <a:r>
              <a:rPr lang="ko-KR" altLang="en-US" dirty="0"/>
              <a:t>년</a:t>
            </a:r>
            <a:r>
              <a:rPr lang="en-US" altLang="ko-KR" dirty="0"/>
              <a:t>)/ </a:t>
            </a:r>
            <a:r>
              <a:rPr lang="ko-KR" altLang="en-US" dirty="0"/>
              <a:t>급여 상향</a:t>
            </a:r>
            <a:r>
              <a:rPr lang="en-US" altLang="ko-KR" dirty="0"/>
              <a:t>(</a:t>
            </a:r>
            <a:r>
              <a:rPr lang="ko-KR" altLang="en-US" dirty="0" err="1"/>
              <a:t>공공형</a:t>
            </a:r>
            <a:r>
              <a:rPr lang="en-US" altLang="ko-KR" dirty="0"/>
              <a:t>): </a:t>
            </a:r>
            <a:r>
              <a:rPr lang="ko-KR" altLang="en-US" dirty="0"/>
              <a:t>월 </a:t>
            </a:r>
            <a:r>
              <a:rPr lang="en-US" altLang="ko-KR" dirty="0"/>
              <a:t>20</a:t>
            </a:r>
            <a:r>
              <a:rPr lang="ko-KR" altLang="en-US" dirty="0"/>
              <a:t>만원</a:t>
            </a:r>
            <a:r>
              <a:rPr lang="en-US" altLang="ko-KR" dirty="0"/>
              <a:t>(‘16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27</a:t>
            </a:r>
            <a:r>
              <a:rPr lang="ko-KR" altLang="en-US" dirty="0"/>
              <a:t>만원</a:t>
            </a:r>
            <a:r>
              <a:rPr lang="en-US" altLang="ko-KR" dirty="0"/>
              <a:t>(’18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4" name="object 2"/>
          <p:cNvSpPr txBox="1"/>
          <p:nvPr/>
        </p:nvSpPr>
        <p:spPr>
          <a:xfrm>
            <a:off x="706627" y="520034"/>
            <a:ext cx="822019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노후소득보장제도 변화</a:t>
            </a:r>
            <a:endParaRPr lang="fr-F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14</a:t>
            </a:fld>
            <a:endParaRPr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0592" y="566685"/>
            <a:ext cx="8889010" cy="430887"/>
          </a:xfrm>
          <a:prstGeom prst="rect">
            <a:avLst/>
          </a:prstGeom>
          <a:solidFill>
            <a:srgbClr val="1D7352"/>
          </a:solidFill>
        </p:spPr>
        <p:txBody>
          <a:bodyPr vert="horz" wrap="square" lIns="0" tIns="60960" rIns="0" bIns="0" rtlCol="0">
            <a:spAutoFit/>
          </a:bodyPr>
          <a:lstStyle/>
          <a:p>
            <a:pPr marL="200025">
              <a:lnSpc>
                <a:spcPct val="100000"/>
              </a:lnSpc>
              <a:spcBef>
                <a:spcPts val="480"/>
              </a:spcBef>
            </a:pPr>
            <a:r>
              <a:rPr sz="2400" spc="190" dirty="0">
                <a:solidFill>
                  <a:srgbClr val="FFFFFF"/>
                </a:solidFill>
              </a:rPr>
              <a:t>3.</a:t>
            </a:r>
            <a:r>
              <a:rPr sz="2400" spc="180" dirty="0">
                <a:solidFill>
                  <a:srgbClr val="FFFFFF"/>
                </a:solidFill>
              </a:rPr>
              <a:t> </a:t>
            </a:r>
            <a:r>
              <a:rPr lang="ko-KR" altLang="en-US" sz="2400" spc="180" dirty="0" err="1" smtClean="0">
                <a:solidFill>
                  <a:srgbClr val="FFFFFF"/>
                </a:solidFill>
              </a:rPr>
              <a:t>고령기</a:t>
            </a:r>
            <a:r>
              <a:rPr lang="ko-KR" altLang="en-US" sz="2400" spc="180" dirty="0" smtClean="0">
                <a:solidFill>
                  <a:srgbClr val="FFFFFF"/>
                </a:solidFill>
              </a:rPr>
              <a:t> </a:t>
            </a:r>
            <a:r>
              <a:rPr lang="ko-KR" altLang="en-US" sz="2400" spc="180" dirty="0" err="1" smtClean="0">
                <a:solidFill>
                  <a:srgbClr val="FFFFFF"/>
                </a:solidFill>
              </a:rPr>
              <a:t>노동궤적</a:t>
            </a:r>
            <a:r>
              <a:rPr lang="ko-KR" altLang="en-US" sz="2400" spc="180" dirty="0" smtClean="0">
                <a:solidFill>
                  <a:srgbClr val="FFFFFF"/>
                </a:solidFill>
              </a:rPr>
              <a:t> 유형 및 특성 </a:t>
            </a:r>
            <a:r>
              <a:rPr lang="en-US" altLang="ko-KR" sz="2400" spc="180" dirty="0" smtClean="0">
                <a:solidFill>
                  <a:srgbClr val="FFFFFF"/>
                </a:solidFill>
              </a:rPr>
              <a:t>(</a:t>
            </a:r>
            <a:r>
              <a:rPr lang="ko-KR" altLang="en-US" sz="2400" spc="180" dirty="0" smtClean="0">
                <a:solidFill>
                  <a:srgbClr val="FFFFFF"/>
                </a:solidFill>
              </a:rPr>
              <a:t>이승호 외</a:t>
            </a:r>
            <a:r>
              <a:rPr lang="en-US" altLang="ko-KR" sz="2400" spc="180" dirty="0" smtClean="0">
                <a:solidFill>
                  <a:srgbClr val="FFFFFF"/>
                </a:solidFill>
              </a:rPr>
              <a:t>, 2020)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706626" y="1826767"/>
            <a:ext cx="9302752" cy="481349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분석자료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한국노동패널조사</a:t>
            </a:r>
            <a:r>
              <a:rPr lang="en-US" altLang="ko-KR" dirty="0"/>
              <a:t>(KLIPS) 4</a:t>
            </a:r>
            <a:r>
              <a:rPr lang="ko-KR" altLang="en-US" dirty="0"/>
              <a:t>차</a:t>
            </a:r>
            <a:r>
              <a:rPr lang="en-US" altLang="ko-KR" dirty="0"/>
              <a:t>(‘01</a:t>
            </a:r>
            <a:r>
              <a:rPr lang="ko-KR" altLang="en-US" dirty="0"/>
              <a:t>년</a:t>
            </a:r>
            <a:r>
              <a:rPr lang="en-US" altLang="ko-KR" dirty="0"/>
              <a:t>)~22</a:t>
            </a:r>
            <a:r>
              <a:rPr lang="ko-KR" altLang="en-US" dirty="0"/>
              <a:t>차</a:t>
            </a:r>
            <a:r>
              <a:rPr lang="en-US" altLang="ko-KR" dirty="0"/>
              <a:t>(’19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자료 사용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- 50</a:t>
            </a:r>
            <a:r>
              <a:rPr lang="ko-KR" altLang="en-US" dirty="0"/>
              <a:t>대 또는 </a:t>
            </a:r>
            <a:r>
              <a:rPr lang="en-US" altLang="ko-KR" dirty="0"/>
              <a:t>60</a:t>
            </a:r>
            <a:r>
              <a:rPr lang="ko-KR" altLang="en-US" dirty="0"/>
              <a:t>대 기간을 모두 응답한 사례로 연령 기준 </a:t>
            </a:r>
            <a:r>
              <a:rPr lang="ko-KR" altLang="en-US" dirty="0" err="1"/>
              <a:t>패널자료</a:t>
            </a:r>
            <a:r>
              <a:rPr lang="ko-KR" altLang="en-US" dirty="0"/>
              <a:t> 구성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- 50</a:t>
            </a:r>
            <a:r>
              <a:rPr lang="ko-KR" altLang="en-US" dirty="0"/>
              <a:t>대</a:t>
            </a:r>
            <a:r>
              <a:rPr lang="en-US" altLang="ko-KR" dirty="0"/>
              <a:t>(50~59</a:t>
            </a:r>
            <a:r>
              <a:rPr lang="ko-KR" altLang="en-US" dirty="0"/>
              <a:t>세 응답</a:t>
            </a:r>
            <a:r>
              <a:rPr lang="en-US" altLang="ko-KR" dirty="0"/>
              <a:t>) 1,419</a:t>
            </a:r>
            <a:r>
              <a:rPr lang="ko-KR" altLang="en-US" dirty="0" smtClean="0"/>
              <a:t>명</a:t>
            </a:r>
            <a:r>
              <a:rPr lang="en-US" altLang="ko-KR" dirty="0"/>
              <a:t>/</a:t>
            </a:r>
            <a:r>
              <a:rPr lang="en-US" altLang="ko-KR" dirty="0" smtClean="0"/>
              <a:t> </a:t>
            </a:r>
            <a:r>
              <a:rPr lang="en-US" altLang="ko-KR" dirty="0"/>
              <a:t>60</a:t>
            </a:r>
            <a:r>
              <a:rPr lang="ko-KR" altLang="en-US" dirty="0"/>
              <a:t>대</a:t>
            </a:r>
            <a:r>
              <a:rPr lang="en-US" altLang="ko-KR" dirty="0"/>
              <a:t>(60~69</a:t>
            </a:r>
            <a:r>
              <a:rPr lang="ko-KR" altLang="en-US" dirty="0"/>
              <a:t>세 응답</a:t>
            </a:r>
            <a:r>
              <a:rPr lang="en-US" altLang="ko-KR" dirty="0"/>
              <a:t>) 1,117</a:t>
            </a:r>
            <a:r>
              <a:rPr lang="ko-KR" altLang="en-US" dirty="0"/>
              <a:t>명 </a:t>
            </a:r>
            <a:r>
              <a:rPr lang="ko-KR" altLang="en-US" dirty="0" smtClean="0"/>
              <a:t>분석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5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분석방법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 err="1"/>
              <a:t>배열분석</a:t>
            </a:r>
            <a:r>
              <a:rPr lang="en-US" altLang="ko-KR" dirty="0"/>
              <a:t>(sequence analysis) + </a:t>
            </a:r>
            <a:r>
              <a:rPr lang="ko-KR" altLang="en-US" dirty="0"/>
              <a:t>군집분석</a:t>
            </a:r>
            <a:r>
              <a:rPr lang="en-US" altLang="ko-KR" dirty="0"/>
              <a:t>(cluster analysis)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노동시장 지위를 정규직</a:t>
            </a:r>
            <a:r>
              <a:rPr lang="en-US" altLang="ko-KR" dirty="0"/>
              <a:t>/ </a:t>
            </a:r>
            <a:r>
              <a:rPr lang="ko-KR" altLang="en-US" dirty="0"/>
              <a:t>비정규직</a:t>
            </a:r>
            <a:r>
              <a:rPr lang="en-US" altLang="ko-KR" dirty="0"/>
              <a:t>/ </a:t>
            </a:r>
            <a:r>
              <a:rPr lang="ko-KR" altLang="en-US" dirty="0"/>
              <a:t>자영업</a:t>
            </a:r>
            <a:r>
              <a:rPr lang="en-US" altLang="ko-KR" dirty="0"/>
              <a:t>(</a:t>
            </a:r>
            <a:r>
              <a:rPr lang="ko-KR" altLang="en-US" dirty="0" err="1"/>
              <a:t>비임금</a:t>
            </a:r>
            <a:r>
              <a:rPr lang="en-US" altLang="ko-KR" dirty="0"/>
              <a:t>)/ </a:t>
            </a:r>
            <a:r>
              <a:rPr lang="ko-KR" altLang="en-US" dirty="0" err="1"/>
              <a:t>비취업의</a:t>
            </a:r>
            <a:r>
              <a:rPr lang="ko-KR" altLang="en-US" dirty="0"/>
              <a:t> </a:t>
            </a:r>
            <a:r>
              <a:rPr lang="en-US" altLang="ko-KR" dirty="0"/>
              <a:t>4</a:t>
            </a:r>
            <a:r>
              <a:rPr lang="ko-KR" altLang="en-US" dirty="0"/>
              <a:t>가지로 구분하여 개인별 배열 구성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배열들 간 유사한 정도에 기초해서</a:t>
            </a:r>
            <a:r>
              <a:rPr lang="en-US" altLang="ko-KR" dirty="0"/>
              <a:t>, </a:t>
            </a:r>
            <a:r>
              <a:rPr lang="ko-KR" altLang="en-US" dirty="0" err="1"/>
              <a:t>최적일치법</a:t>
            </a:r>
            <a:r>
              <a:rPr lang="en-US" altLang="ko-KR" dirty="0"/>
              <a:t>(optimal matching)</a:t>
            </a:r>
            <a:r>
              <a:rPr lang="ko-KR" altLang="en-US" dirty="0"/>
              <a:t>으로 배열 간 거리 측정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거리가 </a:t>
            </a:r>
            <a:r>
              <a:rPr lang="ko-KR" altLang="en-US" dirty="0"/>
              <a:t>가까운 </a:t>
            </a:r>
            <a:r>
              <a:rPr lang="ko-KR" altLang="en-US" dirty="0" err="1"/>
              <a:t>배열들끼리</a:t>
            </a:r>
            <a:r>
              <a:rPr lang="ko-KR" altLang="en-US" dirty="0"/>
              <a:t> 묶어서 개별 군집 </a:t>
            </a:r>
            <a:r>
              <a:rPr lang="ko-KR" altLang="en-US" dirty="0" smtClean="0"/>
              <a:t>형성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5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유형화 결과</a:t>
            </a:r>
            <a:r>
              <a:rPr lang="en-US" altLang="ko-KR" dirty="0"/>
              <a:t>: 50</a:t>
            </a:r>
            <a:r>
              <a:rPr lang="ko-KR" altLang="en-US" dirty="0"/>
              <a:t>대 고령자는 </a:t>
            </a:r>
            <a:r>
              <a:rPr lang="en-US" altLang="ko-KR" dirty="0"/>
              <a:t>10</a:t>
            </a:r>
            <a:r>
              <a:rPr lang="ko-KR" altLang="en-US" dirty="0"/>
              <a:t>개 유형</a:t>
            </a:r>
            <a:r>
              <a:rPr lang="en-US" altLang="ko-KR" dirty="0"/>
              <a:t>, 60</a:t>
            </a:r>
            <a:r>
              <a:rPr lang="ko-KR" altLang="en-US" dirty="0"/>
              <a:t>대 고령자는 </a:t>
            </a:r>
            <a:r>
              <a:rPr lang="en-US" altLang="ko-KR" dirty="0"/>
              <a:t>8</a:t>
            </a:r>
            <a:r>
              <a:rPr lang="ko-KR" altLang="en-US" dirty="0"/>
              <a:t>개 유형으로 구분</a:t>
            </a:r>
          </a:p>
        </p:txBody>
      </p:sp>
      <p:sp>
        <p:nvSpPr>
          <p:cNvPr id="5" name="object 2"/>
          <p:cNvSpPr txBox="1"/>
          <p:nvPr/>
        </p:nvSpPr>
        <p:spPr>
          <a:xfrm>
            <a:off x="530592" y="1221412"/>
            <a:ext cx="822019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분석자료와 방법</a:t>
            </a:r>
            <a:endParaRPr lang="fr-F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59350" y="1248289"/>
            <a:ext cx="5410200" cy="56444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대부분은 </a:t>
            </a:r>
            <a:r>
              <a:rPr lang="en-US" altLang="ko-KR" dirty="0"/>
              <a:t>50</a:t>
            </a:r>
            <a:r>
              <a:rPr lang="ko-KR" altLang="en-US" dirty="0"/>
              <a:t>세 시점의 종사상 지위를 유지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정규직을 </a:t>
            </a:r>
            <a:r>
              <a:rPr lang="ko-KR" altLang="en-US" dirty="0"/>
              <a:t>안정적으로 유지하는 집단은 일부임 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 A1(17.7</a:t>
            </a:r>
            <a:r>
              <a:rPr lang="en-US" altLang="ko-KR" dirty="0"/>
              <a:t>%)+A2(4.9%)=22.6%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 smtClean="0"/>
              <a:t>장시간 근로하는 자영업유지형</a:t>
            </a:r>
            <a:r>
              <a:rPr lang="en-US" altLang="ko-KR" dirty="0"/>
              <a:t>(</a:t>
            </a:r>
            <a:r>
              <a:rPr lang="en-US" altLang="ko-KR" dirty="0" smtClean="0"/>
              <a:t>A4)</a:t>
            </a:r>
            <a:r>
              <a:rPr lang="ko-KR" altLang="en-US" dirty="0" smtClean="0"/>
              <a:t>은</a:t>
            </a:r>
            <a:r>
              <a:rPr lang="en-US" altLang="ko-KR" dirty="0" smtClean="0"/>
              <a:t> </a:t>
            </a:r>
            <a:r>
              <a:rPr lang="en-US" altLang="ko-KR" dirty="0"/>
              <a:t>24.8</a:t>
            </a:r>
            <a:r>
              <a:rPr lang="en-US" altLang="ko-KR" dirty="0" smtClean="0"/>
              <a:t>% 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err="1" smtClean="0"/>
              <a:t>노동소득이</a:t>
            </a:r>
            <a:r>
              <a:rPr lang="ko-KR" altLang="en-US" dirty="0" smtClean="0"/>
              <a:t> 낮은 비정규직 </a:t>
            </a:r>
            <a:r>
              <a:rPr lang="ko-KR" altLang="en-US" dirty="0"/>
              <a:t>유지형</a:t>
            </a:r>
            <a:r>
              <a:rPr lang="en-US" altLang="ko-KR" dirty="0"/>
              <a:t>(</a:t>
            </a:r>
            <a:r>
              <a:rPr lang="en-US" altLang="ko-KR" dirty="0" smtClean="0"/>
              <a:t>A3)</a:t>
            </a:r>
            <a:r>
              <a:rPr lang="ko-KR" altLang="en-US" dirty="0" smtClean="0"/>
              <a:t>은</a:t>
            </a:r>
            <a:r>
              <a:rPr lang="en-US" altLang="ko-KR" dirty="0" smtClean="0"/>
              <a:t> </a:t>
            </a:r>
            <a:r>
              <a:rPr lang="en-US" altLang="ko-KR" dirty="0"/>
              <a:t>15.4</a:t>
            </a:r>
            <a:r>
              <a:rPr lang="en-US" altLang="ko-KR" dirty="0" smtClean="0"/>
              <a:t>%</a:t>
            </a:r>
          </a:p>
          <a:p>
            <a:pPr marL="171450" indent="-1714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불안정한 </a:t>
            </a:r>
            <a:r>
              <a:rPr lang="ko-KR" altLang="en-US" dirty="0" err="1"/>
              <a:t>노동궤적</a:t>
            </a:r>
            <a:r>
              <a:rPr lang="ko-KR" altLang="en-US" dirty="0"/>
              <a:t> 유형은 </a:t>
            </a:r>
            <a:r>
              <a:rPr lang="ko-KR" altLang="en-US" dirty="0" err="1"/>
              <a:t>노동소득</a:t>
            </a:r>
            <a:r>
              <a:rPr lang="ko-KR" altLang="en-US" dirty="0"/>
              <a:t> 단절 기간 관측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은퇴로 인한 </a:t>
            </a:r>
            <a:r>
              <a:rPr lang="ko-KR" altLang="en-US" dirty="0" err="1"/>
              <a:t>소득단절</a:t>
            </a:r>
            <a:r>
              <a:rPr lang="en-US" altLang="ko-KR" dirty="0"/>
              <a:t>(A5, A6): 9.3%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 err="1"/>
              <a:t>소득단절</a:t>
            </a:r>
            <a:r>
              <a:rPr lang="ko-KR" altLang="en-US" dirty="0"/>
              <a:t> 후 노동시장 재진입</a:t>
            </a:r>
            <a:r>
              <a:rPr lang="en-US" altLang="ko-KR" dirty="0"/>
              <a:t>(A7, A8, A9): 8.2%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불안정 </a:t>
            </a:r>
            <a:r>
              <a:rPr lang="ko-KR" altLang="en-US" dirty="0" err="1"/>
              <a:t>노동궤적</a:t>
            </a:r>
            <a:r>
              <a:rPr lang="ko-KR" altLang="en-US" dirty="0"/>
              <a:t> 유형에서는 취업한 기간에도 </a:t>
            </a:r>
            <a:r>
              <a:rPr lang="ko-KR" altLang="en-US" dirty="0" err="1"/>
              <a:t>노동소득이</a:t>
            </a:r>
            <a:r>
              <a:rPr lang="ko-KR" altLang="en-US" dirty="0"/>
              <a:t> 낮은 </a:t>
            </a:r>
            <a:r>
              <a:rPr lang="ko-KR" altLang="en-US" dirty="0" err="1" smtClean="0"/>
              <a:t>편이었음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※ </a:t>
            </a:r>
            <a:r>
              <a:rPr lang="ko-KR" altLang="en-US" dirty="0"/>
              <a:t>비정규직 유지형</a:t>
            </a:r>
            <a:r>
              <a:rPr lang="en-US" altLang="ko-KR" dirty="0"/>
              <a:t>(A3, 15.4%)</a:t>
            </a:r>
            <a:r>
              <a:rPr lang="ko-KR" altLang="en-US" dirty="0"/>
              <a:t>까지 포함하면</a:t>
            </a:r>
            <a:r>
              <a:rPr lang="en-US" altLang="ko-KR" dirty="0"/>
              <a:t>, 50</a:t>
            </a:r>
            <a:r>
              <a:rPr lang="ko-KR" altLang="en-US" dirty="0"/>
              <a:t>대의 </a:t>
            </a:r>
            <a:r>
              <a:rPr lang="en-US" altLang="ko-KR" dirty="0"/>
              <a:t>32.9%</a:t>
            </a:r>
            <a:r>
              <a:rPr lang="ko-KR" altLang="en-US" dirty="0"/>
              <a:t>가 노동시장에서 불안정 일자리를 경험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15</a:t>
            </a:fld>
            <a:endParaRPr spc="-10" dirty="0"/>
          </a:p>
        </p:txBody>
      </p:sp>
      <p:sp>
        <p:nvSpPr>
          <p:cNvPr id="7" name="object 7"/>
          <p:cNvSpPr txBox="1"/>
          <p:nvPr/>
        </p:nvSpPr>
        <p:spPr>
          <a:xfrm>
            <a:off x="725677" y="6426755"/>
            <a:ext cx="3419095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fontAlgn="base" latinLnBrk="1"/>
            <a:r>
              <a:rPr lang="ko-KR" altLang="en-US" sz="1200" dirty="0"/>
              <a:t>자료</a:t>
            </a:r>
            <a:r>
              <a:rPr lang="en-US" altLang="ko-KR" sz="1200" dirty="0"/>
              <a:t>: KLI, </a:t>
            </a:r>
            <a:r>
              <a:rPr lang="ko-KR" altLang="en-US" sz="1200" dirty="0"/>
              <a:t>한국노동패널조사</a:t>
            </a:r>
            <a:r>
              <a:rPr lang="en-US" altLang="ko-KR" sz="1200" dirty="0"/>
              <a:t>; </a:t>
            </a:r>
            <a:r>
              <a:rPr lang="ko-KR" altLang="en-US" sz="1200" dirty="0"/>
              <a:t>이승호 외</a:t>
            </a:r>
            <a:r>
              <a:rPr lang="en-US" altLang="ko-KR" sz="1200" dirty="0"/>
              <a:t>(2020: 56)</a:t>
            </a:r>
            <a:endParaRPr lang="ko-KR" altLang="en-US" sz="12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" y="1229326"/>
            <a:ext cx="4341288" cy="5197429"/>
          </a:xfrm>
          <a:prstGeom prst="rect">
            <a:avLst/>
          </a:prstGeom>
        </p:spPr>
      </p:pic>
      <p:sp>
        <p:nvSpPr>
          <p:cNvPr id="10" name="object 2"/>
          <p:cNvSpPr txBox="1"/>
          <p:nvPr/>
        </p:nvSpPr>
        <p:spPr>
          <a:xfrm>
            <a:off x="463550" y="638802"/>
            <a:ext cx="822019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en-US" altLang="ko-KR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50</a:t>
            </a: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 고령자의 </a:t>
            </a:r>
            <a:r>
              <a:rPr lang="ko-KR" altLang="en-US" sz="2400" b="1" dirty="0" err="1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노동궤적</a:t>
            </a: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유형화 및 특성</a:t>
            </a:r>
            <a:endParaRPr lang="fr-F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63549" y="1317867"/>
            <a:ext cx="5173407" cy="5779146"/>
          </a:xfrm>
          <a:prstGeom prst="rect">
            <a:avLst/>
          </a:prstGeom>
        </p:spPr>
        <p:txBody>
          <a:bodyPr vert="horz" wrap="square" lIns="0" tIns="14541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</a:t>
            </a:r>
            <a:r>
              <a:rPr lang="en-US" altLang="ko-KR" dirty="0"/>
              <a:t>60</a:t>
            </a:r>
            <a:r>
              <a:rPr lang="ko-KR" altLang="en-US" dirty="0"/>
              <a:t>대 후반까지 </a:t>
            </a:r>
            <a:r>
              <a:rPr lang="ko-KR" altLang="en-US" dirty="0" smtClean="0"/>
              <a:t>계속 일하는 </a:t>
            </a:r>
            <a:r>
              <a:rPr lang="ko-KR" altLang="en-US" dirty="0"/>
              <a:t>비중이 높음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- 50</a:t>
            </a:r>
            <a:r>
              <a:rPr lang="ko-KR" altLang="en-US" dirty="0"/>
              <a:t>대에 비해서는 비중이 낮지만</a:t>
            </a:r>
            <a:r>
              <a:rPr lang="en-US" altLang="ko-KR" dirty="0"/>
              <a:t>, </a:t>
            </a:r>
            <a:r>
              <a:rPr lang="ko-KR" altLang="en-US" dirty="0"/>
              <a:t>정규직</a:t>
            </a:r>
            <a:r>
              <a:rPr lang="en-US" altLang="ko-KR" dirty="0"/>
              <a:t>(B1), </a:t>
            </a:r>
            <a:r>
              <a:rPr lang="ko-KR" altLang="en-US" dirty="0"/>
              <a:t>비정규직</a:t>
            </a:r>
            <a:r>
              <a:rPr lang="en-US" altLang="ko-KR" dirty="0"/>
              <a:t>(B2), </a:t>
            </a:r>
            <a:r>
              <a:rPr lang="ko-KR" altLang="en-US" dirty="0"/>
              <a:t>자영업</a:t>
            </a:r>
            <a:r>
              <a:rPr lang="en-US" altLang="ko-KR" dirty="0"/>
              <a:t>(B3)</a:t>
            </a:r>
            <a:r>
              <a:rPr lang="ko-KR" altLang="en-US" dirty="0"/>
              <a:t>을 합하면</a:t>
            </a:r>
            <a:r>
              <a:rPr lang="en-US" altLang="ko-KR" dirty="0"/>
              <a:t>, 60</a:t>
            </a:r>
            <a:r>
              <a:rPr lang="ko-KR" altLang="en-US" dirty="0"/>
              <a:t>대 고령자의 </a:t>
            </a:r>
            <a:r>
              <a:rPr lang="en-US" altLang="ko-KR" dirty="0"/>
              <a:t>31.9%</a:t>
            </a:r>
            <a:r>
              <a:rPr lang="ko-KR" altLang="en-US" dirty="0"/>
              <a:t>가 </a:t>
            </a:r>
            <a:r>
              <a:rPr lang="en-US" altLang="ko-KR" dirty="0"/>
              <a:t>60</a:t>
            </a:r>
            <a:r>
              <a:rPr lang="ko-KR" altLang="en-US" dirty="0"/>
              <a:t>대 기간 내내 노동시장에 참여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세 </a:t>
            </a:r>
            <a:r>
              <a:rPr lang="ko-KR" altLang="en-US" dirty="0"/>
              <a:t>집단 모두</a:t>
            </a:r>
            <a:r>
              <a:rPr lang="en-US" altLang="ko-KR" dirty="0"/>
              <a:t>, 50</a:t>
            </a:r>
            <a:r>
              <a:rPr lang="ko-KR" altLang="en-US" dirty="0"/>
              <a:t>대의 비슷한 유형</a:t>
            </a:r>
            <a:r>
              <a:rPr lang="en-US" altLang="ko-KR" dirty="0"/>
              <a:t>(A1, A3, A4)</a:t>
            </a:r>
            <a:r>
              <a:rPr lang="ko-KR" altLang="en-US" dirty="0"/>
              <a:t>에 비해 </a:t>
            </a:r>
            <a:r>
              <a:rPr lang="ko-KR" altLang="en-US" dirty="0" smtClean="0"/>
              <a:t>근로소득은 낮음</a:t>
            </a:r>
            <a:endParaRPr lang="en-US" altLang="ko-KR" dirty="0" smtClean="0"/>
          </a:p>
          <a:p>
            <a:pPr marL="171450" indent="-1714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다양한 </a:t>
            </a:r>
            <a:r>
              <a:rPr lang="ko-KR" altLang="en-US" dirty="0" err="1"/>
              <a:t>은퇴경로</a:t>
            </a:r>
            <a:r>
              <a:rPr lang="ko-KR" altLang="en-US" dirty="0"/>
              <a:t> 확인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 err="1"/>
              <a:t>비취업</a:t>
            </a:r>
            <a:r>
              <a:rPr lang="ko-KR" altLang="en-US" dirty="0"/>
              <a:t> 유지형</a:t>
            </a:r>
            <a:r>
              <a:rPr lang="en-US" altLang="ko-KR" dirty="0"/>
              <a:t>(38.0%)</a:t>
            </a:r>
            <a:r>
              <a:rPr lang="ko-KR" altLang="en-US" dirty="0"/>
              <a:t>에는 </a:t>
            </a:r>
            <a:r>
              <a:rPr lang="en-US" altLang="ko-KR" dirty="0" smtClean="0"/>
              <a:t>50</a:t>
            </a:r>
            <a:r>
              <a:rPr lang="ko-KR" altLang="en-US" dirty="0" smtClean="0"/>
              <a:t>대 조기은퇴자와 </a:t>
            </a:r>
            <a:r>
              <a:rPr lang="en-US" altLang="ko-KR" dirty="0" smtClean="0"/>
              <a:t>60</a:t>
            </a:r>
            <a:r>
              <a:rPr lang="ko-KR" altLang="en-US" dirty="0" smtClean="0"/>
              <a:t>세 정년퇴직자가 </a:t>
            </a:r>
            <a:r>
              <a:rPr lang="ko-KR" altLang="en-US" dirty="0"/>
              <a:t>포함됨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- 60</a:t>
            </a:r>
            <a:r>
              <a:rPr lang="ko-KR" altLang="en-US" dirty="0"/>
              <a:t>대 초</a:t>
            </a:r>
            <a:r>
              <a:rPr lang="en-US" altLang="ko-KR" dirty="0"/>
              <a:t>/</a:t>
            </a:r>
            <a:r>
              <a:rPr lang="ko-KR" altLang="en-US" dirty="0"/>
              <a:t>중반 은퇴</a:t>
            </a:r>
            <a:r>
              <a:rPr lang="en-US" altLang="ko-KR" dirty="0"/>
              <a:t>(B5, B4)</a:t>
            </a:r>
            <a:r>
              <a:rPr lang="ko-KR" altLang="en-US" dirty="0"/>
              <a:t>는 각각 노령연금 및 기초연금 수급과 관련될 가능성이 있음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- 60</a:t>
            </a:r>
            <a:r>
              <a:rPr lang="ko-KR" altLang="en-US" dirty="0"/>
              <a:t>대 이후 노동시장 재진입</a:t>
            </a:r>
            <a:r>
              <a:rPr lang="en-US" altLang="ko-KR" dirty="0"/>
              <a:t>(B6, B7)</a:t>
            </a:r>
            <a:r>
              <a:rPr lang="ko-KR" altLang="en-US" dirty="0"/>
              <a:t>은 노후 빈곤 해소를 위한 불가피한 선택으로 추정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322425" y="5437759"/>
            <a:ext cx="438784" cy="37655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8735" rIns="0" bIns="0" rtlCol="0">
            <a:spAutoFit/>
          </a:bodyPr>
          <a:lstStyle/>
          <a:p>
            <a:pPr marL="45720" marR="29209">
              <a:lnSpc>
                <a:spcPct val="125699"/>
              </a:lnSpc>
              <a:spcBef>
                <a:spcPts val="305"/>
              </a:spcBef>
            </a:pPr>
            <a:r>
              <a:rPr sz="700" spc="-5" dirty="0">
                <a:latin typeface="Malgun Gothic"/>
                <a:cs typeface="Malgun Gothic"/>
              </a:rPr>
              <a:t>정규직 </a:t>
            </a:r>
            <a:r>
              <a:rPr sz="700" dirty="0">
                <a:latin typeface="Malgun Gothic"/>
                <a:cs typeface="Malgun Gothic"/>
              </a:rPr>
              <a:t> </a:t>
            </a:r>
            <a:r>
              <a:rPr sz="700" spc="-5" dirty="0">
                <a:latin typeface="Malgun Gothic"/>
                <a:cs typeface="Malgun Gothic"/>
              </a:rPr>
              <a:t>비</a:t>
            </a:r>
            <a:r>
              <a:rPr sz="700" spc="5" dirty="0">
                <a:latin typeface="Malgun Gothic"/>
                <a:cs typeface="Malgun Gothic"/>
              </a:rPr>
              <a:t>정</a:t>
            </a:r>
            <a:r>
              <a:rPr sz="700" spc="-5" dirty="0">
                <a:latin typeface="Malgun Gothic"/>
                <a:cs typeface="Malgun Gothic"/>
              </a:rPr>
              <a:t>규직</a:t>
            </a:r>
            <a:endParaRPr sz="700">
              <a:latin typeface="Malgun Gothic"/>
              <a:cs typeface="Malgun Gothic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16</a:t>
            </a:fld>
            <a:endParaRPr spc="-10" dirty="0"/>
          </a:p>
        </p:txBody>
      </p:sp>
      <p:sp>
        <p:nvSpPr>
          <p:cNvPr id="6" name="object 6"/>
          <p:cNvSpPr txBox="1"/>
          <p:nvPr/>
        </p:nvSpPr>
        <p:spPr>
          <a:xfrm>
            <a:off x="7980083" y="5437759"/>
            <a:ext cx="508634" cy="37655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38735" rIns="0" bIns="0" rtlCol="0">
            <a:spAutoFit/>
          </a:bodyPr>
          <a:lstStyle/>
          <a:p>
            <a:pPr marL="45085" marR="28575">
              <a:lnSpc>
                <a:spcPct val="125699"/>
              </a:lnSpc>
              <a:spcBef>
                <a:spcPts val="305"/>
              </a:spcBef>
            </a:pPr>
            <a:r>
              <a:rPr sz="700" spc="-30" dirty="0">
                <a:latin typeface="Malgun Gothic"/>
                <a:cs typeface="Malgun Gothic"/>
              </a:rPr>
              <a:t>비</a:t>
            </a:r>
            <a:r>
              <a:rPr sz="700" spc="-45" dirty="0">
                <a:latin typeface="Malgun Gothic"/>
                <a:cs typeface="Malgun Gothic"/>
              </a:rPr>
              <a:t>임금</a:t>
            </a:r>
            <a:r>
              <a:rPr sz="700" spc="-30" dirty="0">
                <a:latin typeface="Malgun Gothic"/>
                <a:cs typeface="Malgun Gothic"/>
              </a:rPr>
              <a:t>근</a:t>
            </a:r>
            <a:r>
              <a:rPr sz="700" spc="-5" dirty="0">
                <a:latin typeface="Malgun Gothic"/>
                <a:cs typeface="Malgun Gothic"/>
              </a:rPr>
              <a:t>로  비취업</a:t>
            </a:r>
            <a:endParaRPr sz="700">
              <a:latin typeface="Malgun Gothic"/>
              <a:cs typeface="Malgun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40994" y="6382735"/>
            <a:ext cx="3440430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fontAlgn="base" latinLnBrk="1"/>
            <a:r>
              <a:rPr lang="ko-KR" altLang="en-US" sz="1200" dirty="0"/>
              <a:t>자료</a:t>
            </a:r>
            <a:r>
              <a:rPr lang="en-US" altLang="ko-KR" sz="1200" dirty="0"/>
              <a:t>: KLI, </a:t>
            </a:r>
            <a:r>
              <a:rPr lang="ko-KR" altLang="en-US" sz="1200" dirty="0"/>
              <a:t>한국노동패널조사</a:t>
            </a:r>
            <a:r>
              <a:rPr lang="en-US" altLang="ko-KR" sz="1200" dirty="0"/>
              <a:t>; </a:t>
            </a:r>
            <a:r>
              <a:rPr lang="ko-KR" altLang="en-US" sz="1200" dirty="0"/>
              <a:t>이승호 외</a:t>
            </a:r>
            <a:r>
              <a:rPr lang="en-US" altLang="ko-KR" sz="1200" dirty="0"/>
              <a:t>(2020: 60)</a:t>
            </a:r>
            <a:endParaRPr lang="ko-KR" altLang="en-US" sz="12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831" y="1187450"/>
            <a:ext cx="4248504" cy="5029200"/>
          </a:xfrm>
          <a:prstGeom prst="rect">
            <a:avLst/>
          </a:prstGeom>
        </p:spPr>
      </p:pic>
      <p:sp>
        <p:nvSpPr>
          <p:cNvPr id="10" name="object 2"/>
          <p:cNvSpPr txBox="1"/>
          <p:nvPr/>
        </p:nvSpPr>
        <p:spPr>
          <a:xfrm>
            <a:off x="463550" y="638802"/>
            <a:ext cx="822019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en-US" altLang="ko-KR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60</a:t>
            </a: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 고령자의 </a:t>
            </a:r>
            <a:r>
              <a:rPr lang="ko-KR" altLang="en-US" sz="2400" b="1" dirty="0" err="1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노동궤적</a:t>
            </a: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유형화 및 특성</a:t>
            </a:r>
            <a:endParaRPr lang="fr-F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17</a:t>
            </a:fld>
            <a:endParaRPr spc="-10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87" y="1201920"/>
            <a:ext cx="4367363" cy="5231344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0680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_x654007368"/>
          <p:cNvSpPr>
            <a:spLocks noChangeArrowheads="1"/>
          </p:cNvSpPr>
          <p:nvPr/>
        </p:nvSpPr>
        <p:spPr bwMode="auto">
          <a:xfrm>
            <a:off x="3816350" y="5759450"/>
            <a:ext cx="1071374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Med-income 30%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Med-income 50%</a:t>
            </a:r>
            <a:endParaRPr kumimoji="0" lang="en-US" altLang="ko-K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object 7"/>
          <p:cNvSpPr txBox="1"/>
          <p:nvPr/>
        </p:nvSpPr>
        <p:spPr>
          <a:xfrm>
            <a:off x="706627" y="6575061"/>
            <a:ext cx="3440430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fontAlgn="base" latinLnBrk="1"/>
            <a:r>
              <a:rPr lang="ko-KR" altLang="en-US" sz="1200" dirty="0"/>
              <a:t>자료</a:t>
            </a:r>
            <a:r>
              <a:rPr lang="en-US" altLang="ko-KR" sz="1200" dirty="0"/>
              <a:t>: KLI, </a:t>
            </a:r>
            <a:r>
              <a:rPr lang="ko-KR" altLang="en-US" sz="1200" dirty="0"/>
              <a:t>한국노동패널조사</a:t>
            </a:r>
            <a:r>
              <a:rPr lang="en-US" altLang="ko-KR" sz="1200" dirty="0"/>
              <a:t>; </a:t>
            </a:r>
            <a:r>
              <a:rPr lang="ko-KR" altLang="en-US" sz="1200" dirty="0"/>
              <a:t>이승호 외</a:t>
            </a:r>
            <a:r>
              <a:rPr lang="en-US" altLang="ko-KR" sz="1200" dirty="0"/>
              <a:t>(2020: </a:t>
            </a:r>
            <a:r>
              <a:rPr lang="en-US" altLang="ko-KR" sz="1200" dirty="0" smtClean="0"/>
              <a:t>109)</a:t>
            </a:r>
            <a:endParaRPr lang="ko-KR" altLang="en-US" sz="1200" dirty="0"/>
          </a:p>
        </p:txBody>
      </p:sp>
      <p:sp>
        <p:nvSpPr>
          <p:cNvPr id="10" name="object 2"/>
          <p:cNvSpPr txBox="1"/>
          <p:nvPr/>
        </p:nvSpPr>
        <p:spPr>
          <a:xfrm>
            <a:off x="463550" y="638802"/>
            <a:ext cx="822019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en-US" altLang="ko-KR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50</a:t>
            </a: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 고령자의 </a:t>
            </a:r>
            <a:r>
              <a:rPr lang="ko-KR" altLang="en-US" sz="2400" b="1" dirty="0" err="1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노동궤적</a:t>
            </a: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유형별 빈곤 변화</a:t>
            </a:r>
            <a:endParaRPr lang="fr-F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1" name="object 2"/>
          <p:cNvSpPr txBox="1"/>
          <p:nvPr/>
        </p:nvSpPr>
        <p:spPr>
          <a:xfrm>
            <a:off x="4887724" y="1329185"/>
            <a:ext cx="5481826" cy="4582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노동시장 지위가 안정적일수록 </a:t>
            </a:r>
            <a:r>
              <a:rPr lang="ko-KR" altLang="en-US" dirty="0" err="1"/>
              <a:t>빈곤율이</a:t>
            </a:r>
            <a:r>
              <a:rPr lang="ko-KR" altLang="en-US" dirty="0"/>
              <a:t> 낮았음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정규직을 유지하는 경우</a:t>
            </a:r>
            <a:r>
              <a:rPr lang="en-US" altLang="ko-KR" dirty="0"/>
              <a:t>(A1, A2)</a:t>
            </a:r>
            <a:r>
              <a:rPr lang="ko-KR" altLang="en-US" dirty="0"/>
              <a:t>의 빈곤이 가장 낮았고</a:t>
            </a:r>
            <a:r>
              <a:rPr lang="en-US" altLang="ko-KR" dirty="0"/>
              <a:t>, </a:t>
            </a:r>
            <a:r>
              <a:rPr lang="ko-KR" altLang="en-US" dirty="0"/>
              <a:t>자영업유지형</a:t>
            </a:r>
            <a:r>
              <a:rPr lang="en-US" altLang="ko-KR" dirty="0"/>
              <a:t>(A4)</a:t>
            </a:r>
            <a:r>
              <a:rPr lang="ko-KR" altLang="en-US" dirty="0"/>
              <a:t>도 낮은 </a:t>
            </a:r>
            <a:r>
              <a:rPr lang="ko-KR" altLang="en-US" dirty="0" err="1"/>
              <a:t>빈곤율이</a:t>
            </a:r>
            <a:r>
              <a:rPr lang="ko-KR" altLang="en-US" dirty="0"/>
              <a:t> 안정적으로 유지됨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비정규직 </a:t>
            </a:r>
            <a:r>
              <a:rPr lang="ko-KR" altLang="en-US" dirty="0"/>
              <a:t>유지형</a:t>
            </a:r>
            <a:r>
              <a:rPr lang="en-US" altLang="ko-KR" dirty="0"/>
              <a:t>(A3)</a:t>
            </a:r>
            <a:r>
              <a:rPr lang="ko-KR" altLang="en-US" dirty="0"/>
              <a:t>도 평균보다 </a:t>
            </a:r>
            <a:r>
              <a:rPr lang="ko-KR" altLang="en-US" dirty="0" err="1"/>
              <a:t>빈곤율이</a:t>
            </a:r>
            <a:r>
              <a:rPr lang="ko-KR" altLang="en-US" dirty="0"/>
              <a:t> 낮은 </a:t>
            </a:r>
            <a:r>
              <a:rPr lang="ko-KR" altLang="en-US" dirty="0" smtClean="0"/>
              <a:t>편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</a:t>
            </a:r>
            <a:r>
              <a:rPr lang="ko-KR" altLang="en-US" dirty="0" err="1"/>
              <a:t>노동궤적이</a:t>
            </a:r>
            <a:r>
              <a:rPr lang="ko-KR" altLang="en-US" dirty="0"/>
              <a:t> 불안정한 집단에서는 </a:t>
            </a:r>
            <a:r>
              <a:rPr lang="ko-KR" altLang="en-US" dirty="0" err="1"/>
              <a:t>빈곤율</a:t>
            </a:r>
            <a:r>
              <a:rPr lang="ko-KR" altLang="en-US" dirty="0"/>
              <a:t> 변화가 관측됨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- 50</a:t>
            </a:r>
            <a:r>
              <a:rPr lang="ko-KR" altLang="en-US" dirty="0"/>
              <a:t>대에 은퇴를 경험한 유형</a:t>
            </a:r>
            <a:r>
              <a:rPr lang="en-US" altLang="ko-KR" dirty="0"/>
              <a:t>(A5, A6)</a:t>
            </a:r>
            <a:r>
              <a:rPr lang="ko-KR" altLang="en-US" dirty="0"/>
              <a:t>에서는 대체로 은퇴 시점에 </a:t>
            </a:r>
            <a:r>
              <a:rPr lang="ko-KR" altLang="en-US" dirty="0" err="1"/>
              <a:t>빈곤율이</a:t>
            </a:r>
            <a:r>
              <a:rPr lang="ko-KR" altLang="en-US" dirty="0"/>
              <a:t> 급격히 증가함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노동시장 재진입 유형</a:t>
            </a:r>
            <a:r>
              <a:rPr lang="en-US" altLang="ko-KR" dirty="0"/>
              <a:t>(A7, A8, A9)</a:t>
            </a:r>
            <a:r>
              <a:rPr lang="ko-KR" altLang="en-US" dirty="0"/>
              <a:t>에서는 대체로 재취업 시점에 </a:t>
            </a:r>
            <a:r>
              <a:rPr lang="ko-KR" altLang="en-US" dirty="0" err="1"/>
              <a:t>빈곤율이</a:t>
            </a:r>
            <a:r>
              <a:rPr lang="ko-KR" altLang="en-US" dirty="0"/>
              <a:t> 감소하는 경향을 보임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18</a:t>
            </a:fld>
            <a:endParaRPr spc="-10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716" y="1111250"/>
            <a:ext cx="4082634" cy="5334000"/>
          </a:xfrm>
          <a:prstGeom prst="rect">
            <a:avLst/>
          </a:prstGeom>
        </p:spPr>
      </p:pic>
      <p:sp>
        <p:nvSpPr>
          <p:cNvPr id="7" name="_x654007368"/>
          <p:cNvSpPr>
            <a:spLocks noChangeArrowheads="1"/>
          </p:cNvSpPr>
          <p:nvPr/>
        </p:nvSpPr>
        <p:spPr bwMode="auto">
          <a:xfrm>
            <a:off x="3816350" y="5454650"/>
            <a:ext cx="9144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800" b="0" i="0" u="none" strike="noStrike" cap="none" spc="-100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Med-income 30%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800" b="0" i="0" u="none" strike="noStrike" cap="none" spc="-100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Med-income 50%</a:t>
            </a:r>
            <a:endParaRPr kumimoji="0" lang="en-US" altLang="ko-KR" sz="800" b="0" i="0" u="none" strike="noStrike" cap="none" spc="-10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object 7"/>
          <p:cNvSpPr txBox="1"/>
          <p:nvPr/>
        </p:nvSpPr>
        <p:spPr>
          <a:xfrm>
            <a:off x="706627" y="6575061"/>
            <a:ext cx="3440430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fontAlgn="base" latinLnBrk="1"/>
            <a:r>
              <a:rPr lang="ko-KR" altLang="en-US" sz="1200" dirty="0"/>
              <a:t>자료</a:t>
            </a:r>
            <a:r>
              <a:rPr lang="en-US" altLang="ko-KR" sz="1200" dirty="0"/>
              <a:t>: KLI, </a:t>
            </a:r>
            <a:r>
              <a:rPr lang="ko-KR" altLang="en-US" sz="1200" dirty="0"/>
              <a:t>한국노동패널조사</a:t>
            </a:r>
            <a:r>
              <a:rPr lang="en-US" altLang="ko-KR" sz="1200" dirty="0"/>
              <a:t>; </a:t>
            </a:r>
            <a:r>
              <a:rPr lang="ko-KR" altLang="en-US" sz="1200" dirty="0"/>
              <a:t>이승호 외</a:t>
            </a:r>
            <a:r>
              <a:rPr lang="en-US" altLang="ko-KR" sz="1200" dirty="0"/>
              <a:t>(2020: </a:t>
            </a:r>
            <a:r>
              <a:rPr lang="en-US" altLang="ko-KR" sz="1200" dirty="0" smtClean="0"/>
              <a:t>110)</a:t>
            </a:r>
            <a:endParaRPr lang="ko-KR" altLang="en-US" sz="1200" dirty="0"/>
          </a:p>
        </p:txBody>
      </p:sp>
      <p:sp>
        <p:nvSpPr>
          <p:cNvPr id="9" name="object 2"/>
          <p:cNvSpPr txBox="1"/>
          <p:nvPr/>
        </p:nvSpPr>
        <p:spPr>
          <a:xfrm>
            <a:off x="463550" y="638802"/>
            <a:ext cx="822019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en-US" altLang="ko-KR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60</a:t>
            </a: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대 고령자의 </a:t>
            </a:r>
            <a:r>
              <a:rPr lang="ko-KR" altLang="en-US" sz="2400" b="1" dirty="0" err="1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노동궤적</a:t>
            </a: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유형별 빈곤 변화</a:t>
            </a:r>
            <a:endParaRPr lang="fr-F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10" name="object 2"/>
          <p:cNvSpPr txBox="1"/>
          <p:nvPr/>
        </p:nvSpPr>
        <p:spPr>
          <a:xfrm>
            <a:off x="4883150" y="1486917"/>
            <a:ext cx="5481826" cy="4582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정년 후 고용기간 연장으로 빈곤을 줄일 수 있음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- 60</a:t>
            </a:r>
            <a:r>
              <a:rPr lang="ko-KR" altLang="en-US" dirty="0"/>
              <a:t>대 후반까지 일자리를 유지한 유형</a:t>
            </a:r>
            <a:r>
              <a:rPr lang="en-US" altLang="ko-KR" dirty="0"/>
              <a:t>(B1, B2, B3)</a:t>
            </a:r>
            <a:r>
              <a:rPr lang="ko-KR" altLang="en-US" dirty="0"/>
              <a:t>은 다른 유형에 비해 </a:t>
            </a:r>
            <a:r>
              <a:rPr lang="en-US" altLang="ko-KR" dirty="0"/>
              <a:t>69</a:t>
            </a:r>
            <a:r>
              <a:rPr lang="ko-KR" altLang="en-US" dirty="0"/>
              <a:t>세 시점의 </a:t>
            </a:r>
            <a:r>
              <a:rPr lang="ko-KR" altLang="en-US" dirty="0" err="1"/>
              <a:t>빈곤율이</a:t>
            </a:r>
            <a:r>
              <a:rPr lang="ko-KR" altLang="en-US" dirty="0"/>
              <a:t> </a:t>
            </a:r>
            <a:r>
              <a:rPr lang="ko-KR" altLang="en-US" dirty="0" smtClean="0"/>
              <a:t>낮았음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은퇴는 </a:t>
            </a:r>
            <a:r>
              <a:rPr lang="ko-KR" altLang="en-US" dirty="0" err="1"/>
              <a:t>고령기</a:t>
            </a:r>
            <a:r>
              <a:rPr lang="ko-KR" altLang="en-US" dirty="0"/>
              <a:t> 빈곤 증가의 가장 큰 요인임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- 60</a:t>
            </a:r>
            <a:r>
              <a:rPr lang="ko-KR" altLang="en-US" dirty="0"/>
              <a:t>대 중에 은퇴를 경험한 유형</a:t>
            </a:r>
            <a:r>
              <a:rPr lang="en-US" altLang="ko-KR" dirty="0"/>
              <a:t>(B4, B5)</a:t>
            </a:r>
            <a:r>
              <a:rPr lang="ko-KR" altLang="en-US" dirty="0"/>
              <a:t>은 은퇴 시점을 전후로 </a:t>
            </a:r>
            <a:r>
              <a:rPr lang="ko-KR" altLang="en-US" dirty="0" err="1"/>
              <a:t>빈곤율이</a:t>
            </a:r>
            <a:r>
              <a:rPr lang="ko-KR" altLang="en-US" dirty="0"/>
              <a:t> 급격히 </a:t>
            </a:r>
            <a:r>
              <a:rPr lang="ko-KR" altLang="en-US" dirty="0" smtClean="0"/>
              <a:t>증가함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노동시장 재진입은 빈곤을 줄이는 효과를 보임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- 60</a:t>
            </a:r>
            <a:r>
              <a:rPr lang="ko-KR" altLang="en-US" dirty="0"/>
              <a:t>대 중에 노동시장에 재진입한 유형</a:t>
            </a:r>
            <a:r>
              <a:rPr lang="en-US" altLang="ko-KR" dirty="0"/>
              <a:t>(B6, B7)</a:t>
            </a:r>
            <a:r>
              <a:rPr lang="ko-KR" altLang="en-US" dirty="0"/>
              <a:t>에서는 재취업 시점에 </a:t>
            </a:r>
            <a:r>
              <a:rPr lang="ko-KR" altLang="en-US" dirty="0" err="1"/>
              <a:t>빈곤율이</a:t>
            </a:r>
            <a:r>
              <a:rPr lang="ko-KR" altLang="en-US" dirty="0"/>
              <a:t> 감소하는 경향이 나타남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19</a:t>
            </a:fld>
            <a:endParaRPr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7350" y="656498"/>
            <a:ext cx="9207499" cy="369332"/>
          </a:xfrm>
          <a:prstGeom prst="rect">
            <a:avLst/>
          </a:prstGeom>
          <a:solidFill>
            <a:srgbClr val="1D7352"/>
          </a:solidFill>
        </p:spPr>
        <p:txBody>
          <a:bodyPr vert="horz" wrap="square" lIns="0" tIns="60960" rIns="0" bIns="0" rtlCol="0">
            <a:spAutoFit/>
          </a:bodyPr>
          <a:lstStyle/>
          <a:p>
            <a:pPr marL="200025">
              <a:lnSpc>
                <a:spcPct val="100000"/>
              </a:lnSpc>
              <a:spcBef>
                <a:spcPts val="480"/>
              </a:spcBef>
            </a:pPr>
            <a:r>
              <a:rPr spc="190" dirty="0">
                <a:solidFill>
                  <a:srgbClr val="FFFFFF"/>
                </a:solidFill>
              </a:rPr>
              <a:t>4.</a:t>
            </a:r>
            <a:r>
              <a:rPr spc="185" dirty="0">
                <a:solidFill>
                  <a:srgbClr val="FFFFFF"/>
                </a:solidFill>
              </a:rPr>
              <a:t> </a:t>
            </a:r>
            <a:r>
              <a:rPr lang="ko-KR" altLang="en-US" spc="185" dirty="0" smtClean="0">
                <a:solidFill>
                  <a:srgbClr val="FFFFFF"/>
                </a:solidFill>
              </a:rPr>
              <a:t>고령자 고용기간 연장 관련 정책 이슈</a:t>
            </a:r>
            <a:r>
              <a:rPr lang="fr-FR" spc="185" dirty="0" smtClean="0">
                <a:solidFill>
                  <a:srgbClr val="FFFFFF"/>
                </a:solidFill>
              </a:rPr>
              <a:t>  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87350" y="1871887"/>
            <a:ext cx="10058400" cy="522899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주된 일자리의 고용기간 연장은 </a:t>
            </a:r>
            <a:r>
              <a:rPr lang="ko-KR" altLang="en-US" dirty="0" err="1"/>
              <a:t>고령기</a:t>
            </a:r>
            <a:r>
              <a:rPr lang="ko-KR" altLang="en-US" dirty="0"/>
              <a:t> 소득 감소를 줄이고</a:t>
            </a:r>
            <a:r>
              <a:rPr lang="en-US" altLang="ko-KR" dirty="0"/>
              <a:t>, </a:t>
            </a:r>
            <a:r>
              <a:rPr lang="ko-KR" altLang="en-US" dirty="0"/>
              <a:t>노년기 빈곤 진입을 늦출 수 있음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특히</a:t>
            </a:r>
            <a:r>
              <a:rPr lang="en-US" altLang="ko-KR" dirty="0"/>
              <a:t>, 60</a:t>
            </a:r>
            <a:r>
              <a:rPr lang="ko-KR" altLang="en-US" dirty="0"/>
              <a:t>세 이후의 고용기간 연장이 노후 빈곤 증가를 억제하는 데 도움이 </a:t>
            </a:r>
            <a:r>
              <a:rPr lang="ko-KR" altLang="en-US" dirty="0" smtClean="0"/>
              <a:t>됨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정년연장 </a:t>
            </a:r>
            <a:r>
              <a:rPr lang="en-US" altLang="ko-KR" dirty="0"/>
              <a:t>vs. </a:t>
            </a:r>
            <a:r>
              <a:rPr lang="ko-KR" altLang="en-US" dirty="0"/>
              <a:t>고용연장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‘16~’17</a:t>
            </a:r>
            <a:r>
              <a:rPr lang="ko-KR" altLang="en-US" dirty="0"/>
              <a:t>년</a:t>
            </a:r>
            <a:r>
              <a:rPr lang="en-US" altLang="ko-KR" dirty="0"/>
              <a:t>, 60</a:t>
            </a:r>
            <a:r>
              <a:rPr lang="ko-KR" altLang="en-US" dirty="0"/>
              <a:t>세 이상으로 정년이 </a:t>
            </a:r>
            <a:r>
              <a:rPr lang="ko-KR" altLang="en-US" dirty="0" err="1"/>
              <a:t>의무화되었지만</a:t>
            </a:r>
            <a:r>
              <a:rPr lang="en-US" altLang="ko-KR" dirty="0"/>
              <a:t>, </a:t>
            </a:r>
            <a:r>
              <a:rPr lang="ko-KR" altLang="en-US" dirty="0"/>
              <a:t>제도가 </a:t>
            </a:r>
            <a:r>
              <a:rPr lang="ko-KR" altLang="en-US" dirty="0" err="1"/>
              <a:t>안착되었다고</a:t>
            </a:r>
            <a:r>
              <a:rPr lang="ko-KR" altLang="en-US" dirty="0"/>
              <a:t> 보기 어렵고</a:t>
            </a:r>
            <a:r>
              <a:rPr lang="en-US" altLang="ko-KR" dirty="0"/>
              <a:t>, </a:t>
            </a:r>
            <a:r>
              <a:rPr lang="ko-KR" altLang="en-US" dirty="0"/>
              <a:t>정년 연장의 효과에 대한 논란이 계속되고 있음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단기간 내 추가적인 정년 연장이 쉽지 않은 조건이지만</a:t>
            </a:r>
            <a:r>
              <a:rPr lang="en-US" altLang="ko-KR" dirty="0"/>
              <a:t>, </a:t>
            </a:r>
            <a:r>
              <a:rPr lang="ko-KR" altLang="en-US" dirty="0"/>
              <a:t>정년 이후 노령연금 수급까지 소득이 단절되는 기간은 ‘</a:t>
            </a:r>
            <a:r>
              <a:rPr lang="en-US" altLang="ko-KR" dirty="0"/>
              <a:t>33</a:t>
            </a:r>
            <a:r>
              <a:rPr lang="ko-KR" altLang="en-US" dirty="0"/>
              <a:t>년까지 최대 </a:t>
            </a:r>
            <a:r>
              <a:rPr lang="en-US" altLang="ko-KR" dirty="0"/>
              <a:t>5</a:t>
            </a:r>
            <a:r>
              <a:rPr lang="ko-KR" altLang="en-US" dirty="0"/>
              <a:t>년으로 확대될 예정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일본의 </a:t>
            </a:r>
            <a:r>
              <a:rPr lang="ko-KR" altLang="en-US" dirty="0"/>
              <a:t>사례를 참고하여</a:t>
            </a:r>
            <a:r>
              <a:rPr lang="en-US" altLang="ko-KR" dirty="0"/>
              <a:t>, </a:t>
            </a:r>
            <a:r>
              <a:rPr lang="ko-KR" altLang="en-US" dirty="0"/>
              <a:t>재고용 중심의 </a:t>
            </a:r>
            <a:r>
              <a:rPr lang="ko-KR" altLang="en-US" dirty="0" err="1"/>
              <a:t>고용연장을</a:t>
            </a:r>
            <a:r>
              <a:rPr lang="ko-KR" altLang="en-US" dirty="0"/>
              <a:t> 단계적으로 확대 및 의무화하는 방안이 대안으로 제시되고 있으나</a:t>
            </a:r>
            <a:r>
              <a:rPr lang="en-US" altLang="ko-KR" dirty="0"/>
              <a:t>, </a:t>
            </a:r>
            <a:r>
              <a:rPr lang="ko-KR" altLang="en-US" dirty="0"/>
              <a:t>구체적인 계획 수립을 위한 논의가 </a:t>
            </a:r>
            <a:r>
              <a:rPr lang="ko-KR" altLang="en-US" dirty="0" smtClean="0"/>
              <a:t>필요함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정년 후 재고용 관련 기준</a:t>
            </a:r>
            <a:r>
              <a:rPr lang="en-US" altLang="ko-KR" dirty="0"/>
              <a:t>, </a:t>
            </a:r>
            <a:r>
              <a:rPr lang="ko-KR" altLang="en-US" dirty="0"/>
              <a:t>근로조건 관련 논의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재고용 대상 선정 기준</a:t>
            </a:r>
            <a:r>
              <a:rPr lang="en-US" altLang="ko-KR" dirty="0"/>
              <a:t>, </a:t>
            </a:r>
            <a:r>
              <a:rPr lang="ko-KR" altLang="en-US" dirty="0"/>
              <a:t>재고용 이후 임금 감소 정도</a:t>
            </a:r>
            <a:r>
              <a:rPr lang="en-US" altLang="ko-KR" dirty="0"/>
              <a:t>, </a:t>
            </a:r>
            <a:r>
              <a:rPr lang="ko-KR" altLang="en-US" dirty="0"/>
              <a:t>근로시간</a:t>
            </a:r>
            <a:r>
              <a:rPr lang="en-US" altLang="ko-KR" dirty="0"/>
              <a:t>/</a:t>
            </a:r>
            <a:r>
              <a:rPr lang="ko-KR" altLang="en-US" dirty="0"/>
              <a:t>장소 유연화</a:t>
            </a:r>
            <a:r>
              <a:rPr lang="en-US" altLang="ko-KR" dirty="0"/>
              <a:t>, </a:t>
            </a:r>
            <a:r>
              <a:rPr lang="ko-KR" altLang="en-US" dirty="0"/>
              <a:t>직무 조정 범위 등</a:t>
            </a:r>
          </a:p>
        </p:txBody>
      </p:sp>
      <p:sp>
        <p:nvSpPr>
          <p:cNvPr id="5" name="object 2"/>
          <p:cNvSpPr txBox="1"/>
          <p:nvPr/>
        </p:nvSpPr>
        <p:spPr>
          <a:xfrm>
            <a:off x="387350" y="1282277"/>
            <a:ext cx="822019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ko-KR" altLang="en-US" sz="2400" b="1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주된 일자리에서의 고용기간 연장</a:t>
            </a:r>
            <a:endParaRPr lang="fr-F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2</a:t>
            </a:fld>
            <a:endParaRPr spc="-10" dirty="0"/>
          </a:p>
        </p:txBody>
      </p:sp>
      <p:sp>
        <p:nvSpPr>
          <p:cNvPr id="2" name="object 2"/>
          <p:cNvSpPr txBox="1"/>
          <p:nvPr/>
        </p:nvSpPr>
        <p:spPr>
          <a:xfrm>
            <a:off x="718540" y="1079931"/>
            <a:ext cx="3035935" cy="445134"/>
          </a:xfrm>
          <a:prstGeom prst="rect">
            <a:avLst/>
          </a:prstGeom>
          <a:solidFill>
            <a:srgbClr val="1D7352"/>
          </a:solidFill>
        </p:spPr>
        <p:txBody>
          <a:bodyPr vert="horz" wrap="square" lIns="0" tIns="60960" rIns="0" bIns="0" rtlCol="0">
            <a:spAutoFit/>
          </a:bodyPr>
          <a:lstStyle/>
          <a:p>
            <a:pPr marL="200025">
              <a:lnSpc>
                <a:spcPct val="100000"/>
              </a:lnSpc>
              <a:spcBef>
                <a:spcPts val="480"/>
              </a:spcBef>
            </a:pPr>
            <a:r>
              <a:rPr lang="fr-FR" sz="2500" spc="-125" dirty="0">
                <a:solidFill>
                  <a:srgbClr val="FFFFFF"/>
                </a:solidFill>
                <a:latin typeface="Malgun Gothic"/>
                <a:cs typeface="Malgun Gothic"/>
              </a:rPr>
              <a:t>Table of contents</a:t>
            </a:r>
            <a:endParaRPr sz="2500" dirty="0">
              <a:latin typeface="Malgun Gothic"/>
              <a:cs typeface="Malgun Gothic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87627" y="2175763"/>
            <a:ext cx="6081523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1. </a:t>
            </a:r>
            <a:r>
              <a:rPr lang="ko-KR" altLang="en-US" sz="2400" b="1" dirty="0" smtClean="0">
                <a:solidFill>
                  <a:srgbClr val="002060"/>
                </a:solidFill>
              </a:rPr>
              <a:t>고령 노동자 특성 변화</a:t>
            </a:r>
            <a:endParaRPr lang="fr-FR" sz="2400" b="1" dirty="0">
              <a:solidFill>
                <a:srgbClr val="002060"/>
              </a:solidFill>
            </a:endParaRPr>
          </a:p>
        </p:txBody>
      </p:sp>
      <p:sp>
        <p:nvSpPr>
          <p:cNvPr id="6" name="object 3"/>
          <p:cNvSpPr txBox="1">
            <a:spLocks/>
          </p:cNvSpPr>
          <p:nvPr/>
        </p:nvSpPr>
        <p:spPr>
          <a:xfrm>
            <a:off x="1087627" y="4691908"/>
            <a:ext cx="6081523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Malgun Gothic"/>
                <a:ea typeface="+mj-ea"/>
                <a:cs typeface="Malgun Gothic"/>
              </a:defRPr>
            </a:lvl1pPr>
          </a:lstStyle>
          <a:p>
            <a:r>
              <a:rPr lang="en-US" sz="2400" b="1" kern="0" dirty="0" smtClean="0">
                <a:solidFill>
                  <a:srgbClr val="002060"/>
                </a:solidFill>
              </a:rPr>
              <a:t>4. </a:t>
            </a:r>
            <a:r>
              <a:rPr lang="ko-KR" altLang="en-US" sz="2400" b="1" kern="0" dirty="0" smtClean="0">
                <a:solidFill>
                  <a:srgbClr val="002060"/>
                </a:solidFill>
              </a:rPr>
              <a:t>고령자 고용기간 연장 관련 정책 이슈</a:t>
            </a:r>
            <a:endParaRPr lang="fr-FR" sz="2400" b="1" kern="0" dirty="0">
              <a:solidFill>
                <a:srgbClr val="002060"/>
              </a:solidFill>
            </a:endParaRPr>
          </a:p>
        </p:txBody>
      </p:sp>
      <p:sp>
        <p:nvSpPr>
          <p:cNvPr id="7" name="object 3"/>
          <p:cNvSpPr txBox="1">
            <a:spLocks/>
          </p:cNvSpPr>
          <p:nvPr/>
        </p:nvSpPr>
        <p:spPr>
          <a:xfrm>
            <a:off x="1090664" y="3853193"/>
            <a:ext cx="6081523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Malgun Gothic"/>
                <a:ea typeface="+mj-ea"/>
                <a:cs typeface="Malgun Gothic"/>
              </a:defRPr>
            </a:lvl1pPr>
          </a:lstStyle>
          <a:p>
            <a:r>
              <a:rPr lang="en-US" sz="2400" b="1" kern="0" dirty="0" smtClean="0">
                <a:solidFill>
                  <a:srgbClr val="002060"/>
                </a:solidFill>
              </a:rPr>
              <a:t>3. </a:t>
            </a:r>
            <a:r>
              <a:rPr lang="ko-KR" altLang="en-US" sz="2400" b="1" kern="0" dirty="0" err="1" smtClean="0">
                <a:solidFill>
                  <a:srgbClr val="002060"/>
                </a:solidFill>
              </a:rPr>
              <a:t>고령기</a:t>
            </a:r>
            <a:r>
              <a:rPr lang="ko-KR" altLang="en-US" sz="2400" b="1" kern="0" dirty="0" smtClean="0">
                <a:solidFill>
                  <a:srgbClr val="002060"/>
                </a:solidFill>
              </a:rPr>
              <a:t> </a:t>
            </a:r>
            <a:r>
              <a:rPr lang="ko-KR" altLang="en-US" sz="2400" b="1" kern="0" dirty="0" err="1" smtClean="0">
                <a:solidFill>
                  <a:srgbClr val="002060"/>
                </a:solidFill>
              </a:rPr>
              <a:t>노동궤적</a:t>
            </a:r>
            <a:r>
              <a:rPr lang="ko-KR" altLang="en-US" sz="2400" b="1" kern="0" dirty="0" smtClean="0">
                <a:solidFill>
                  <a:srgbClr val="002060"/>
                </a:solidFill>
              </a:rPr>
              <a:t> 유형 및 특성</a:t>
            </a:r>
            <a:endParaRPr lang="fr-FR" sz="2400" b="1" kern="0" dirty="0">
              <a:solidFill>
                <a:srgbClr val="002060"/>
              </a:solidFill>
            </a:endParaRPr>
          </a:p>
        </p:txBody>
      </p:sp>
      <p:sp>
        <p:nvSpPr>
          <p:cNvPr id="8" name="object 3"/>
          <p:cNvSpPr txBox="1">
            <a:spLocks/>
          </p:cNvSpPr>
          <p:nvPr/>
        </p:nvSpPr>
        <p:spPr>
          <a:xfrm>
            <a:off x="1087627" y="3014478"/>
            <a:ext cx="6081523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Malgun Gothic"/>
                <a:ea typeface="+mj-ea"/>
                <a:cs typeface="Malgun Gothic"/>
              </a:defRPr>
            </a:lvl1pPr>
          </a:lstStyle>
          <a:p>
            <a:r>
              <a:rPr lang="en-US" sz="2400" b="1" kern="0" dirty="0" smtClean="0">
                <a:solidFill>
                  <a:srgbClr val="002060"/>
                </a:solidFill>
              </a:rPr>
              <a:t>2. </a:t>
            </a:r>
            <a:r>
              <a:rPr lang="ko-KR" altLang="en-US" sz="2400" b="1" kern="0" dirty="0" smtClean="0">
                <a:solidFill>
                  <a:srgbClr val="002060"/>
                </a:solidFill>
              </a:rPr>
              <a:t>고령 노동시장 관련 제도 변화</a:t>
            </a:r>
            <a:endParaRPr lang="fr-FR" sz="2400" b="1" kern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20</a:t>
            </a:fld>
            <a:endParaRPr spc="-10" dirty="0"/>
          </a:p>
        </p:txBody>
      </p:sp>
      <p:sp>
        <p:nvSpPr>
          <p:cNvPr id="2" name="object 2"/>
          <p:cNvSpPr txBox="1"/>
          <p:nvPr/>
        </p:nvSpPr>
        <p:spPr>
          <a:xfrm>
            <a:off x="463550" y="1263650"/>
            <a:ext cx="9753600" cy="56444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 smtClean="0"/>
              <a:t>ㅇ</a:t>
            </a:r>
            <a:r>
              <a:rPr lang="ko-KR" altLang="en-US" dirty="0" smtClean="0"/>
              <a:t> </a:t>
            </a:r>
            <a:r>
              <a:rPr lang="ko-KR" altLang="en-US" dirty="0"/>
              <a:t>주된 일자리 이탈자</a:t>
            </a:r>
            <a:r>
              <a:rPr lang="en-US" altLang="ko-KR" dirty="0"/>
              <a:t>, </a:t>
            </a:r>
            <a:r>
              <a:rPr lang="ko-KR" altLang="en-US" dirty="0"/>
              <a:t>불안정 일자리 종사자 대상의 별도 대책이 요구됨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고령 실직자의 재취업을 지원하는 서비스를 확대하고</a:t>
            </a:r>
            <a:r>
              <a:rPr lang="en-US" altLang="ko-KR" dirty="0"/>
              <a:t>, 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원하는 </a:t>
            </a:r>
            <a:r>
              <a:rPr lang="ko-KR" altLang="en-US" dirty="0"/>
              <a:t>경우에는 필요한 교육</a:t>
            </a:r>
            <a:r>
              <a:rPr lang="en-US" altLang="ko-KR" dirty="0"/>
              <a:t>, </a:t>
            </a:r>
            <a:r>
              <a:rPr lang="ko-KR" altLang="en-US" dirty="0"/>
              <a:t>훈련을 받을 수 있도록 서비스를 강화할 필요가 </a:t>
            </a:r>
            <a:r>
              <a:rPr lang="ko-KR" altLang="en-US" dirty="0" smtClean="0"/>
              <a:t>있음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고령 노동자의 교육 및 직업훈련 참여율 및 효과 제고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대규모 사업체를 대상으로 비자발적 </a:t>
            </a:r>
            <a:r>
              <a:rPr lang="ko-KR" altLang="en-US" dirty="0" err="1"/>
              <a:t>이직자</a:t>
            </a:r>
            <a:r>
              <a:rPr lang="ko-KR" altLang="en-US" dirty="0"/>
              <a:t> 대상 재취업 지원 서비스가 </a:t>
            </a:r>
            <a:r>
              <a:rPr lang="ko-KR" altLang="en-US" dirty="0" err="1"/>
              <a:t>의무화되었지만</a:t>
            </a:r>
            <a:r>
              <a:rPr lang="en-US" altLang="ko-KR" dirty="0"/>
              <a:t>, </a:t>
            </a:r>
            <a:r>
              <a:rPr lang="ko-KR" altLang="en-US" dirty="0"/>
              <a:t>여전히 참여율이 저조하고</a:t>
            </a:r>
            <a:r>
              <a:rPr lang="en-US" altLang="ko-KR" dirty="0"/>
              <a:t>, </a:t>
            </a:r>
            <a:r>
              <a:rPr lang="ko-KR" altLang="en-US" dirty="0"/>
              <a:t>실효성이 낮음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사용자</a:t>
            </a:r>
            <a:r>
              <a:rPr lang="en-US" altLang="ko-KR" dirty="0"/>
              <a:t>/</a:t>
            </a:r>
            <a:r>
              <a:rPr lang="ko-KR" altLang="en-US" dirty="0"/>
              <a:t>노동자 모두에게 재취업 서비스를 제공</a:t>
            </a:r>
            <a:r>
              <a:rPr lang="en-US" altLang="ko-KR" dirty="0"/>
              <a:t>/</a:t>
            </a:r>
            <a:r>
              <a:rPr lang="ko-KR" altLang="en-US" dirty="0"/>
              <a:t>이용할 유인을 강화할 필요가 </a:t>
            </a:r>
            <a:r>
              <a:rPr lang="ko-KR" altLang="en-US" dirty="0" smtClean="0"/>
              <a:t>있음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일상적인 교육훈련 제도 확대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고령자의 생산성 향상</a:t>
            </a:r>
            <a:r>
              <a:rPr lang="en-US" altLang="ko-KR" dirty="0"/>
              <a:t>, </a:t>
            </a:r>
            <a:r>
              <a:rPr lang="ko-KR" altLang="en-US" dirty="0"/>
              <a:t>업종 전환 등은 단시간에 달성하기 어려운 과제지만</a:t>
            </a:r>
            <a:r>
              <a:rPr lang="en-US" altLang="ko-KR" dirty="0"/>
              <a:t>, </a:t>
            </a:r>
            <a:r>
              <a:rPr lang="ko-KR" altLang="en-US" dirty="0"/>
              <a:t>현재는 이직을 전후하여 단기간 동안 교육과 훈련이 제공됨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취업을 유지하는 중에도 원하는 직업훈련을 받고</a:t>
            </a:r>
            <a:r>
              <a:rPr lang="en-US" altLang="ko-KR" dirty="0"/>
              <a:t>, </a:t>
            </a:r>
            <a:r>
              <a:rPr lang="ko-KR" altLang="en-US" dirty="0"/>
              <a:t>퇴직 이후를 준비할 수 있도록 일상적인 교육</a:t>
            </a:r>
            <a:r>
              <a:rPr lang="en-US" altLang="ko-KR" dirty="0"/>
              <a:t>, </a:t>
            </a:r>
            <a:r>
              <a:rPr lang="ko-KR" altLang="en-US" dirty="0" err="1"/>
              <a:t>훈련제도를</a:t>
            </a:r>
            <a:r>
              <a:rPr lang="ko-KR" altLang="en-US" dirty="0"/>
              <a:t> 마련해야 함</a:t>
            </a:r>
          </a:p>
        </p:txBody>
      </p:sp>
      <p:sp>
        <p:nvSpPr>
          <p:cNvPr id="4" name="object 2"/>
          <p:cNvSpPr txBox="1"/>
          <p:nvPr/>
        </p:nvSpPr>
        <p:spPr>
          <a:xfrm>
            <a:off x="463550" y="638802"/>
            <a:ext cx="822019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고령자 재취업 지원 및 직업훈련 강화</a:t>
            </a:r>
            <a:endParaRPr lang="fr-F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21</a:t>
            </a:fld>
            <a:endParaRPr spc="-10" dirty="0"/>
          </a:p>
        </p:txBody>
      </p:sp>
      <p:sp>
        <p:nvSpPr>
          <p:cNvPr id="2" name="object 2"/>
          <p:cNvSpPr txBox="1"/>
          <p:nvPr/>
        </p:nvSpPr>
        <p:spPr>
          <a:xfrm>
            <a:off x="463550" y="1263650"/>
            <a:ext cx="9753600" cy="583012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재취업 고령자의 대다수가 저임금 불안정 일자리에 종사함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 err="1"/>
              <a:t>사적부양이</a:t>
            </a:r>
            <a:r>
              <a:rPr lang="ko-KR" altLang="en-US" dirty="0"/>
              <a:t> 감소하고</a:t>
            </a:r>
            <a:r>
              <a:rPr lang="en-US" altLang="ko-KR" dirty="0"/>
              <a:t>, </a:t>
            </a:r>
            <a:r>
              <a:rPr lang="ko-KR" altLang="en-US" dirty="0"/>
              <a:t>공적이전소득이 충분하지 않은 배경에서</a:t>
            </a:r>
            <a:r>
              <a:rPr lang="en-US" altLang="ko-KR" dirty="0"/>
              <a:t>, </a:t>
            </a:r>
            <a:r>
              <a:rPr lang="ko-KR" altLang="en-US" dirty="0"/>
              <a:t>노후의 생계유지를 위해 노동시장에서 이탈하지 못하거나</a:t>
            </a:r>
            <a:r>
              <a:rPr lang="en-US" altLang="ko-KR" dirty="0"/>
              <a:t>, </a:t>
            </a:r>
            <a:r>
              <a:rPr lang="ko-KR" altLang="en-US" dirty="0"/>
              <a:t>노동시장에 재진입하는 고령자가 늘어나고 있음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장기적인 노후소득보장제도 확대와 별도로</a:t>
            </a:r>
            <a:r>
              <a:rPr lang="en-US" altLang="ko-KR" dirty="0"/>
              <a:t>, </a:t>
            </a:r>
            <a:r>
              <a:rPr lang="ko-KR" altLang="en-US" dirty="0"/>
              <a:t>노동시장에 참여하는 고령자에게 적절한 수준의 사회적 보호를 제공할 수 있어야 함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실직 전후 재취업할 일자리 탐색 지원 확대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 err="1"/>
              <a:t>노동소득을</a:t>
            </a:r>
            <a:r>
              <a:rPr lang="ko-KR" altLang="en-US" dirty="0"/>
              <a:t> 대체할 다른 소득원이 부족한 조건에서는 고령 구직자가 적절한 일자리를 탐색하기 어렵고</a:t>
            </a:r>
            <a:r>
              <a:rPr lang="en-US" altLang="ko-KR" dirty="0"/>
              <a:t>, </a:t>
            </a:r>
            <a:r>
              <a:rPr lang="ko-KR" altLang="en-US" dirty="0"/>
              <a:t>재취업한 일자리의 질이 낮아지는 원인으로 작용함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비정규직 일자리는 정규직</a:t>
            </a:r>
            <a:r>
              <a:rPr lang="en-US" altLang="ko-KR" dirty="0"/>
              <a:t>, </a:t>
            </a:r>
            <a:r>
              <a:rPr lang="ko-KR" altLang="en-US" dirty="0"/>
              <a:t>자영업에 비해 임금이 낮지만</a:t>
            </a:r>
            <a:r>
              <a:rPr lang="en-US" altLang="ko-KR" dirty="0"/>
              <a:t>, </a:t>
            </a:r>
            <a:r>
              <a:rPr lang="ko-KR" altLang="en-US" dirty="0" err="1"/>
              <a:t>고령기의</a:t>
            </a:r>
            <a:r>
              <a:rPr lang="ko-KR" altLang="en-US" dirty="0"/>
              <a:t> 소득 감소를 방지하고</a:t>
            </a:r>
            <a:r>
              <a:rPr lang="en-US" altLang="ko-KR" dirty="0"/>
              <a:t>, </a:t>
            </a:r>
            <a:r>
              <a:rPr lang="ko-KR" altLang="en-US" dirty="0"/>
              <a:t>빈곤을 완화하는 양면적인 특성이 있음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퇴직 전 근로시간 단축 활용</a:t>
            </a:r>
            <a:r>
              <a:rPr lang="en-US" altLang="ko-KR" dirty="0"/>
              <a:t>, 65</a:t>
            </a:r>
            <a:r>
              <a:rPr lang="ko-KR" altLang="en-US" dirty="0"/>
              <a:t>세 이후 구직자에 실업급여 지급 등 검토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재취업 일자리의 질 향상을 위한 정책 지원 논의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임금 감소 완화</a:t>
            </a:r>
            <a:r>
              <a:rPr lang="en-US" altLang="ko-KR" dirty="0"/>
              <a:t>, </a:t>
            </a:r>
            <a:r>
              <a:rPr lang="ko-KR" altLang="en-US" dirty="0"/>
              <a:t>장기 계약 유도를 위한 보조금 지급 방안 등 검토</a:t>
            </a:r>
          </a:p>
        </p:txBody>
      </p:sp>
      <p:sp>
        <p:nvSpPr>
          <p:cNvPr id="4" name="object 2"/>
          <p:cNvSpPr txBox="1"/>
          <p:nvPr/>
        </p:nvSpPr>
        <p:spPr>
          <a:xfrm>
            <a:off x="463550" y="638802"/>
            <a:ext cx="822019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불안정 일자리의 사회적 보호 확대</a:t>
            </a:r>
            <a:endParaRPr lang="fr-F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608258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22</a:t>
            </a:fld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4764213" y="2940050"/>
            <a:ext cx="11620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60" dirty="0">
                <a:latin typeface="Malgun Gothic"/>
                <a:cs typeface="Malgun Gothic"/>
              </a:rPr>
              <a:t>Thank</a:t>
            </a:r>
            <a:r>
              <a:rPr sz="1800" b="1" spc="-10" dirty="0">
                <a:latin typeface="Malgun Gothic"/>
                <a:cs typeface="Malgun Gothic"/>
              </a:rPr>
              <a:t> </a:t>
            </a:r>
            <a:r>
              <a:rPr sz="1800" b="1" spc="-85" dirty="0">
                <a:latin typeface="Malgun Gothic"/>
                <a:cs typeface="Malgun Gothic"/>
              </a:rPr>
              <a:t>you.</a:t>
            </a:r>
            <a:endParaRPr sz="1800" dirty="0">
              <a:latin typeface="Malgun Gothic"/>
              <a:cs typeface="Malgun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87671" y="3618991"/>
            <a:ext cx="1715135" cy="7181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6370" marR="5080" indent="-154305" algn="ctr">
              <a:lnSpc>
                <a:spcPct val="150000"/>
              </a:lnSpc>
              <a:spcBef>
                <a:spcPts val="100"/>
              </a:spcBef>
            </a:pPr>
            <a:r>
              <a:rPr sz="1500" b="1" spc="-105" dirty="0">
                <a:latin typeface="Malgun Gothic"/>
                <a:cs typeface="Malgun Gothic"/>
              </a:rPr>
              <a:t>Seungho</a:t>
            </a:r>
            <a:r>
              <a:rPr sz="1500" b="1" spc="30" dirty="0">
                <a:latin typeface="Malgun Gothic"/>
                <a:cs typeface="Malgun Gothic"/>
              </a:rPr>
              <a:t> </a:t>
            </a:r>
            <a:r>
              <a:rPr sz="1500" b="1" spc="-60" dirty="0" smtClean="0">
                <a:latin typeface="Malgun Gothic"/>
                <a:cs typeface="Malgun Gothic"/>
              </a:rPr>
              <a:t>Lee</a:t>
            </a:r>
            <a:endParaRPr lang="en-US" sz="1500" b="1" spc="-60" dirty="0" smtClean="0">
              <a:latin typeface="Malgun Gothic"/>
              <a:cs typeface="Malgun Gothic"/>
            </a:endParaRPr>
          </a:p>
          <a:p>
            <a:pPr marL="166370" marR="5080" indent="-154305" algn="ctr">
              <a:lnSpc>
                <a:spcPct val="150000"/>
              </a:lnSpc>
              <a:spcBef>
                <a:spcPts val="100"/>
              </a:spcBef>
            </a:pPr>
            <a:r>
              <a:rPr lang="en-US" sz="1500" b="1" spc="-120" dirty="0" smtClean="0">
                <a:latin typeface="Malgun Gothic"/>
                <a:cs typeface="Malgun Gothic"/>
              </a:rPr>
              <a:t>leesh99@kli.re.kr</a:t>
            </a:r>
            <a:endParaRPr sz="1500" dirty="0">
              <a:latin typeface="Malgun Gothic"/>
              <a:cs typeface="Malgun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8255" y="928862"/>
            <a:ext cx="8736610" cy="430887"/>
          </a:xfrm>
          <a:prstGeom prst="rect">
            <a:avLst/>
          </a:prstGeom>
          <a:solidFill>
            <a:srgbClr val="1D7352"/>
          </a:solidFill>
        </p:spPr>
        <p:txBody>
          <a:bodyPr vert="horz" wrap="square" lIns="0" tIns="60960" rIns="0" bIns="0" rtlCol="0">
            <a:spAutoFit/>
          </a:bodyPr>
          <a:lstStyle/>
          <a:p>
            <a:pPr marL="200025">
              <a:lnSpc>
                <a:spcPct val="100000"/>
              </a:lnSpc>
              <a:spcBef>
                <a:spcPts val="480"/>
              </a:spcBef>
            </a:pPr>
            <a:r>
              <a:rPr sz="2400" spc="190" dirty="0">
                <a:solidFill>
                  <a:srgbClr val="FFFFFF"/>
                </a:solidFill>
              </a:rPr>
              <a:t>1.</a:t>
            </a:r>
            <a:r>
              <a:rPr sz="2400" spc="180" dirty="0">
                <a:solidFill>
                  <a:srgbClr val="FFFFFF"/>
                </a:solidFill>
              </a:rPr>
              <a:t> </a:t>
            </a:r>
            <a:r>
              <a:rPr lang="ko-KR" altLang="en-US" sz="2400" spc="180" dirty="0" smtClean="0">
                <a:solidFill>
                  <a:srgbClr val="FFFFFF"/>
                </a:solidFill>
              </a:rPr>
              <a:t>고령 노동자 특성 변화</a:t>
            </a:r>
            <a:endParaRPr sz="2400" dirty="0"/>
          </a:p>
        </p:txBody>
      </p:sp>
      <p:sp>
        <p:nvSpPr>
          <p:cNvPr id="3" name="object 3"/>
          <p:cNvSpPr txBox="1"/>
          <p:nvPr/>
        </p:nvSpPr>
        <p:spPr>
          <a:xfrm>
            <a:off x="706627" y="1694179"/>
            <a:ext cx="5700523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50</a:t>
            </a: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세 이상 고용률 변화</a:t>
            </a:r>
            <a:r>
              <a:rPr 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lang="fr-FR" b="1" spc="-130" dirty="0" smtClean="0">
                <a:solidFill>
                  <a:srgbClr val="1B3C61"/>
                </a:solidFill>
                <a:latin typeface="Malgun Gothic"/>
                <a:cs typeface="Malgun Gothic"/>
              </a:rPr>
              <a:t>(%)</a:t>
            </a:r>
            <a:endParaRPr lang="fr-FR" dirty="0">
              <a:latin typeface="Malgun Gothic"/>
              <a:cs typeface="Malgun Goth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xfrm>
            <a:off x="5645150" y="1713229"/>
            <a:ext cx="4724400" cy="4983072"/>
          </a:xfrm>
          <a:prstGeom prst="rect">
            <a:avLst/>
          </a:prstGeom>
        </p:spPr>
        <p:txBody>
          <a:bodyPr vert="horz" wrap="square" lIns="0" tIns="108000" rIns="0" bIns="7200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</a:t>
            </a:r>
            <a:r>
              <a:rPr lang="en-US" altLang="ko-KR" dirty="0"/>
              <a:t>50</a:t>
            </a:r>
            <a:r>
              <a:rPr lang="ko-KR" altLang="en-US" dirty="0"/>
              <a:t>세 이상 고용률은 </a:t>
            </a:r>
            <a:r>
              <a:rPr lang="en-US" altLang="ko-KR" dirty="0"/>
              <a:t>55% </a:t>
            </a:r>
            <a:r>
              <a:rPr lang="ko-KR" altLang="en-US" dirty="0"/>
              <a:t>내외 수준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smtClean="0"/>
              <a:t>외환위기</a:t>
            </a:r>
            <a:r>
              <a:rPr lang="en-US" altLang="ko-KR" dirty="0"/>
              <a:t>(‘97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전까지는 일정 수준 유지</a:t>
            </a:r>
            <a:r>
              <a:rPr lang="en-US" altLang="ko-KR" dirty="0"/>
              <a:t>, </a:t>
            </a:r>
            <a:r>
              <a:rPr lang="ko-KR" altLang="en-US" dirty="0"/>
              <a:t>위기 이후 일시적으로 고용률 감소</a:t>
            </a:r>
            <a:r>
              <a:rPr lang="en-US" altLang="ko-KR" dirty="0"/>
              <a:t>, 2000</a:t>
            </a:r>
            <a:r>
              <a:rPr lang="ko-KR" altLang="en-US" dirty="0"/>
              <a:t>년대 이후 지속 </a:t>
            </a:r>
            <a:r>
              <a:rPr lang="ko-KR" altLang="en-US" dirty="0" smtClean="0"/>
              <a:t>증가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2013</a:t>
            </a:r>
            <a:r>
              <a:rPr lang="ko-KR" altLang="en-US" dirty="0"/>
              <a:t>년 외환위기 이전 수준 회복했지만</a:t>
            </a:r>
            <a:r>
              <a:rPr lang="en-US" altLang="ko-KR" dirty="0"/>
              <a:t>, </a:t>
            </a:r>
            <a:r>
              <a:rPr lang="ko-KR" altLang="en-US" dirty="0"/>
              <a:t>최근은 정체</a:t>
            </a:r>
            <a:r>
              <a:rPr lang="en-US" altLang="ko-KR" dirty="0"/>
              <a:t>(’14</a:t>
            </a:r>
            <a:r>
              <a:rPr lang="ko-KR" altLang="en-US" dirty="0"/>
              <a:t>년</a:t>
            </a:r>
            <a:r>
              <a:rPr lang="en-US" altLang="ko-KR" dirty="0"/>
              <a:t>: 55.8%, ‘21</a:t>
            </a:r>
            <a:r>
              <a:rPr lang="ko-KR" altLang="en-US" dirty="0"/>
              <a:t>년</a:t>
            </a:r>
            <a:r>
              <a:rPr lang="en-US" altLang="ko-KR" dirty="0"/>
              <a:t>: 55.9</a:t>
            </a:r>
            <a:r>
              <a:rPr lang="en-US" altLang="ko-KR" dirty="0" smtClean="0"/>
              <a:t>%)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smtClean="0"/>
              <a:t>앞으로는</a:t>
            </a:r>
            <a:r>
              <a:rPr lang="en-US" altLang="ko-KR" dirty="0" smtClean="0"/>
              <a:t>?</a:t>
            </a:r>
            <a:endParaRPr lang="ko-KR" altLang="en-US" dirty="0"/>
          </a:p>
          <a:p>
            <a:pPr marL="285750" indent="-285750" fontAlgn="base" latinLnBrk="0">
              <a:lnSpc>
                <a:spcPct val="150000"/>
              </a:lnSpc>
              <a:buFontTx/>
              <a:buChar char="-"/>
            </a:pPr>
            <a:endParaRPr lang="ko-KR" altLang="en-US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고용률 변화의 성별 차이</a:t>
            </a:r>
          </a:p>
          <a:p>
            <a:pPr marL="285750" indent="-285750" fontAlgn="base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2014</a:t>
            </a:r>
            <a:r>
              <a:rPr lang="ko-KR" altLang="en-US" dirty="0"/>
              <a:t>년 이전까지는 대체로 비슷한 변화 추이를 보였음</a:t>
            </a:r>
          </a:p>
          <a:p>
            <a:pPr marL="285750" indent="-285750" fontAlgn="base" latinLnBrk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2014</a:t>
            </a:r>
            <a:r>
              <a:rPr lang="ko-KR" altLang="en-US" dirty="0"/>
              <a:t>년 이후 남성 고용률은 정체 내지 감소한 반면 여성 고용률은 증가 추이 지속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78255" y="5819647"/>
            <a:ext cx="440969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200" spc="-15" dirty="0">
                <a:latin typeface="Malgun Gothic"/>
                <a:cs typeface="Malgun Gothic"/>
              </a:rPr>
              <a:t>Source </a:t>
            </a:r>
            <a:r>
              <a:rPr sz="1200" spc="-15" dirty="0">
                <a:latin typeface="Malgun Gothic"/>
                <a:cs typeface="Malgun Gothic"/>
              </a:rPr>
              <a:t>:</a:t>
            </a:r>
            <a:r>
              <a:rPr sz="1200" spc="75" dirty="0">
                <a:latin typeface="Malgun Gothic"/>
                <a:cs typeface="Malgun Gothic"/>
              </a:rPr>
              <a:t> </a:t>
            </a:r>
            <a:r>
              <a:rPr lang="fr-FR" sz="1200" spc="75" dirty="0">
                <a:latin typeface="Malgun Gothic"/>
                <a:cs typeface="Malgun Gothic"/>
              </a:rPr>
              <a:t>KOSTAT</a:t>
            </a:r>
            <a:r>
              <a:rPr sz="1200" spc="-45" dirty="0">
                <a:latin typeface="Malgun Gothic"/>
                <a:cs typeface="Malgun Gothic"/>
              </a:rPr>
              <a:t>,</a:t>
            </a:r>
            <a:r>
              <a:rPr sz="1200" spc="70" dirty="0">
                <a:latin typeface="Malgun Gothic"/>
                <a:cs typeface="Malgun Gothic"/>
              </a:rPr>
              <a:t> </a:t>
            </a:r>
            <a:r>
              <a:rPr lang="fr-FR" sz="1200" spc="-75" dirty="0" err="1">
                <a:latin typeface="Malgun Gothic"/>
                <a:cs typeface="Malgun Gothic"/>
              </a:rPr>
              <a:t>Economically</a:t>
            </a:r>
            <a:r>
              <a:rPr lang="fr-FR" sz="1200" spc="-75" dirty="0">
                <a:latin typeface="Malgun Gothic"/>
                <a:cs typeface="Malgun Gothic"/>
              </a:rPr>
              <a:t> Active Population Survey (EAPS)</a:t>
            </a:r>
            <a:endParaRPr sz="1200" dirty="0">
              <a:latin typeface="Malgun Gothic"/>
              <a:cs typeface="Malgun Gothic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3</a:t>
            </a:fld>
            <a:endParaRPr spc="-10" dirty="0"/>
          </a:p>
        </p:txBody>
      </p:sp>
      <p:graphicFrame>
        <p:nvGraphicFramePr>
          <p:cNvPr id="8" name="차트 7">
            <a:extLst>
              <a:ext uri="{FF2B5EF4-FFF2-40B4-BE49-F238E27FC236}">
                <a16:creationId xmlns:a16="http://schemas.microsoft.com/office/drawing/2014/main" xmlns="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5739894"/>
              </p:ext>
            </p:extLst>
          </p:nvPr>
        </p:nvGraphicFramePr>
        <p:xfrm>
          <a:off x="635217" y="2494399"/>
          <a:ext cx="5009933" cy="3325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627" y="694507"/>
            <a:ext cx="9276080" cy="4616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lnSpc>
                <a:spcPct val="100000"/>
              </a:lnSpc>
              <a:spcBef>
                <a:spcPts val="95"/>
              </a:spcBef>
              <a:buChar char="■"/>
              <a:tabLst>
                <a:tab pos="383540" algn="l"/>
              </a:tabLst>
            </a:pPr>
            <a:r>
              <a:rPr lang="ko-KR" altLang="en-US" sz="2400" b="1" spc="100" dirty="0" err="1" smtClean="0">
                <a:solidFill>
                  <a:srgbClr val="1B3C61"/>
                </a:solidFill>
                <a:latin typeface="Malgun Gothic"/>
                <a:cs typeface="Malgun Gothic"/>
              </a:rPr>
              <a:t>생애주기별</a:t>
            </a:r>
            <a:r>
              <a:rPr lang="ko-KR" altLang="en-US" sz="2400" b="1" spc="100" dirty="0" smtClean="0">
                <a:solidFill>
                  <a:srgbClr val="1B3C61"/>
                </a:solidFill>
                <a:latin typeface="Malgun Gothic"/>
                <a:cs typeface="Malgun Gothic"/>
              </a:rPr>
              <a:t> 고용률 차이</a:t>
            </a:r>
            <a:r>
              <a:rPr lang="fr-FR" sz="2400" b="1" spc="100" dirty="0" smtClean="0">
                <a:solidFill>
                  <a:srgbClr val="1B3C61"/>
                </a:solidFill>
                <a:latin typeface="Malgun Gothic"/>
                <a:cs typeface="Malgun Gothic"/>
              </a:rPr>
              <a:t> </a:t>
            </a:r>
            <a:r>
              <a:rPr b="1" spc="-125" dirty="0" smtClean="0">
                <a:solidFill>
                  <a:srgbClr val="1B3C61"/>
                </a:solidFill>
                <a:latin typeface="Malgun Gothic"/>
                <a:cs typeface="Malgun Gothic"/>
              </a:rPr>
              <a:t>(%)</a:t>
            </a:r>
            <a:endParaRPr dirty="0" smtClean="0">
              <a:latin typeface="Malgun Gothic"/>
              <a:cs typeface="Malgun Gothic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9146" y="1339850"/>
            <a:ext cx="4606404" cy="527811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923036" y="6624319"/>
            <a:ext cx="1674114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200" spc="-85" dirty="0">
                <a:latin typeface="Malgun Gothic"/>
                <a:cs typeface="Malgun Gothic"/>
              </a:rPr>
              <a:t>Source</a:t>
            </a:r>
            <a:r>
              <a:rPr sz="1200" spc="-220" dirty="0">
                <a:latin typeface="Malgun Gothic"/>
                <a:cs typeface="Malgun Gothic"/>
              </a:rPr>
              <a:t> </a:t>
            </a:r>
            <a:r>
              <a:rPr sz="1200" spc="135" dirty="0">
                <a:latin typeface="Malgun Gothic"/>
                <a:cs typeface="Malgun Gothic"/>
              </a:rPr>
              <a:t>:</a:t>
            </a:r>
            <a:r>
              <a:rPr sz="1200" spc="-175" dirty="0">
                <a:latin typeface="Malgun Gothic"/>
                <a:cs typeface="Malgun Gothic"/>
              </a:rPr>
              <a:t> </a:t>
            </a:r>
            <a:r>
              <a:rPr sz="1200" spc="-105" dirty="0">
                <a:latin typeface="Malgun Gothic"/>
                <a:cs typeface="Malgun Gothic"/>
              </a:rPr>
              <a:t>O</a:t>
            </a:r>
            <a:r>
              <a:rPr sz="1200" spc="120" dirty="0">
                <a:latin typeface="Malgun Gothic"/>
                <a:cs typeface="Malgun Gothic"/>
              </a:rPr>
              <a:t>E</a:t>
            </a:r>
            <a:r>
              <a:rPr sz="1200" spc="25" dirty="0">
                <a:latin typeface="Malgun Gothic"/>
                <a:cs typeface="Malgun Gothic"/>
              </a:rPr>
              <a:t>C</a:t>
            </a:r>
            <a:r>
              <a:rPr sz="1200" spc="-50" dirty="0">
                <a:latin typeface="Malgun Gothic"/>
                <a:cs typeface="Malgun Gothic"/>
              </a:rPr>
              <a:t>D</a:t>
            </a:r>
            <a:r>
              <a:rPr sz="1200" spc="50" dirty="0">
                <a:latin typeface="Malgun Gothic"/>
                <a:cs typeface="Malgun Gothic"/>
              </a:rPr>
              <a:t>(</a:t>
            </a:r>
            <a:r>
              <a:rPr sz="1200" spc="-5" dirty="0">
                <a:latin typeface="Malgun Gothic"/>
                <a:cs typeface="Malgun Gothic"/>
              </a:rPr>
              <a:t>2</a:t>
            </a:r>
            <a:r>
              <a:rPr sz="1200" spc="5" dirty="0">
                <a:latin typeface="Malgun Gothic"/>
                <a:cs typeface="Malgun Gothic"/>
              </a:rPr>
              <a:t>0</a:t>
            </a:r>
            <a:r>
              <a:rPr sz="1200" spc="-5" dirty="0">
                <a:latin typeface="Malgun Gothic"/>
                <a:cs typeface="Malgun Gothic"/>
              </a:rPr>
              <a:t>2</a:t>
            </a:r>
            <a:r>
              <a:rPr sz="1200" spc="50" dirty="0">
                <a:latin typeface="Malgun Gothic"/>
                <a:cs typeface="Malgun Gothic"/>
              </a:rPr>
              <a:t>0</a:t>
            </a:r>
            <a:r>
              <a:rPr sz="1200" spc="-190" dirty="0">
                <a:latin typeface="Malgun Gothic"/>
                <a:cs typeface="Malgun Gothic"/>
              </a:rPr>
              <a:t> </a:t>
            </a:r>
            <a:r>
              <a:rPr sz="1200" spc="135" dirty="0">
                <a:latin typeface="Malgun Gothic"/>
                <a:cs typeface="Malgun Gothic"/>
              </a:rPr>
              <a:t>:</a:t>
            </a:r>
            <a:r>
              <a:rPr sz="1200" spc="-175" dirty="0">
                <a:latin typeface="Malgun Gothic"/>
                <a:cs typeface="Malgun Gothic"/>
              </a:rPr>
              <a:t> </a:t>
            </a:r>
            <a:r>
              <a:rPr sz="1200" spc="-5" dirty="0">
                <a:latin typeface="Malgun Gothic"/>
                <a:cs typeface="Malgun Gothic"/>
              </a:rPr>
              <a:t>6</a:t>
            </a:r>
            <a:r>
              <a:rPr sz="1200" spc="5" dirty="0">
                <a:latin typeface="Malgun Gothic"/>
                <a:cs typeface="Malgun Gothic"/>
              </a:rPr>
              <a:t>8</a:t>
            </a:r>
            <a:r>
              <a:rPr sz="1200" spc="85" dirty="0">
                <a:latin typeface="Malgun Gothic"/>
                <a:cs typeface="Malgun Gothic"/>
              </a:rPr>
              <a:t>)</a:t>
            </a:r>
            <a:endParaRPr sz="1200" dirty="0">
              <a:latin typeface="Malgun Gothic"/>
              <a:cs typeface="Malgun Gothic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4</a:t>
            </a:fld>
            <a:endParaRPr spc="-10" dirty="0"/>
          </a:p>
        </p:txBody>
      </p:sp>
      <p:sp>
        <p:nvSpPr>
          <p:cNvPr id="6" name="object 4"/>
          <p:cNvSpPr txBox="1">
            <a:spLocks/>
          </p:cNvSpPr>
          <p:nvPr/>
        </p:nvSpPr>
        <p:spPr>
          <a:xfrm>
            <a:off x="5340350" y="1070658"/>
            <a:ext cx="4953000" cy="5998735"/>
          </a:xfrm>
          <a:prstGeom prst="rect">
            <a:avLst/>
          </a:prstGeom>
        </p:spPr>
        <p:txBody>
          <a:bodyPr vert="horz" wrap="square" lIns="0" tIns="108000" rIns="0" bIns="7200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한국의 고령자는 </a:t>
            </a:r>
            <a:r>
              <a:rPr lang="en-US" altLang="ko-KR" dirty="0"/>
              <a:t>OECD </a:t>
            </a:r>
            <a:r>
              <a:rPr lang="ko-KR" altLang="en-US" dirty="0"/>
              <a:t>평균보다 더 오래 일하고 있음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OECD </a:t>
            </a:r>
            <a:r>
              <a:rPr lang="ko-KR" altLang="en-US" dirty="0"/>
              <a:t>평균</a:t>
            </a:r>
            <a:r>
              <a:rPr lang="en-US" altLang="ko-KR" dirty="0"/>
              <a:t>: 50</a:t>
            </a:r>
            <a:r>
              <a:rPr lang="ko-KR" altLang="en-US" dirty="0"/>
              <a:t>대 후반부터 노동시장에서 이탈 시작</a:t>
            </a:r>
            <a:r>
              <a:rPr lang="en-US" altLang="ko-KR" dirty="0"/>
              <a:t>, </a:t>
            </a:r>
            <a:r>
              <a:rPr lang="ko-KR" altLang="en-US" dirty="0"/>
              <a:t>대부분 </a:t>
            </a:r>
            <a:r>
              <a:rPr lang="en-US" altLang="ko-KR" dirty="0"/>
              <a:t>60</a:t>
            </a:r>
            <a:r>
              <a:rPr lang="ko-KR" altLang="en-US" dirty="0"/>
              <a:t>대에 은퇴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smtClean="0"/>
              <a:t>한국</a:t>
            </a:r>
            <a:r>
              <a:rPr lang="en-US" altLang="ko-KR" dirty="0"/>
              <a:t>: 50</a:t>
            </a:r>
            <a:r>
              <a:rPr lang="ko-KR" altLang="en-US" dirty="0"/>
              <a:t>대부터 노동시장 이탈이 시작되지만</a:t>
            </a:r>
            <a:r>
              <a:rPr lang="en-US" altLang="ko-KR" dirty="0"/>
              <a:t>, </a:t>
            </a:r>
            <a:r>
              <a:rPr lang="ko-KR" altLang="en-US" dirty="0"/>
              <a:t>고용률이 완만하게 감소</a:t>
            </a:r>
            <a:r>
              <a:rPr lang="en-US" altLang="ko-KR" dirty="0"/>
              <a:t>. 70</a:t>
            </a:r>
            <a:r>
              <a:rPr lang="ko-KR" altLang="en-US" dirty="0"/>
              <a:t>대 고용률은 </a:t>
            </a:r>
            <a:r>
              <a:rPr lang="en-US" altLang="ko-KR" dirty="0"/>
              <a:t>OECD</a:t>
            </a:r>
            <a:r>
              <a:rPr lang="ko-KR" altLang="en-US" dirty="0"/>
              <a:t>에서 가장 높은 수준임</a:t>
            </a:r>
            <a:endParaRPr lang="en-US" altLang="ko-KR" dirty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</a:t>
            </a:r>
            <a:r>
              <a:rPr lang="ko-KR" altLang="en-US" dirty="0" err="1"/>
              <a:t>생애주기별</a:t>
            </a:r>
            <a:r>
              <a:rPr lang="ko-KR" altLang="en-US" dirty="0"/>
              <a:t> 고용률 변화의 성별 차이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OECD </a:t>
            </a:r>
            <a:r>
              <a:rPr lang="ko-KR" altLang="en-US" dirty="0"/>
              <a:t>평균</a:t>
            </a:r>
            <a:r>
              <a:rPr lang="en-US" altLang="ko-KR" dirty="0"/>
              <a:t>: </a:t>
            </a:r>
            <a:r>
              <a:rPr lang="ko-KR" altLang="en-US" dirty="0"/>
              <a:t>남성의 고용률이 여성보다 높은 편이지만</a:t>
            </a:r>
            <a:r>
              <a:rPr lang="en-US" altLang="ko-KR" dirty="0"/>
              <a:t>, </a:t>
            </a:r>
            <a:r>
              <a:rPr lang="ko-KR" altLang="en-US" dirty="0" err="1"/>
              <a:t>생애주기별</a:t>
            </a:r>
            <a:r>
              <a:rPr lang="ko-KR" altLang="en-US" dirty="0"/>
              <a:t> 변화 추이 모양은 </a:t>
            </a:r>
            <a:r>
              <a:rPr lang="ko-KR" altLang="en-US" dirty="0" err="1"/>
              <a:t>비슷</a:t>
            </a:r>
            <a:endParaRPr lang="ko-KR" altLang="en-US" dirty="0"/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smtClean="0"/>
              <a:t>한국의 </a:t>
            </a:r>
            <a:r>
              <a:rPr lang="ko-KR" altLang="en-US" dirty="0"/>
              <a:t>경우</a:t>
            </a:r>
            <a:r>
              <a:rPr lang="en-US" altLang="ko-KR" dirty="0"/>
              <a:t>, </a:t>
            </a:r>
            <a:r>
              <a:rPr lang="ko-KR" altLang="en-US" dirty="0"/>
              <a:t>성별 고용률 차이가 더 크고</a:t>
            </a:r>
            <a:r>
              <a:rPr lang="en-US" altLang="ko-KR" dirty="0"/>
              <a:t>,</a:t>
            </a:r>
            <a:endParaRPr lang="ko-KR" altLang="en-US" dirty="0"/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err="1" smtClean="0"/>
              <a:t>생애주기별</a:t>
            </a:r>
            <a:r>
              <a:rPr lang="ko-KR" altLang="en-US" dirty="0" smtClean="0"/>
              <a:t> </a:t>
            </a:r>
            <a:r>
              <a:rPr lang="ko-KR" altLang="en-US" dirty="0"/>
              <a:t>고용률이 남성은 역 </a:t>
            </a:r>
            <a:r>
              <a:rPr lang="en-US" altLang="ko-KR" dirty="0"/>
              <a:t>U</a:t>
            </a:r>
            <a:r>
              <a:rPr lang="ko-KR" altLang="en-US" dirty="0"/>
              <a:t>자형</a:t>
            </a:r>
            <a:r>
              <a:rPr lang="en-US" altLang="ko-KR" dirty="0"/>
              <a:t>, </a:t>
            </a:r>
            <a:r>
              <a:rPr lang="ko-KR" altLang="en-US" dirty="0"/>
              <a:t>여성은 </a:t>
            </a:r>
            <a:r>
              <a:rPr lang="en-US" altLang="ko-KR" dirty="0"/>
              <a:t>M</a:t>
            </a:r>
            <a:r>
              <a:rPr lang="ko-KR" altLang="en-US" dirty="0"/>
              <a:t>자형으로 변화 추이가 </a:t>
            </a:r>
            <a:r>
              <a:rPr lang="ko-KR" altLang="en-US" dirty="0" smtClean="0"/>
              <a:t>상이함</a:t>
            </a: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4265" y="1578013"/>
            <a:ext cx="4003525" cy="504173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59313" y="666750"/>
            <a:ext cx="927608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고령 노동자의 종사상 지위 변화</a:t>
            </a:r>
            <a:r>
              <a:rPr lang="fr-FR" sz="2400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</a:t>
            </a:r>
            <a:r>
              <a:rPr sz="2000" b="1" spc="-130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"/>
              </a:rPr>
              <a:t>(%)</a:t>
            </a:r>
            <a:endParaRPr sz="2000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5</a:t>
            </a:fld>
            <a:endParaRPr spc="-10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550" y="1374729"/>
            <a:ext cx="4495800" cy="5626331"/>
          </a:xfrm>
          <a:prstGeom prst="rect">
            <a:avLst/>
          </a:prstGeom>
        </p:spPr>
      </p:pic>
      <p:sp>
        <p:nvSpPr>
          <p:cNvPr id="7" name="object 4"/>
          <p:cNvSpPr txBox="1">
            <a:spLocks/>
          </p:cNvSpPr>
          <p:nvPr/>
        </p:nvSpPr>
        <p:spPr>
          <a:xfrm>
            <a:off x="5110357" y="1070658"/>
            <a:ext cx="5182993" cy="6275734"/>
          </a:xfrm>
          <a:prstGeom prst="rect">
            <a:avLst/>
          </a:prstGeom>
        </p:spPr>
        <p:txBody>
          <a:bodyPr vert="horz" wrap="square" lIns="0" tIns="108000" rIns="0" bIns="72000" rtlCol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fontAlgn="base" latinLnBrk="1"/>
            <a:r>
              <a:rPr lang="ko-KR" altLang="en-US" dirty="0" err="1"/>
              <a:t>ㅇ</a:t>
            </a:r>
            <a:r>
              <a:rPr lang="ko-KR" altLang="en-US" dirty="0"/>
              <a:t> </a:t>
            </a:r>
            <a:r>
              <a:rPr lang="ko-KR" altLang="en-US" dirty="0" err="1"/>
              <a:t>생애주기별</a:t>
            </a:r>
            <a:r>
              <a:rPr lang="ko-KR" altLang="en-US" dirty="0"/>
              <a:t> 종사상 지위 구성 차이</a:t>
            </a:r>
            <a:r>
              <a:rPr lang="en-US" altLang="ko-KR" dirty="0"/>
              <a:t>(’20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endParaRPr lang="ko-KR" altLang="en-US" dirty="0"/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smtClean="0"/>
              <a:t>생산연령대에는 </a:t>
            </a:r>
            <a:r>
              <a:rPr lang="ko-KR" altLang="en-US" dirty="0" err="1"/>
              <a:t>상용직</a:t>
            </a:r>
            <a:r>
              <a:rPr lang="ko-KR" altLang="en-US" dirty="0"/>
              <a:t> 비중이 월등히 높고</a:t>
            </a:r>
            <a:r>
              <a:rPr lang="en-US" altLang="ko-KR" dirty="0"/>
              <a:t>, 50</a:t>
            </a:r>
            <a:r>
              <a:rPr lang="ko-KR" altLang="en-US" dirty="0"/>
              <a:t>대 이후 급격히 </a:t>
            </a:r>
            <a:r>
              <a:rPr lang="ko-KR" altLang="en-US" dirty="0" smtClean="0"/>
              <a:t>감소함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60</a:t>
            </a:r>
            <a:r>
              <a:rPr lang="ko-KR" altLang="en-US" dirty="0"/>
              <a:t>대부터는 자영업 비중이 더 높아짐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 err="1"/>
              <a:t>고령기의</a:t>
            </a:r>
            <a:r>
              <a:rPr lang="ko-KR" altLang="en-US" dirty="0"/>
              <a:t> 고용률 감소는 주로 </a:t>
            </a:r>
            <a:r>
              <a:rPr lang="ko-KR" altLang="en-US" dirty="0" err="1"/>
              <a:t>상용직에서</a:t>
            </a:r>
            <a:r>
              <a:rPr lang="ko-KR" altLang="en-US" dirty="0"/>
              <a:t> 비취업으로의 이동에 기인함</a:t>
            </a:r>
          </a:p>
          <a:p>
            <a:pPr fontAlgn="base">
              <a:lnSpc>
                <a:spcPct val="150000"/>
              </a:lnSpc>
            </a:pPr>
            <a:endParaRPr lang="ko-KR" altLang="en-US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시기별 종사상 지위 구성 변화</a:t>
            </a:r>
            <a:r>
              <a:rPr lang="en-US" altLang="ko-KR" dirty="0"/>
              <a:t>(‘05</a:t>
            </a:r>
            <a:r>
              <a:rPr lang="ko-KR" altLang="en-US" dirty="0"/>
              <a:t>년과 비교</a:t>
            </a:r>
            <a:r>
              <a:rPr lang="en-US" altLang="ko-KR" dirty="0"/>
              <a:t>)</a:t>
            </a:r>
            <a:endParaRPr lang="ko-KR" altLang="en-US" dirty="0"/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’05</a:t>
            </a:r>
            <a:r>
              <a:rPr lang="ko-KR" altLang="en-US" dirty="0"/>
              <a:t>년에는 전반적으로 ‘</a:t>
            </a:r>
            <a:r>
              <a:rPr lang="en-US" altLang="ko-KR" dirty="0"/>
              <a:t>20</a:t>
            </a:r>
            <a:r>
              <a:rPr lang="ko-KR" altLang="en-US" dirty="0"/>
              <a:t>년보다 </a:t>
            </a:r>
            <a:r>
              <a:rPr lang="ko-KR" altLang="en-US" dirty="0" err="1"/>
              <a:t>상용직</a:t>
            </a:r>
            <a:r>
              <a:rPr lang="ko-KR" altLang="en-US" dirty="0"/>
              <a:t> 비중이 낮고</a:t>
            </a:r>
            <a:r>
              <a:rPr lang="en-US" altLang="ko-KR" dirty="0"/>
              <a:t>, </a:t>
            </a:r>
            <a:r>
              <a:rPr lang="ko-KR" altLang="en-US" dirty="0"/>
              <a:t>임시일용직과 자영업 비중이 높았음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 smtClean="0"/>
              <a:t>50</a:t>
            </a:r>
            <a:r>
              <a:rPr lang="ko-KR" altLang="en-US" dirty="0"/>
              <a:t>대 종사상 지위에서도 자영업자 비중이 제일 높았고</a:t>
            </a:r>
            <a:r>
              <a:rPr lang="en-US" altLang="ko-KR" dirty="0"/>
              <a:t>, </a:t>
            </a:r>
            <a:r>
              <a:rPr lang="ko-KR" altLang="en-US" dirty="0" err="1"/>
              <a:t>상용직</a:t>
            </a:r>
            <a:r>
              <a:rPr lang="ko-KR" altLang="en-US" dirty="0"/>
              <a:t> 비중은 임시일용직보다 작았음</a:t>
            </a:r>
          </a:p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⇒ 과거에 비해</a:t>
            </a:r>
            <a:r>
              <a:rPr lang="en-US" altLang="ko-KR" dirty="0"/>
              <a:t>, </a:t>
            </a:r>
            <a:r>
              <a:rPr lang="ko-KR" altLang="en-US" dirty="0"/>
              <a:t>고령자가 은퇴 시점을 스스로 정하기 어려워졌고</a:t>
            </a:r>
            <a:r>
              <a:rPr lang="en-US" altLang="ko-KR" dirty="0"/>
              <a:t>, </a:t>
            </a:r>
            <a:r>
              <a:rPr lang="ko-KR" altLang="en-US" dirty="0"/>
              <a:t>정년을 비롯한 노동시장 제도의 영향이 증가했음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627" y="598347"/>
            <a:ext cx="8215123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lnSpc>
                <a:spcPct val="100000"/>
              </a:lnSpc>
              <a:spcBef>
                <a:spcPts val="95"/>
              </a:spcBef>
              <a:buChar char="■"/>
              <a:tabLst>
                <a:tab pos="383540" algn="l"/>
              </a:tabLst>
            </a:pPr>
            <a:r>
              <a:rPr lang="ko-KR" altLang="en-US" sz="24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인구규모 및 구성 변화</a:t>
            </a:r>
            <a:r>
              <a:rPr sz="24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(</a:t>
            </a:r>
            <a:r>
              <a:rPr lang="ko-KR" altLang="en-US" sz="24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백만명</a:t>
            </a:r>
            <a:r>
              <a:rPr sz="24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, %)</a:t>
            </a:r>
            <a:endParaRPr lang="fr-FR" sz="2400" b="1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0005" y="3720334"/>
            <a:ext cx="8977123" cy="35676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US" sz="120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Source : </a:t>
            </a:r>
            <a:r>
              <a:rPr lang="ko-KR" altLang="en-US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통계청</a:t>
            </a:r>
            <a:r>
              <a:rPr lang="en-US" altLang="ko-KR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장래인구특별추계</a:t>
            </a:r>
            <a:endParaRPr lang="en-US" altLang="ko-KR" sz="1200" dirty="0" smtClean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endParaRPr lang="en-US" altLang="ko-K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r>
              <a:rPr lang="ko-KR" altLang="en-US" dirty="0" err="1" smtClean="0"/>
              <a:t>ㅇ</a:t>
            </a:r>
            <a:r>
              <a:rPr lang="ko-KR" altLang="en-US" dirty="0" smtClean="0"/>
              <a:t> </a:t>
            </a:r>
            <a:r>
              <a:rPr lang="ko-KR" altLang="en-US" dirty="0"/>
              <a:t>장기적으로는 노동력 부족과 부양비 증가 우려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- </a:t>
            </a:r>
            <a:r>
              <a:rPr lang="ko-KR" altLang="en-US" dirty="0"/>
              <a:t>생산가능인구 규모</a:t>
            </a:r>
            <a:r>
              <a:rPr lang="en-US" altLang="ko-KR" dirty="0"/>
              <a:t>: 3,765</a:t>
            </a:r>
            <a:r>
              <a:rPr lang="ko-KR" altLang="en-US" dirty="0"/>
              <a:t>만명</a:t>
            </a:r>
            <a:r>
              <a:rPr lang="en-US" altLang="ko-KR" dirty="0"/>
              <a:t>(’18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1,784</a:t>
            </a:r>
            <a:r>
              <a:rPr lang="ko-KR" altLang="en-US" dirty="0"/>
              <a:t>만명</a:t>
            </a:r>
            <a:r>
              <a:rPr lang="en-US" altLang="ko-KR" dirty="0"/>
              <a:t>(‘67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- </a:t>
            </a:r>
            <a:r>
              <a:rPr lang="ko-KR" altLang="en-US" dirty="0" smtClean="0"/>
              <a:t>생산가능인구 </a:t>
            </a:r>
            <a:r>
              <a:rPr lang="ko-KR" altLang="en-US" dirty="0"/>
              <a:t>비중</a:t>
            </a:r>
            <a:r>
              <a:rPr lang="en-US" altLang="ko-KR" dirty="0"/>
              <a:t>: 73.4%(’16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45.4%(‘67</a:t>
            </a:r>
            <a:r>
              <a:rPr lang="ko-KR" altLang="en-US" dirty="0"/>
              <a:t>년</a:t>
            </a:r>
            <a:r>
              <a:rPr lang="en-US" altLang="ko-KR" dirty="0" smtClean="0"/>
              <a:t>)</a:t>
            </a:r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단기적으로는 노동력 부족보다 수급불균형이 더 시급 </a:t>
            </a:r>
            <a:r>
              <a:rPr lang="en-US" altLang="ko-KR" dirty="0"/>
              <a:t>(</a:t>
            </a:r>
            <a:r>
              <a:rPr lang="ko-KR" altLang="en-US" dirty="0"/>
              <a:t>이철희</a:t>
            </a:r>
            <a:r>
              <a:rPr lang="en-US" altLang="ko-KR" dirty="0"/>
              <a:t>·</a:t>
            </a:r>
            <a:r>
              <a:rPr lang="ko-KR" altLang="en-US" dirty="0"/>
              <a:t>이지은</a:t>
            </a:r>
            <a:r>
              <a:rPr lang="en-US" altLang="ko-KR" dirty="0"/>
              <a:t>, 2017)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- </a:t>
            </a:r>
            <a:r>
              <a:rPr lang="ko-KR" altLang="en-US" dirty="0"/>
              <a:t>성별</a:t>
            </a:r>
            <a:r>
              <a:rPr lang="en-US" altLang="ko-KR" dirty="0"/>
              <a:t>·</a:t>
            </a:r>
            <a:r>
              <a:rPr lang="ko-KR" altLang="en-US" dirty="0"/>
              <a:t>연령별 취업률 차이를 고려하면</a:t>
            </a:r>
            <a:r>
              <a:rPr lang="en-US" altLang="ko-KR" dirty="0"/>
              <a:t>, 2035</a:t>
            </a:r>
            <a:r>
              <a:rPr lang="ko-KR" altLang="en-US" dirty="0"/>
              <a:t>년까지 취업자 규모 감소는 </a:t>
            </a:r>
            <a:r>
              <a:rPr lang="en-US" altLang="ko-KR" dirty="0"/>
              <a:t>2.1% </a:t>
            </a:r>
            <a:r>
              <a:rPr lang="ko-KR" altLang="en-US" dirty="0"/>
              <a:t>수준임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- </a:t>
            </a:r>
            <a:r>
              <a:rPr lang="ko-KR" altLang="en-US" dirty="0"/>
              <a:t>여성과 고령자 취업률 개선 → 취업자 감소 시기는 더 늦춰질 수 있음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  - </a:t>
            </a:r>
            <a:r>
              <a:rPr lang="ko-KR" altLang="en-US" dirty="0"/>
              <a:t>연령대별 </a:t>
            </a:r>
            <a:r>
              <a:rPr lang="ko-KR" altLang="en-US" dirty="0" err="1"/>
              <a:t>인적자본</a:t>
            </a:r>
            <a:r>
              <a:rPr lang="ko-KR" altLang="en-US" dirty="0"/>
              <a:t> 차이 → 일부 산업과 지역에서 노동력 수급불균형 발생 우려</a:t>
            </a: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 dirty="0">
              <a:latin typeface="Malgun Gothic"/>
              <a:cs typeface="Malgun Gothic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6</a:t>
            </a:fld>
            <a:endParaRPr spc="-1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06627" y="1083752"/>
            <a:ext cx="10680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720753152" descr="EMB0001b5343e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26" y="1147124"/>
            <a:ext cx="8883650" cy="250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627" y="759711"/>
            <a:ext cx="6538723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lnSpc>
                <a:spcPct val="100000"/>
              </a:lnSpc>
              <a:spcBef>
                <a:spcPts val="95"/>
              </a:spcBef>
              <a:buChar char="■"/>
              <a:tabLst>
                <a:tab pos="383540" algn="l"/>
              </a:tabLst>
            </a:pPr>
            <a:r>
              <a:rPr lang="ko-KR" altLang="en-US" sz="24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고령 인구 특성 변화</a:t>
            </a:r>
            <a:endParaRPr sz="2400" b="1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3644" y="4270344"/>
            <a:ext cx="9555734" cy="2870658"/>
          </a:xfrm>
          <a:prstGeom prst="rect">
            <a:avLst/>
          </a:prstGeom>
        </p:spPr>
        <p:txBody>
          <a:bodyPr vert="horz" wrap="square" lIns="0" tIns="14541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건강 수준 변화</a:t>
            </a:r>
          </a:p>
          <a:p>
            <a:pPr fontAlgn="base" latinLnBrk="1">
              <a:lnSpc>
                <a:spcPct val="150000"/>
              </a:lnSpc>
            </a:pPr>
            <a:r>
              <a:rPr lang="en-US" altLang="ko-KR" dirty="0"/>
              <a:t>- 56~61</a:t>
            </a:r>
            <a:r>
              <a:rPr lang="ko-KR" altLang="en-US" dirty="0"/>
              <a:t>세 기준</a:t>
            </a:r>
            <a:r>
              <a:rPr lang="en-US" altLang="ko-KR" dirty="0"/>
              <a:t>, </a:t>
            </a:r>
            <a:r>
              <a:rPr lang="ko-KR" altLang="en-US" dirty="0"/>
              <a:t>보통 이상 건강한 편이라는 비중 증가</a:t>
            </a:r>
          </a:p>
          <a:p>
            <a:pPr fontAlgn="base" latinLnBrk="1">
              <a:lnSpc>
                <a:spcPct val="150000"/>
              </a:lnSpc>
            </a:pPr>
            <a:r>
              <a:rPr lang="en-US" altLang="ko-KR" dirty="0"/>
              <a:t>78.8%(’08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84.2%(‘12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90.6%(’16</a:t>
            </a:r>
            <a:r>
              <a:rPr lang="ko-KR" altLang="en-US" dirty="0"/>
              <a:t>년</a:t>
            </a:r>
            <a:r>
              <a:rPr lang="en-US" altLang="ko-KR" dirty="0"/>
              <a:t>) ※ </a:t>
            </a:r>
            <a:r>
              <a:rPr lang="ko-KR" altLang="en-US" dirty="0" err="1"/>
              <a:t>김수린</a:t>
            </a:r>
            <a:r>
              <a:rPr lang="ko-KR" altLang="en-US" dirty="0"/>
              <a:t> 외</a:t>
            </a:r>
            <a:r>
              <a:rPr lang="en-US" altLang="ko-KR" dirty="0"/>
              <a:t>(2019: 24-29</a:t>
            </a:r>
            <a:r>
              <a:rPr lang="en-US" altLang="ko-KR" dirty="0" smtClean="0"/>
              <a:t>)</a:t>
            </a:r>
          </a:p>
          <a:p>
            <a:pPr fontAlgn="base" latinLnBrk="1">
              <a:lnSpc>
                <a:spcPct val="150000"/>
              </a:lnSpc>
            </a:pPr>
            <a:endParaRPr lang="ko-KR" altLang="en-US" sz="5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가족구조 변화</a:t>
            </a:r>
          </a:p>
          <a:p>
            <a:pPr fontAlgn="base" latinLnBrk="1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고령자 </a:t>
            </a:r>
            <a:r>
              <a:rPr lang="ko-KR" altLang="en-US" dirty="0"/>
              <a:t>집단 내 독거 및 </a:t>
            </a:r>
            <a:r>
              <a:rPr lang="ko-KR" altLang="en-US" dirty="0" err="1"/>
              <a:t>부부가구</a:t>
            </a:r>
            <a:r>
              <a:rPr lang="ko-KR" altLang="en-US" dirty="0"/>
              <a:t> 증가</a:t>
            </a:r>
            <a:r>
              <a:rPr lang="en-US" altLang="ko-KR" dirty="0"/>
              <a:t>: 68.1%(‘11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78.2%(’20</a:t>
            </a:r>
            <a:r>
              <a:rPr lang="ko-KR" altLang="en-US" dirty="0"/>
              <a:t>년</a:t>
            </a:r>
            <a:r>
              <a:rPr lang="en-US" altLang="ko-KR" dirty="0"/>
              <a:t>), </a:t>
            </a:r>
            <a:r>
              <a:rPr lang="ko-KR" altLang="en-US" dirty="0"/>
              <a:t>자녀와 동거하는 비중 </a:t>
            </a:r>
            <a:r>
              <a:rPr lang="ko-KR" altLang="en-US" dirty="0" smtClean="0"/>
              <a:t>감소</a:t>
            </a:r>
            <a:endParaRPr lang="en-US" altLang="ko-KR" dirty="0" smtClean="0"/>
          </a:p>
          <a:p>
            <a:pPr marL="285750" indent="-285750" fontAlgn="base" latinLnBrk="1">
              <a:lnSpc>
                <a:spcPct val="150000"/>
              </a:lnSpc>
              <a:buFontTx/>
              <a:buChar char="-"/>
            </a:pPr>
            <a:endParaRPr lang="ko-KR" altLang="en-US" sz="5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/>
              <a:t>⇒ 고령자의 생산성 및 </a:t>
            </a:r>
            <a:r>
              <a:rPr lang="ko-KR" altLang="en-US" dirty="0" err="1"/>
              <a:t>근로동기</a:t>
            </a:r>
            <a:r>
              <a:rPr lang="ko-KR" altLang="en-US" dirty="0"/>
              <a:t> 향상 </a:t>
            </a:r>
            <a:r>
              <a:rPr lang="en-US" altLang="ko-KR" dirty="0"/>
              <a:t>+ </a:t>
            </a:r>
            <a:r>
              <a:rPr lang="ko-KR" altLang="en-US" dirty="0"/>
              <a:t>집단 내 이질성 증가 </a:t>
            </a:r>
            <a:r>
              <a:rPr lang="en-US" altLang="ko-KR" dirty="0"/>
              <a:t>+ </a:t>
            </a:r>
            <a:r>
              <a:rPr lang="ko-KR" altLang="en-US" dirty="0"/>
              <a:t>인구규모 증가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993384" y="3917696"/>
            <a:ext cx="4223766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r>
              <a:rPr lang="ko-KR" altLang="en-US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자료</a:t>
            </a:r>
            <a:r>
              <a:rPr lang="en-US" altLang="ko-KR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: </a:t>
            </a:r>
            <a:r>
              <a:rPr lang="ko-KR" altLang="en-US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통계청</a:t>
            </a:r>
            <a:r>
              <a:rPr lang="en-US" altLang="ko-KR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, </a:t>
            </a:r>
            <a:r>
              <a:rPr lang="ko-KR" altLang="en-US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경제활동인구조사</a:t>
            </a:r>
            <a:r>
              <a:rPr lang="en-US" altLang="ko-KR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; </a:t>
            </a:r>
            <a:r>
              <a:rPr lang="ko-KR" altLang="en-US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이승렬 외</a:t>
            </a:r>
            <a:r>
              <a:rPr lang="en-US" altLang="ko-KR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(2021)</a:t>
            </a:r>
            <a:r>
              <a:rPr lang="ko-KR" altLang="en-US" sz="1200" dirty="0" smtClean="0">
                <a:latin typeface="Malgun Gothic" panose="020B0503020000020004" pitchFamily="34" charset="-127"/>
                <a:ea typeface="Malgun Gothic" panose="020B0503020000020004" pitchFamily="34" charset="-127"/>
              </a:rPr>
              <a:t>에서 재인용</a:t>
            </a:r>
            <a:endParaRPr lang="fr-FR" sz="1200" dirty="0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7</a:t>
            </a:fld>
            <a:endParaRPr spc="-10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190" y="1091827"/>
            <a:ext cx="4307369" cy="2685771"/>
          </a:xfrm>
          <a:prstGeom prst="rect">
            <a:avLst/>
          </a:prstGeom>
        </p:spPr>
      </p:pic>
      <p:sp>
        <p:nvSpPr>
          <p:cNvPr id="11" name="object 2"/>
          <p:cNvSpPr txBox="1"/>
          <p:nvPr/>
        </p:nvSpPr>
        <p:spPr>
          <a:xfrm>
            <a:off x="453644" y="1414409"/>
            <a:ext cx="5222493" cy="29206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</a:t>
            </a:r>
            <a:r>
              <a:rPr lang="en-US" altLang="ko-KR" dirty="0"/>
              <a:t>50~69</a:t>
            </a:r>
            <a:r>
              <a:rPr lang="ko-KR" altLang="en-US" dirty="0"/>
              <a:t>세 인구 규모 및 학력 분포 변화 </a:t>
            </a:r>
            <a:r>
              <a:rPr lang="en-US" altLang="ko-KR" dirty="0"/>
              <a:t>(</a:t>
            </a:r>
            <a:r>
              <a:rPr lang="ko-KR" altLang="en-US" dirty="0"/>
              <a:t>백만명</a:t>
            </a:r>
            <a:r>
              <a:rPr lang="en-US" altLang="ko-KR" dirty="0"/>
              <a:t>, %)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베이비붐 세대</a:t>
            </a:r>
            <a:r>
              <a:rPr lang="en-US" altLang="ko-KR" dirty="0"/>
              <a:t>(’55~‘64</a:t>
            </a:r>
            <a:r>
              <a:rPr lang="ko-KR" altLang="en-US" dirty="0"/>
              <a:t>년생</a:t>
            </a:r>
            <a:r>
              <a:rPr lang="en-US" altLang="ko-KR" dirty="0"/>
              <a:t>) </a:t>
            </a:r>
            <a:r>
              <a:rPr lang="ko-KR" altLang="en-US" dirty="0" err="1"/>
              <a:t>고령기</a:t>
            </a:r>
            <a:r>
              <a:rPr lang="ko-KR" altLang="en-US" dirty="0"/>
              <a:t> 진입으로 </a:t>
            </a:r>
            <a:r>
              <a:rPr lang="en-US" altLang="ko-KR" dirty="0"/>
              <a:t>20</a:t>
            </a:r>
            <a:r>
              <a:rPr lang="ko-KR" altLang="en-US" dirty="0"/>
              <a:t>년 동안 고령자 인구 </a:t>
            </a:r>
            <a:r>
              <a:rPr lang="en-US" altLang="ko-KR" dirty="0"/>
              <a:t>2</a:t>
            </a:r>
            <a:r>
              <a:rPr lang="ko-KR" altLang="en-US" dirty="0"/>
              <a:t>배 가량 증가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고졸 이상 </a:t>
            </a:r>
            <a:r>
              <a:rPr lang="ko-KR" altLang="en-US" dirty="0" err="1"/>
              <a:t>학력자</a:t>
            </a:r>
            <a:r>
              <a:rPr lang="ko-KR" altLang="en-US" dirty="0"/>
              <a:t> 규모와 비중 증가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22.1+9.1=31.2%(’00</a:t>
            </a:r>
            <a:r>
              <a:rPr lang="ko-KR" altLang="en-US" dirty="0"/>
              <a:t>년</a:t>
            </a:r>
            <a:r>
              <a:rPr lang="en-US" altLang="ko-KR" dirty="0"/>
              <a:t>) </a:t>
            </a:r>
            <a:r>
              <a:rPr lang="ko-KR" altLang="en-US" dirty="0"/>
              <a:t>→ </a:t>
            </a:r>
            <a:r>
              <a:rPr lang="en-US" altLang="ko-KR" dirty="0"/>
              <a:t>43.9+27.5=71.4%(‘20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중졸 이하는 비중이 크게 줄었지만</a:t>
            </a:r>
            <a:r>
              <a:rPr lang="en-US" altLang="ko-KR" dirty="0"/>
              <a:t>(68.8%</a:t>
            </a:r>
            <a:r>
              <a:rPr lang="ko-KR" altLang="en-US" dirty="0"/>
              <a:t>→</a:t>
            </a:r>
            <a:r>
              <a:rPr lang="en-US" altLang="ko-KR" dirty="0"/>
              <a:t>28.6%)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규모 감소는 </a:t>
            </a:r>
            <a:r>
              <a:rPr lang="ko-KR" altLang="en-US" dirty="0" smtClean="0"/>
              <a:t>작은 편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8</a:t>
            </a:fld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604961" y="349250"/>
            <a:ext cx="921258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ko-KR" altLang="en-US" sz="2400" b="1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노동시장 내 고령 노동력 수요 변화 </a:t>
            </a:r>
            <a:r>
              <a:rPr sz="1600" b="1" spc="-130" dirty="0" smtClean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Malgun Gothic"/>
              </a:rPr>
              <a:t>(%)</a:t>
            </a:r>
            <a:endParaRPr sz="1600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Malgun Gothic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50" y="882650"/>
            <a:ext cx="5038725" cy="3429000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5645150" y="882650"/>
            <a:ext cx="4800600" cy="37516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산업구조 변화 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- 1980</a:t>
            </a:r>
            <a:r>
              <a:rPr lang="ko-KR" altLang="en-US" dirty="0"/>
              <a:t>년대 이후 산업구조 변화는 고령 노동력에 대한 시장 수요를 줄이는 방향으로 영향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고령자가 많이 고용되어 있는 산업</a:t>
            </a:r>
            <a:r>
              <a:rPr lang="en-US" altLang="ko-KR" dirty="0"/>
              <a:t>(ex: </a:t>
            </a:r>
            <a:r>
              <a:rPr lang="ko-KR" altLang="en-US" dirty="0"/>
              <a:t>농업</a:t>
            </a:r>
            <a:r>
              <a:rPr lang="en-US" altLang="ko-KR" dirty="0"/>
              <a:t>)</a:t>
            </a:r>
            <a:r>
              <a:rPr lang="ko-KR" altLang="en-US" dirty="0"/>
              <a:t>의 상대적인 축소 경향 때문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최근</a:t>
            </a:r>
            <a:r>
              <a:rPr lang="en-US" altLang="ko-KR" dirty="0"/>
              <a:t>(‘08-’18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r>
              <a:rPr lang="ko-KR" altLang="en-US" dirty="0"/>
              <a:t>까지도 산업구조 변화로 인한 고령 노동력 수요 감소가 이어지고 있음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연령대 중에서는 </a:t>
            </a:r>
            <a:r>
              <a:rPr lang="en-US" altLang="ko-KR" dirty="0"/>
              <a:t>60</a:t>
            </a:r>
            <a:r>
              <a:rPr lang="ko-KR" altLang="en-US" dirty="0"/>
              <a:t>대</a:t>
            </a:r>
            <a:r>
              <a:rPr lang="en-US" altLang="ko-KR" dirty="0"/>
              <a:t>, </a:t>
            </a:r>
            <a:r>
              <a:rPr lang="ko-KR" altLang="en-US" dirty="0"/>
              <a:t>성별로는 여성 고령자에게서 노동수요 감소 정도가 더 컸음</a:t>
            </a:r>
          </a:p>
        </p:txBody>
      </p:sp>
      <p:sp>
        <p:nvSpPr>
          <p:cNvPr id="8" name="object 6"/>
          <p:cNvSpPr txBox="1"/>
          <p:nvPr/>
        </p:nvSpPr>
        <p:spPr>
          <a:xfrm>
            <a:off x="453644" y="4645575"/>
            <a:ext cx="9992106" cy="2455159"/>
          </a:xfrm>
          <a:prstGeom prst="rect">
            <a:avLst/>
          </a:prstGeom>
        </p:spPr>
        <p:txBody>
          <a:bodyPr vert="horz" wrap="square" lIns="0" tIns="145415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고령자가 취업할 수 있는 일자리가 시장에서 충분히 만들어지기 어려움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고령 </a:t>
            </a:r>
            <a:r>
              <a:rPr lang="ko-KR" altLang="en-US" dirty="0"/>
              <a:t>구직자의 재취업을 지원하기 위한 교육</a:t>
            </a:r>
            <a:r>
              <a:rPr lang="en-US" altLang="ko-KR" dirty="0"/>
              <a:t>·</a:t>
            </a:r>
            <a:r>
              <a:rPr lang="ko-KR" altLang="en-US" dirty="0"/>
              <a:t>훈련 확대 </a:t>
            </a:r>
            <a:r>
              <a:rPr lang="ko-KR" altLang="en-US" dirty="0" smtClean="0"/>
              <a:t>필요</a:t>
            </a:r>
            <a:endParaRPr lang="ko-KR" altLang="en-US" dirty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r>
              <a:rPr lang="ko-KR" altLang="en-US" dirty="0" smtClean="0"/>
              <a:t>고령 </a:t>
            </a:r>
            <a:r>
              <a:rPr lang="ko-KR" altLang="en-US" dirty="0"/>
              <a:t>노동력에 대한 노동수요를 늘리기 위한 보조금 지급</a:t>
            </a:r>
            <a:r>
              <a:rPr lang="en-US" altLang="ko-KR" dirty="0"/>
              <a:t>, </a:t>
            </a:r>
            <a:r>
              <a:rPr lang="ko-KR" altLang="en-US" dirty="0"/>
              <a:t>적극적 일자리 창출 사업 수행 </a:t>
            </a:r>
            <a:r>
              <a:rPr lang="ko-KR" altLang="en-US" dirty="0" smtClean="0"/>
              <a:t>필요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1000" dirty="0"/>
          </a:p>
          <a:p>
            <a:pPr fontAlgn="base" latinLnBrk="1">
              <a:lnSpc>
                <a:spcPct val="150000"/>
              </a:lnSpc>
            </a:pPr>
            <a:r>
              <a:rPr lang="ko-KR" altLang="en-US" dirty="0"/>
              <a:t>⇒ 고령자가 취업할 수 있는 일자리 감소 </a:t>
            </a:r>
            <a:r>
              <a:rPr lang="en-US" altLang="ko-KR" dirty="0"/>
              <a:t>+ </a:t>
            </a:r>
            <a:r>
              <a:rPr lang="ko-KR" altLang="en-US" dirty="0"/>
              <a:t>취업을 원하는 고령자 증가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</a:t>
            </a:r>
            <a:r>
              <a:rPr lang="ko-KR" altLang="en-US" dirty="0"/>
              <a:t>고령 노동자가 취업한 일자리의 질 저하 </a:t>
            </a:r>
            <a:r>
              <a:rPr lang="ko-KR" altLang="en-US" dirty="0" smtClean="0"/>
              <a:t>우려</a:t>
            </a:r>
            <a:endParaRPr lang="ko-KR" altLang="en-US" dirty="0"/>
          </a:p>
        </p:txBody>
      </p:sp>
      <p:sp>
        <p:nvSpPr>
          <p:cNvPr id="9" name="object 2"/>
          <p:cNvSpPr txBox="1"/>
          <p:nvPr/>
        </p:nvSpPr>
        <p:spPr>
          <a:xfrm>
            <a:off x="342900" y="4388143"/>
            <a:ext cx="5243324" cy="19684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/>
            <a:r>
              <a:rPr lang="en-US" altLang="ko-KR" sz="1200" dirty="0" err="1"/>
              <a:t>자료</a:t>
            </a:r>
            <a:r>
              <a:rPr lang="en-US" altLang="ko-KR" sz="1200" dirty="0"/>
              <a:t>: </a:t>
            </a:r>
            <a:r>
              <a:rPr lang="en-US" altLang="ko-KR" sz="1200" dirty="0" err="1"/>
              <a:t>통계청</a:t>
            </a:r>
            <a:r>
              <a:rPr lang="en-US" altLang="ko-KR" sz="1200" dirty="0"/>
              <a:t>, </a:t>
            </a:r>
            <a:r>
              <a:rPr lang="en-US" altLang="ko-KR" sz="1200" dirty="0" err="1"/>
              <a:t>지역별</a:t>
            </a:r>
            <a:r>
              <a:rPr lang="en-US" altLang="ko-KR" sz="1200" dirty="0"/>
              <a:t> </a:t>
            </a:r>
            <a:r>
              <a:rPr lang="en-US" altLang="ko-KR" sz="1200" dirty="0" err="1"/>
              <a:t>고용조사</a:t>
            </a:r>
            <a:r>
              <a:rPr lang="en-US" altLang="ko-KR" sz="1200" dirty="0"/>
              <a:t>; </a:t>
            </a:r>
            <a:r>
              <a:rPr lang="en-US" altLang="ko-KR" sz="1200" dirty="0" err="1"/>
              <a:t>김수린</a:t>
            </a:r>
            <a:r>
              <a:rPr lang="en-US" altLang="ko-KR" sz="1200" dirty="0"/>
              <a:t> 외(2019: 18)</a:t>
            </a:r>
            <a:r>
              <a:rPr lang="en-US" altLang="ko-KR" sz="1200" dirty="0" err="1"/>
              <a:t>에서</a:t>
            </a:r>
            <a:r>
              <a:rPr lang="en-US" altLang="ko-KR" sz="1200" dirty="0"/>
              <a:t> </a:t>
            </a:r>
            <a:r>
              <a:rPr lang="en-US" altLang="ko-KR" sz="1200" dirty="0" err="1"/>
              <a:t>재인용</a:t>
            </a:r>
            <a:endParaRPr lang="en-US" altLang="ko-KR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2150" y="496611"/>
            <a:ext cx="5243324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2905" indent="-370840">
              <a:spcBef>
                <a:spcPts val="95"/>
              </a:spcBef>
              <a:buFontTx/>
              <a:buChar char="■"/>
              <a:tabLst>
                <a:tab pos="383540" algn="l"/>
              </a:tabLst>
            </a:pPr>
            <a:r>
              <a:rPr lang="ko-KR" altLang="en-US" sz="2400" b="1" dirty="0" err="1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생애주기별</a:t>
            </a:r>
            <a:r>
              <a:rPr lang="ko-KR" altLang="en-US" sz="2400" b="1" dirty="0">
                <a:solidFill>
                  <a:srgbClr val="002060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 소득 및 빈곤 차이</a:t>
            </a:r>
            <a:endParaRPr sz="2400" b="1" dirty="0">
              <a:solidFill>
                <a:srgbClr val="002060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87950" y="1336998"/>
            <a:ext cx="5029200" cy="48141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fontAlgn="base" latinLnBrk="1">
              <a:lnSpc>
                <a:spcPct val="150000"/>
              </a:lnSpc>
            </a:pPr>
            <a:r>
              <a:rPr lang="ko-KR" altLang="en-US" dirty="0" err="1"/>
              <a:t>ㅇ</a:t>
            </a:r>
            <a:r>
              <a:rPr lang="ko-KR" altLang="en-US" dirty="0"/>
              <a:t> 생계유지를 위한 주 소득원이 전환되는 시기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- 50</a:t>
            </a:r>
            <a:r>
              <a:rPr lang="ko-KR" altLang="en-US" dirty="0"/>
              <a:t>대</a:t>
            </a:r>
            <a:r>
              <a:rPr lang="en-US" altLang="ko-KR" dirty="0"/>
              <a:t>: </a:t>
            </a:r>
            <a:r>
              <a:rPr lang="ko-KR" altLang="en-US" dirty="0"/>
              <a:t>근로소득과 사업소득이 감소하고</a:t>
            </a:r>
            <a:r>
              <a:rPr lang="en-US" altLang="ko-KR" dirty="0"/>
              <a:t>, </a:t>
            </a:r>
            <a:r>
              <a:rPr lang="ko-KR" altLang="en-US" dirty="0"/>
              <a:t>공적이전소득이 증가하며 소득원 구성이 변화하기 시작하지만</a:t>
            </a:r>
            <a:r>
              <a:rPr lang="en-US" altLang="ko-KR" dirty="0"/>
              <a:t>, </a:t>
            </a:r>
            <a:r>
              <a:rPr lang="ko-KR" altLang="en-US" dirty="0"/>
              <a:t>가처분소득 변화는 </a:t>
            </a:r>
            <a:r>
              <a:rPr lang="ko-KR" altLang="en-US" dirty="0" smtClean="0"/>
              <a:t>작음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500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- 60</a:t>
            </a:r>
            <a:r>
              <a:rPr lang="ko-KR" altLang="en-US" dirty="0"/>
              <a:t>대</a:t>
            </a:r>
            <a:r>
              <a:rPr lang="en-US" altLang="ko-KR" dirty="0"/>
              <a:t>: </a:t>
            </a:r>
            <a:r>
              <a:rPr lang="ko-KR" altLang="en-US" dirty="0"/>
              <a:t>근로소득과 사업소득이 큰 폭으로 감소하며 가처분소득이 감소하기 시작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 smtClean="0"/>
              <a:t>- </a:t>
            </a:r>
            <a:r>
              <a:rPr lang="ko-KR" altLang="en-US" dirty="0" smtClean="0"/>
              <a:t>재산소득과 </a:t>
            </a:r>
            <a:r>
              <a:rPr lang="ko-KR" altLang="en-US" dirty="0"/>
              <a:t>공적</a:t>
            </a:r>
            <a:r>
              <a:rPr lang="en-US" altLang="ko-KR" dirty="0"/>
              <a:t>·</a:t>
            </a:r>
            <a:r>
              <a:rPr lang="ko-KR" altLang="en-US" dirty="0"/>
              <a:t>사적이전소득이 증가하지만</a:t>
            </a:r>
            <a:r>
              <a:rPr lang="en-US" altLang="ko-KR" dirty="0"/>
              <a:t>, </a:t>
            </a:r>
            <a:r>
              <a:rPr lang="ko-KR" altLang="en-US" dirty="0"/>
              <a:t>노동시장 소득 감소를 상쇄하기에 충분하지 </a:t>
            </a:r>
            <a:r>
              <a:rPr lang="ko-KR" altLang="en-US" dirty="0" smtClean="0"/>
              <a:t>않음</a:t>
            </a:r>
            <a:endParaRPr lang="en-US" altLang="ko-KR" dirty="0" smtClean="0"/>
          </a:p>
          <a:p>
            <a:pPr marL="285750" indent="-285750" fontAlgn="base">
              <a:lnSpc>
                <a:spcPct val="150000"/>
              </a:lnSpc>
              <a:buFontTx/>
              <a:buChar char="-"/>
            </a:pPr>
            <a:endParaRPr lang="ko-KR" altLang="en-US" sz="500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⇒ 평균 소득이라는 점</a:t>
            </a:r>
            <a:r>
              <a:rPr lang="en-US" altLang="ko-KR" dirty="0"/>
              <a:t>, </a:t>
            </a:r>
            <a:r>
              <a:rPr lang="ko-KR" altLang="en-US" dirty="0" err="1"/>
              <a:t>연공성이</a:t>
            </a:r>
            <a:r>
              <a:rPr lang="ko-KR" altLang="en-US" dirty="0"/>
              <a:t> 강한 임금체계 등을 고려하면 일부 집단에서는 소득 감소가 훨씬 더 클 것임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2151" y="1506687"/>
            <a:ext cx="4121710" cy="4138563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63550" y="5897589"/>
            <a:ext cx="4350311" cy="19620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fontAlgn="base" latinLnBrk="1"/>
            <a:r>
              <a:rPr lang="ko-KR" altLang="en-US" sz="1200" dirty="0"/>
              <a:t>자료</a:t>
            </a:r>
            <a:r>
              <a:rPr lang="en-US" altLang="ko-KR" sz="1200" dirty="0"/>
              <a:t>: </a:t>
            </a:r>
            <a:r>
              <a:rPr lang="ko-KR" altLang="en-US" sz="1200" dirty="0"/>
              <a:t>통계청</a:t>
            </a:r>
            <a:r>
              <a:rPr lang="en-US" altLang="ko-KR" sz="1200" dirty="0"/>
              <a:t>, </a:t>
            </a:r>
            <a:r>
              <a:rPr lang="ko-KR" altLang="en-US" sz="1200" dirty="0"/>
              <a:t>가계금융복지조사</a:t>
            </a:r>
            <a:r>
              <a:rPr lang="en-US" altLang="ko-KR" sz="1200" dirty="0"/>
              <a:t>; </a:t>
            </a:r>
            <a:r>
              <a:rPr lang="ko-KR" altLang="en-US" sz="1200" dirty="0"/>
              <a:t>이승호 외</a:t>
            </a:r>
            <a:r>
              <a:rPr lang="en-US" altLang="ko-KR" sz="1200" dirty="0"/>
              <a:t>(2020: 28)</a:t>
            </a:r>
            <a:r>
              <a:rPr lang="ko-KR" altLang="en-US" sz="1200" dirty="0"/>
              <a:t>에서 재인용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85"/>
              </a:lnSpc>
            </a:pPr>
            <a:fld id="{81D60167-4931-47E6-BA6A-407CBD079E47}" type="slidenum">
              <a:rPr spc="-10" dirty="0"/>
              <a:t>9</a:t>
            </a:fld>
            <a:endParaRPr spc="-1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6467" y="5010893"/>
            <a:ext cx="2628900" cy="438150"/>
          </a:xfrm>
          <a:prstGeom prst="rect">
            <a:avLst/>
          </a:prstGeom>
        </p:spPr>
      </p:pic>
      <p:sp>
        <p:nvSpPr>
          <p:cNvPr id="8" name="object 2"/>
          <p:cNvSpPr txBox="1"/>
          <p:nvPr/>
        </p:nvSpPr>
        <p:spPr>
          <a:xfrm>
            <a:off x="692150" y="1047816"/>
            <a:ext cx="5243324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fontAlgn="base" latinLnBrk="1"/>
            <a:r>
              <a:rPr lang="en-US" altLang="ko-KR" dirty="0"/>
              <a:t>1. </a:t>
            </a:r>
            <a:r>
              <a:rPr lang="ko-KR" altLang="en-US" dirty="0" err="1"/>
              <a:t>생애주기별</a:t>
            </a:r>
            <a:r>
              <a:rPr lang="ko-KR" altLang="en-US" dirty="0"/>
              <a:t> 가구 소득 차이 </a:t>
            </a:r>
            <a:r>
              <a:rPr lang="en-US" altLang="ko-KR" dirty="0"/>
              <a:t>(</a:t>
            </a:r>
            <a:r>
              <a:rPr lang="ko-KR" altLang="en-US" dirty="0"/>
              <a:t>만원</a:t>
            </a:r>
            <a:r>
              <a:rPr lang="en-US" altLang="ko-KR" dirty="0"/>
              <a:t>/</a:t>
            </a:r>
            <a:r>
              <a:rPr lang="ko-KR" altLang="en-US" dirty="0"/>
              <a:t>년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3451</TotalTime>
  <Words>3132</Words>
  <Application>Microsoft Office PowerPoint</Application>
  <PresentationFormat>사용자 지정</PresentationFormat>
  <Paragraphs>569</Paragraphs>
  <Slides>22</Slides>
  <Notes>15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1" baseType="lpstr">
      <vt:lpstr>Microsoft JhengHei UI</vt:lpstr>
      <vt:lpstr>Malgun Gothic</vt:lpstr>
      <vt:lpstr>Malgun Gothic</vt:lpstr>
      <vt:lpstr>한양신명조</vt:lpstr>
      <vt:lpstr>함초롬바탕</vt:lpstr>
      <vt:lpstr>휴먼명조</vt:lpstr>
      <vt:lpstr>Arial</vt:lpstr>
      <vt:lpstr>Calibri</vt:lpstr>
      <vt:lpstr>Office Theme</vt:lpstr>
      <vt:lpstr>KLI-JILPT 공동세미나 </vt:lpstr>
      <vt:lpstr>1. 고령 노동자 특성 변화</vt:lpstr>
      <vt:lpstr>1. 고령 노동자 특성 변화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2. 고령 노동시장 관련 제도 변화</vt:lpstr>
      <vt:lpstr>PowerPoint 프레젠테이션</vt:lpstr>
      <vt:lpstr>PowerPoint 프레젠테이션</vt:lpstr>
      <vt:lpstr>3. 고령기 노동궤적 유형 및 특성 (이승호 외, 2020)</vt:lpstr>
      <vt:lpstr>PowerPoint 프레젠테이션</vt:lpstr>
      <vt:lpstr>PowerPoint 프레젠테이션</vt:lpstr>
      <vt:lpstr>PowerPoint 프레젠테이션</vt:lpstr>
      <vt:lpstr>PowerPoint 프레젠테이션</vt:lpstr>
      <vt:lpstr>4. 고령자 고용기간 연장 관련 정책 이슈  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ILO-EU-Korea policy dialogue on the future of work</dc:title>
  <dc:creator>Administrator</dc:creator>
  <cp:lastModifiedBy>CSH</cp:lastModifiedBy>
  <cp:revision>300</cp:revision>
  <dcterms:created xsi:type="dcterms:W3CDTF">2022-02-17T14:28:31Z</dcterms:created>
  <dcterms:modified xsi:type="dcterms:W3CDTF">2022-05-24T08:04:53Z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2022-02-03T00:00:00Z</vt:filetime>
  </property>
  <property fmtid="{D5CDD505-2E9C-101B-9397-08002B2CF9AE}" pid="3" name="Creator">
    <vt:lpwstr>Hwp 2018 10.0.0.11529</vt:lpwstr>
  </property>
  <property fmtid="{D5CDD505-2E9C-101B-9397-08002B2CF9AE}" pid="4" name="LastSaved">
    <vt:filetime>2022-02-17T00:00:00Z</vt:filetime>
  </property>
</Properties>
</file>