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3"/>
  </p:notesMasterIdLst>
  <p:sldIdLst>
    <p:sldId id="300" r:id="rId2"/>
    <p:sldId id="790" r:id="rId3"/>
    <p:sldId id="797" r:id="rId4"/>
    <p:sldId id="798" r:id="rId5"/>
    <p:sldId id="803" r:id="rId6"/>
    <p:sldId id="799" r:id="rId7"/>
    <p:sldId id="800" r:id="rId8"/>
    <p:sldId id="801" r:id="rId9"/>
    <p:sldId id="802" r:id="rId10"/>
    <p:sldId id="794" r:id="rId11"/>
    <p:sldId id="804" r:id="rId1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29" autoAdjust="0"/>
  </p:normalViewPr>
  <p:slideViewPr>
    <p:cSldViewPr>
      <p:cViewPr>
        <p:scale>
          <a:sx n="110" d="100"/>
          <a:sy n="110" d="100"/>
        </p:scale>
        <p:origin x="1644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8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홍 성원" userId="0271675a59ff594c" providerId="LiveId" clId="{76DEA629-3E30-49CE-8094-9092C64B2BBD}"/>
    <pc:docChg chg="custSel addSld delSld modSld">
      <pc:chgData name="홍 성원" userId="0271675a59ff594c" providerId="LiveId" clId="{76DEA629-3E30-49CE-8094-9092C64B2BBD}" dt="2022-06-03T08:24:44.434" v="11969" actId="20577"/>
      <pc:docMkLst>
        <pc:docMk/>
      </pc:docMkLst>
      <pc:sldChg chg="modSp mod">
        <pc:chgData name="홍 성원" userId="0271675a59ff594c" providerId="LiveId" clId="{76DEA629-3E30-49CE-8094-9092C64B2BBD}" dt="2022-05-27T09:02:45.046" v="1878"/>
        <pc:sldMkLst>
          <pc:docMk/>
          <pc:sldMk cId="0" sldId="300"/>
        </pc:sldMkLst>
        <pc:spChg chg="mod">
          <ac:chgData name="홍 성원" userId="0271675a59ff594c" providerId="LiveId" clId="{76DEA629-3E30-49CE-8094-9092C64B2BBD}" dt="2022-05-27T09:02:45.046" v="1878"/>
          <ac:spMkLst>
            <pc:docMk/>
            <pc:sldMk cId="0" sldId="300"/>
            <ac:spMk id="3075" creationId="{00000000-0000-0000-0000-000000000000}"/>
          </ac:spMkLst>
        </pc:spChg>
        <pc:spChg chg="mod">
          <ac:chgData name="홍 성원" userId="0271675a59ff594c" providerId="LiveId" clId="{76DEA629-3E30-49CE-8094-9092C64B2BBD}" dt="2022-05-27T08:01:17.261" v="193" actId="6549"/>
          <ac:spMkLst>
            <pc:docMk/>
            <pc:sldMk cId="0" sldId="300"/>
            <ac:spMk id="3076" creationId="{00000000-0000-0000-0000-000000000000}"/>
          </ac:spMkLst>
        </pc:spChg>
        <pc:spChg chg="mod">
          <ac:chgData name="홍 성원" userId="0271675a59ff594c" providerId="LiveId" clId="{76DEA629-3E30-49CE-8094-9092C64B2BBD}" dt="2022-05-27T07:59:43.601" v="26" actId="6549"/>
          <ac:spMkLst>
            <pc:docMk/>
            <pc:sldMk cId="0" sldId="300"/>
            <ac:spMk id="3077" creationId="{00000000-0000-0000-0000-000000000000}"/>
          </ac:spMkLst>
        </pc:spChg>
      </pc:sldChg>
      <pc:sldChg chg="modSp mod">
        <pc:chgData name="홍 성원" userId="0271675a59ff594c" providerId="LiveId" clId="{76DEA629-3E30-49CE-8094-9092C64B2BBD}" dt="2022-06-03T05:49:24.751" v="11731" actId="6549"/>
        <pc:sldMkLst>
          <pc:docMk/>
          <pc:sldMk cId="1259428595" sldId="790"/>
        </pc:sldMkLst>
        <pc:spChg chg="mod">
          <ac:chgData name="홍 성원" userId="0271675a59ff594c" providerId="LiveId" clId="{76DEA629-3E30-49CE-8094-9092C64B2BBD}" dt="2022-05-27T08:02:04.190" v="253" actId="6549"/>
          <ac:spMkLst>
            <pc:docMk/>
            <pc:sldMk cId="1259428595" sldId="790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6-03T05:49:24.751" v="11731" actId="6549"/>
          <ac:spMkLst>
            <pc:docMk/>
            <pc:sldMk cId="1259428595" sldId="790"/>
            <ac:spMk id="4100" creationId="{00000000-0000-0000-0000-000000000000}"/>
          </ac:spMkLst>
        </pc:spChg>
      </pc:sldChg>
      <pc:sldChg chg="modSp mod">
        <pc:chgData name="홍 성원" userId="0271675a59ff594c" providerId="LiveId" clId="{76DEA629-3E30-49CE-8094-9092C64B2BBD}" dt="2022-06-03T06:45:59.124" v="11923" actId="6549"/>
        <pc:sldMkLst>
          <pc:docMk/>
          <pc:sldMk cId="3513097299" sldId="794"/>
        </pc:sldMkLst>
        <pc:spChg chg="mod">
          <ac:chgData name="홍 성원" userId="0271675a59ff594c" providerId="LiveId" clId="{76DEA629-3E30-49CE-8094-9092C64B2BBD}" dt="2022-05-29T03:02:49.272" v="6670" actId="6549"/>
          <ac:spMkLst>
            <pc:docMk/>
            <pc:sldMk cId="3513097299" sldId="794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6-03T06:45:59.124" v="11923" actId="6549"/>
          <ac:spMkLst>
            <pc:docMk/>
            <pc:sldMk cId="3513097299" sldId="794"/>
            <ac:spMk id="4100" creationId="{00000000-0000-0000-0000-000000000000}"/>
          </ac:spMkLst>
        </pc:spChg>
      </pc:sldChg>
      <pc:sldChg chg="modSp mod modNotesTx">
        <pc:chgData name="홍 성원" userId="0271675a59ff594c" providerId="LiveId" clId="{76DEA629-3E30-49CE-8094-9092C64B2BBD}" dt="2022-06-01T09:00:24.531" v="11659" actId="6549"/>
        <pc:sldMkLst>
          <pc:docMk/>
          <pc:sldMk cId="2036634030" sldId="797"/>
        </pc:sldMkLst>
        <pc:spChg chg="mod">
          <ac:chgData name="홍 성원" userId="0271675a59ff594c" providerId="LiveId" clId="{76DEA629-3E30-49CE-8094-9092C64B2BBD}" dt="2022-05-27T09:22:27.104" v="2819" actId="6549"/>
          <ac:spMkLst>
            <pc:docMk/>
            <pc:sldMk cId="2036634030" sldId="797"/>
            <ac:spMk id="10" creationId="{BB9585AC-9854-FF1D-17C8-EAB8F136A43F}"/>
          </ac:spMkLst>
        </pc:spChg>
        <pc:spChg chg="mod">
          <ac:chgData name="홍 성원" userId="0271675a59ff594c" providerId="LiveId" clId="{76DEA629-3E30-49CE-8094-9092C64B2BBD}" dt="2022-05-27T09:01:21.548" v="1857" actId="6549"/>
          <ac:spMkLst>
            <pc:docMk/>
            <pc:sldMk cId="2036634030" sldId="797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5-27T08:59:21.820" v="1703" actId="6549"/>
          <ac:spMkLst>
            <pc:docMk/>
            <pc:sldMk cId="2036634030" sldId="797"/>
            <ac:spMk id="4100" creationId="{00000000-0000-0000-0000-000000000000}"/>
          </ac:spMkLst>
        </pc:spChg>
        <pc:picChg chg="mod">
          <ac:chgData name="홍 성원" userId="0271675a59ff594c" providerId="LiveId" clId="{76DEA629-3E30-49CE-8094-9092C64B2BBD}" dt="2022-05-27T09:06:22.970" v="1885" actId="1076"/>
          <ac:picMkLst>
            <pc:docMk/>
            <pc:sldMk cId="2036634030" sldId="797"/>
            <ac:picMk id="3" creationId="{2ADE79C3-5BDB-B215-4F32-F53714F9AF89}"/>
          </ac:picMkLst>
        </pc:picChg>
      </pc:sldChg>
      <pc:sldChg chg="modSp mod modNotesTx">
        <pc:chgData name="홍 성원" userId="0271675a59ff594c" providerId="LiveId" clId="{76DEA629-3E30-49CE-8094-9092C64B2BBD}" dt="2022-06-01T09:02:53.552" v="11673" actId="20577"/>
        <pc:sldMkLst>
          <pc:docMk/>
          <pc:sldMk cId="1043822117" sldId="798"/>
        </pc:sldMkLst>
        <pc:spChg chg="mod">
          <ac:chgData name="홍 성원" userId="0271675a59ff594c" providerId="LiveId" clId="{76DEA629-3E30-49CE-8094-9092C64B2BBD}" dt="2022-05-27T09:13:01.740" v="2192" actId="255"/>
          <ac:spMkLst>
            <pc:docMk/>
            <pc:sldMk cId="1043822117" sldId="798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5-27T09:19:00.831" v="2724" actId="6549"/>
          <ac:spMkLst>
            <pc:docMk/>
            <pc:sldMk cId="1043822117" sldId="798"/>
            <ac:spMk id="4100" creationId="{00000000-0000-0000-0000-000000000000}"/>
          </ac:spMkLst>
        </pc:spChg>
      </pc:sldChg>
      <pc:sldChg chg="modSp mod">
        <pc:chgData name="홍 성원" userId="0271675a59ff594c" providerId="LiveId" clId="{76DEA629-3E30-49CE-8094-9092C64B2BBD}" dt="2022-06-03T05:51:55" v="11740"/>
        <pc:sldMkLst>
          <pc:docMk/>
          <pc:sldMk cId="2070645194" sldId="799"/>
        </pc:sldMkLst>
        <pc:spChg chg="mod">
          <ac:chgData name="홍 성원" userId="0271675a59ff594c" providerId="LiveId" clId="{76DEA629-3E30-49CE-8094-9092C64B2BBD}" dt="2022-05-29T09:47:55.054" v="8951"/>
          <ac:spMkLst>
            <pc:docMk/>
            <pc:sldMk cId="2070645194" sldId="799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6-03T05:51:55" v="11740"/>
          <ac:spMkLst>
            <pc:docMk/>
            <pc:sldMk cId="2070645194" sldId="799"/>
            <ac:spMk id="4100" creationId="{00000000-0000-0000-0000-000000000000}"/>
          </ac:spMkLst>
        </pc:spChg>
      </pc:sldChg>
      <pc:sldChg chg="modSp mod modNotesTx">
        <pc:chgData name="홍 성원" userId="0271675a59ff594c" providerId="LiveId" clId="{76DEA629-3E30-49CE-8094-9092C64B2BBD}" dt="2022-06-01T09:08:43.021" v="11684" actId="20577"/>
        <pc:sldMkLst>
          <pc:docMk/>
          <pc:sldMk cId="119397525" sldId="800"/>
        </pc:sldMkLst>
        <pc:spChg chg="mod">
          <ac:chgData name="홍 성원" userId="0271675a59ff594c" providerId="LiveId" clId="{76DEA629-3E30-49CE-8094-9092C64B2BBD}" dt="2022-05-27T14:26:21.479" v="5311" actId="6549"/>
          <ac:spMkLst>
            <pc:docMk/>
            <pc:sldMk cId="119397525" sldId="800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5-29T09:48:29.097" v="8991" actId="6549"/>
          <ac:spMkLst>
            <pc:docMk/>
            <pc:sldMk cId="119397525" sldId="800"/>
            <ac:spMk id="4100" creationId="{00000000-0000-0000-0000-000000000000}"/>
          </ac:spMkLst>
        </pc:spChg>
      </pc:sldChg>
      <pc:sldChg chg="modSp mod">
        <pc:chgData name="홍 성원" userId="0271675a59ff594c" providerId="LiveId" clId="{76DEA629-3E30-49CE-8094-9092C64B2BBD}" dt="2022-06-03T08:24:44.434" v="11969" actId="20577"/>
        <pc:sldMkLst>
          <pc:docMk/>
          <pc:sldMk cId="2129158455" sldId="801"/>
        </pc:sldMkLst>
        <pc:spChg chg="mod">
          <ac:chgData name="홍 성원" userId="0271675a59ff594c" providerId="LiveId" clId="{76DEA629-3E30-49CE-8094-9092C64B2BBD}" dt="2022-05-27T14:30:06.693" v="5556" actId="6549"/>
          <ac:spMkLst>
            <pc:docMk/>
            <pc:sldMk cId="2129158455" sldId="801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6-03T08:24:44.434" v="11969" actId="20577"/>
          <ac:spMkLst>
            <pc:docMk/>
            <pc:sldMk cId="2129158455" sldId="801"/>
            <ac:spMk id="4100" creationId="{00000000-0000-0000-0000-000000000000}"/>
          </ac:spMkLst>
        </pc:spChg>
      </pc:sldChg>
      <pc:sldChg chg="modSp mod modNotesTx">
        <pc:chgData name="홍 성원" userId="0271675a59ff594c" providerId="LiveId" clId="{76DEA629-3E30-49CE-8094-9092C64B2BBD}" dt="2022-05-29T12:30:55.359" v="11606" actId="20577"/>
        <pc:sldMkLst>
          <pc:docMk/>
          <pc:sldMk cId="1378379822" sldId="802"/>
        </pc:sldMkLst>
        <pc:spChg chg="mod">
          <ac:chgData name="홍 성원" userId="0271675a59ff594c" providerId="LiveId" clId="{76DEA629-3E30-49CE-8094-9092C64B2BBD}" dt="2022-05-27T14:44:51.646" v="6435" actId="6549"/>
          <ac:spMkLst>
            <pc:docMk/>
            <pc:sldMk cId="1378379822" sldId="802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5-27T14:46:29.020" v="6618" actId="6549"/>
          <ac:spMkLst>
            <pc:docMk/>
            <pc:sldMk cId="1378379822" sldId="802"/>
            <ac:spMk id="4100" creationId="{00000000-0000-0000-0000-000000000000}"/>
          </ac:spMkLst>
        </pc:spChg>
        <pc:picChg chg="mod">
          <ac:chgData name="홍 성원" userId="0271675a59ff594c" providerId="LiveId" clId="{76DEA629-3E30-49CE-8094-9092C64B2BBD}" dt="2022-05-29T09:44:05.346" v="8932" actId="1076"/>
          <ac:picMkLst>
            <pc:docMk/>
            <pc:sldMk cId="1378379822" sldId="802"/>
            <ac:picMk id="4" creationId="{D89DE953-17EB-44DE-A8E5-A2552CA9EC84}"/>
          </ac:picMkLst>
        </pc:picChg>
      </pc:sldChg>
      <pc:sldChg chg="addSp modSp mod modNotesTx">
        <pc:chgData name="홍 성원" userId="0271675a59ff594c" providerId="LiveId" clId="{76DEA629-3E30-49CE-8094-9092C64B2BBD}" dt="2022-06-03T08:18:07.771" v="11931"/>
        <pc:sldMkLst>
          <pc:docMk/>
          <pc:sldMk cId="327832183" sldId="803"/>
        </pc:sldMkLst>
        <pc:spChg chg="add">
          <ac:chgData name="홍 성원" userId="0271675a59ff594c" providerId="LiveId" clId="{76DEA629-3E30-49CE-8094-9092C64B2BBD}" dt="2022-05-29T10:39:53.385" v="9624" actId="11529"/>
          <ac:spMkLst>
            <pc:docMk/>
            <pc:sldMk cId="327832183" sldId="803"/>
            <ac:spMk id="2" creationId="{2A79B394-8B4C-8932-C2E7-F99FF16C4CAD}"/>
          </ac:spMkLst>
        </pc:spChg>
        <pc:spChg chg="mod">
          <ac:chgData name="홍 성원" userId="0271675a59ff594c" providerId="LiveId" clId="{76DEA629-3E30-49CE-8094-9092C64B2BBD}" dt="2022-06-03T08:18:07.771" v="11931"/>
          <ac:spMkLst>
            <pc:docMk/>
            <pc:sldMk cId="327832183" sldId="803"/>
            <ac:spMk id="8" creationId="{86E583EA-80CB-1071-1B85-B0E62C3646D5}"/>
          </ac:spMkLst>
        </pc:spChg>
        <pc:spChg chg="mod">
          <ac:chgData name="홍 성원" userId="0271675a59ff594c" providerId="LiveId" clId="{76DEA629-3E30-49CE-8094-9092C64B2BBD}" dt="2022-05-27T14:05:06.190" v="3159"/>
          <ac:spMkLst>
            <pc:docMk/>
            <pc:sldMk cId="327832183" sldId="803"/>
            <ac:spMk id="10" creationId="{7E3144E6-99F7-547E-CC97-A25F95CEF761}"/>
          </ac:spMkLst>
        </pc:spChg>
        <pc:spChg chg="mod">
          <ac:chgData name="홍 성원" userId="0271675a59ff594c" providerId="LiveId" clId="{76DEA629-3E30-49CE-8094-9092C64B2BBD}" dt="2022-05-27T09:21:35.425" v="2794" actId="20577"/>
          <ac:spMkLst>
            <pc:docMk/>
            <pc:sldMk cId="327832183" sldId="803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5-27T14:00:25.627" v="2918" actId="6549"/>
          <ac:spMkLst>
            <pc:docMk/>
            <pc:sldMk cId="327832183" sldId="803"/>
            <ac:spMk id="4100" creationId="{00000000-0000-0000-0000-000000000000}"/>
          </ac:spMkLst>
        </pc:spChg>
      </pc:sldChg>
      <pc:sldChg chg="modSp mod">
        <pc:chgData name="홍 성원" userId="0271675a59ff594c" providerId="LiveId" clId="{76DEA629-3E30-49CE-8094-9092C64B2BBD}" dt="2022-05-29T09:50:21.989" v="8995"/>
        <pc:sldMkLst>
          <pc:docMk/>
          <pc:sldMk cId="1517580836" sldId="804"/>
        </pc:sldMkLst>
        <pc:spChg chg="mod">
          <ac:chgData name="홍 성원" userId="0271675a59ff594c" providerId="LiveId" clId="{76DEA629-3E30-49CE-8094-9092C64B2BBD}" dt="2022-05-29T09:25:58.564" v="8237" actId="6549"/>
          <ac:spMkLst>
            <pc:docMk/>
            <pc:sldMk cId="1517580836" sldId="804"/>
            <ac:spMk id="4099" creationId="{00000000-0000-0000-0000-000000000000}"/>
          </ac:spMkLst>
        </pc:spChg>
        <pc:spChg chg="mod">
          <ac:chgData name="홍 성원" userId="0271675a59ff594c" providerId="LiveId" clId="{76DEA629-3E30-49CE-8094-9092C64B2BBD}" dt="2022-05-29T09:50:21.989" v="8995"/>
          <ac:spMkLst>
            <pc:docMk/>
            <pc:sldMk cId="1517580836" sldId="804"/>
            <ac:spMk id="4100" creationId="{00000000-0000-0000-0000-000000000000}"/>
          </ac:spMkLst>
        </pc:spChg>
      </pc:sldChg>
      <pc:sldChg chg="new del">
        <pc:chgData name="홍 성원" userId="0271675a59ff594c" providerId="LiveId" clId="{76DEA629-3E30-49CE-8094-9092C64B2BBD}" dt="2022-06-03T06:00:35.588" v="11744" actId="2696"/>
        <pc:sldMkLst>
          <pc:docMk/>
          <pc:sldMk cId="1748347717" sldId="805"/>
        </pc:sldMkLst>
      </pc:sldChg>
      <pc:sldChg chg="new del">
        <pc:chgData name="홍 성원" userId="0271675a59ff594c" providerId="LiveId" clId="{76DEA629-3E30-49CE-8094-9092C64B2BBD}" dt="2022-06-01T08:46:16.114" v="11609" actId="2696"/>
        <pc:sldMkLst>
          <pc:docMk/>
          <pc:sldMk cId="2782207992" sldId="805"/>
        </pc:sldMkLst>
      </pc:sldChg>
      <pc:sldChg chg="new del">
        <pc:chgData name="홍 성원" userId="0271675a59ff594c" providerId="LiveId" clId="{76DEA629-3E30-49CE-8094-9092C64B2BBD}" dt="2022-06-03T05:56:19.943" v="11742" actId="2696"/>
        <pc:sldMkLst>
          <pc:docMk/>
          <pc:sldMk cId="3794991703" sldId="805"/>
        </pc:sldMkLst>
      </pc:sldChg>
      <pc:sldChg chg="new del">
        <pc:chgData name="홍 성원" userId="0271675a59ff594c" providerId="LiveId" clId="{76DEA629-3E30-49CE-8094-9092C64B2BBD}" dt="2022-06-01T08:46:18.955" v="11610" actId="2696"/>
        <pc:sldMkLst>
          <pc:docMk/>
          <pc:sldMk cId="2723502541" sldId="8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D45464C-DA2A-49C3-BADF-5F0DEB70AC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9229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69CB4CC1-A75E-4991-ABC6-26592C02929C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333396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493752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688065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96558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ko-KR" altLang="en-US" dirty="0"/>
              <a:t>왼쪽부터 </a:t>
            </a:r>
            <a:endParaRPr lang="en-US" altLang="ko-KR" dirty="0"/>
          </a:p>
          <a:p>
            <a:pPr eaLnBrk="1" hangingPunct="1"/>
            <a:r>
              <a:rPr lang="en-US" altLang="ko-KR" dirty="0"/>
              <a:t>60</a:t>
            </a:r>
            <a:r>
              <a:rPr lang="ko-KR" altLang="en-US" dirty="0"/>
              <a:t>대 전반층에 대한 인사노무 관리에 반영되는 요소</a:t>
            </a:r>
            <a:endParaRPr lang="en-US" altLang="ko-KR" dirty="0"/>
          </a:p>
          <a:p>
            <a:pPr eaLnBrk="1" hangingPunct="1"/>
            <a:r>
              <a:rPr lang="en-US" altLang="ko-KR" dirty="0"/>
              <a:t>60</a:t>
            </a:r>
            <a:r>
              <a:rPr lang="ko-KR" altLang="en-US" dirty="0"/>
              <a:t>대 전반층의 업무와 처우에 대한 평가 </a:t>
            </a:r>
            <a:endParaRPr lang="en-US" altLang="ko-KR" dirty="0"/>
          </a:p>
          <a:p>
            <a:pPr eaLnBrk="1" hangingPunct="1"/>
            <a:r>
              <a:rPr lang="ko-KR" altLang="en-US" dirty="0"/>
              <a:t>가운데</a:t>
            </a:r>
            <a:endParaRPr lang="en-US" altLang="ko-KR" dirty="0"/>
          </a:p>
          <a:p>
            <a:pPr eaLnBrk="1" hangingPunct="1"/>
            <a:r>
              <a:rPr lang="en-US" altLang="ko-KR" dirty="0"/>
              <a:t>60</a:t>
            </a:r>
            <a:r>
              <a:rPr lang="ko-KR" altLang="en-US" dirty="0"/>
              <a:t>대 전반층에 대한 인사노무 관리</a:t>
            </a:r>
            <a:endParaRPr lang="en-US" altLang="ko-KR" dirty="0"/>
          </a:p>
          <a:p>
            <a:pPr eaLnBrk="1" hangingPunct="1"/>
            <a:r>
              <a:rPr lang="ko-KR" altLang="en-US" dirty="0"/>
              <a:t>업무 배치 또는 </a:t>
            </a:r>
            <a:r>
              <a:rPr lang="ko-KR" altLang="en-US" dirty="0" err="1"/>
              <a:t>역할부여로서의</a:t>
            </a:r>
            <a:r>
              <a:rPr lang="ko-KR" altLang="en-US" dirty="0"/>
              <a:t> 인사노무 관리로 볼 수 있는 </a:t>
            </a:r>
            <a:r>
              <a:rPr lang="en-US" altLang="ko-KR" dirty="0"/>
              <a:t>65</a:t>
            </a:r>
            <a:r>
              <a:rPr lang="ko-KR" altLang="en-US" dirty="0"/>
              <a:t>세까지의 계속고용제도</a:t>
            </a:r>
            <a:endParaRPr lang="en-US" altLang="ko-KR" dirty="0"/>
          </a:p>
          <a:p>
            <a:pPr eaLnBrk="1" hangingPunct="1"/>
            <a:r>
              <a:rPr lang="ko-KR" altLang="en-US" dirty="0"/>
              <a:t>오른쪽</a:t>
            </a:r>
            <a:endParaRPr lang="en-US" altLang="ko-KR" dirty="0"/>
          </a:p>
          <a:p>
            <a:pPr eaLnBrk="1" hangingPunct="1"/>
            <a:r>
              <a:rPr lang="ko-KR" altLang="en-US" dirty="0"/>
              <a:t>인사노무 관리 효과에 관한 사항</a:t>
            </a:r>
            <a:endParaRPr lang="en-US" altLang="ko-KR" dirty="0"/>
          </a:p>
          <a:p>
            <a:pPr eaLnBrk="1" hangingPunct="1"/>
            <a:r>
              <a:rPr lang="ko-KR" altLang="en-US" dirty="0"/>
              <a:t>①근로자의 </a:t>
            </a:r>
            <a:r>
              <a:rPr lang="en-US" altLang="ko-KR" dirty="0"/>
              <a:t>Well-Being </a:t>
            </a:r>
            <a:r>
              <a:rPr lang="ko-KR" altLang="en-US" dirty="0"/>
              <a:t>사항에 대한 과제</a:t>
            </a:r>
            <a:endParaRPr lang="en-US" altLang="ko-KR" dirty="0"/>
          </a:p>
          <a:p>
            <a:pPr eaLnBrk="1" hangingPunct="1"/>
            <a:r>
              <a:rPr lang="en-US" altLang="ko-KR" dirty="0"/>
              <a:t>②distal outcome’</a:t>
            </a:r>
            <a:r>
              <a:rPr lang="ko-KR" altLang="en-US" dirty="0"/>
              <a:t>로서의 </a:t>
            </a:r>
            <a:r>
              <a:rPr lang="en-US" altLang="ko-KR" dirty="0"/>
              <a:t>Organizational Performance(</a:t>
            </a:r>
            <a:r>
              <a:rPr lang="ko-KR" altLang="en-US" dirty="0"/>
              <a:t>조직업적</a:t>
            </a:r>
            <a:r>
              <a:rPr lang="en-US" altLang="ko-KR" dirty="0"/>
              <a:t>)</a:t>
            </a:r>
            <a:r>
              <a:rPr lang="ko-KR" altLang="en-US" dirty="0"/>
              <a:t>사항에 대한 과제</a:t>
            </a:r>
            <a:endParaRPr lang="en-US" altLang="ja-JP" dirty="0"/>
          </a:p>
          <a:p>
            <a:pPr eaLnBrk="1" hangingPunct="1"/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422194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ko-KR" altLang="en-US" dirty="0"/>
              <a:t>세로 축</a:t>
            </a:r>
            <a:endParaRPr lang="en-US" altLang="ko-KR" dirty="0"/>
          </a:p>
          <a:p>
            <a:pPr eaLnBrk="1" hangingPunct="1"/>
            <a:r>
              <a:rPr lang="ko-KR" altLang="en-US" dirty="0"/>
              <a:t>응답기업합계</a:t>
            </a:r>
            <a:endParaRPr lang="en-US" altLang="ko-KR" dirty="0"/>
          </a:p>
          <a:p>
            <a:pPr eaLnBrk="1" hangingPunct="1"/>
            <a:r>
              <a:rPr lang="en-US" altLang="ja-JP" dirty="0"/>
              <a:t>(</a:t>
            </a:r>
            <a:r>
              <a:rPr lang="ko-KR" altLang="en-US" dirty="0"/>
              <a:t>업종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ko-KR" altLang="en-US" dirty="0"/>
              <a:t>건설업</a:t>
            </a:r>
            <a:endParaRPr lang="en-US" altLang="ko-KR" dirty="0"/>
          </a:p>
          <a:p>
            <a:pPr eaLnBrk="1" hangingPunct="1"/>
            <a:r>
              <a:rPr lang="ko-KR" altLang="en-US" dirty="0"/>
              <a:t>일반기계기구제조업</a:t>
            </a:r>
            <a:endParaRPr lang="en-US" altLang="ko-KR" dirty="0"/>
          </a:p>
          <a:p>
            <a:pPr eaLnBrk="1" hangingPunct="1"/>
            <a:r>
              <a:rPr lang="ko-KR" altLang="en-US" dirty="0"/>
              <a:t>수송용 기계기구제조업</a:t>
            </a:r>
            <a:endParaRPr lang="en-US" altLang="ko-KR" dirty="0"/>
          </a:p>
          <a:p>
            <a:pPr eaLnBrk="1" hangingPunct="1"/>
            <a:r>
              <a:rPr lang="ko-KR" altLang="en-US" dirty="0"/>
              <a:t>정밀기계기구제조업</a:t>
            </a:r>
            <a:endParaRPr lang="en-US" altLang="ko-KR" dirty="0"/>
          </a:p>
          <a:p>
            <a:pPr eaLnBrk="1" hangingPunct="1"/>
            <a:r>
              <a:rPr lang="ko-KR" altLang="en-US" dirty="0"/>
              <a:t>전기기계기구제조업</a:t>
            </a:r>
            <a:endParaRPr lang="en-US" altLang="ko-KR" dirty="0"/>
          </a:p>
          <a:p>
            <a:pPr eaLnBrk="1" hangingPunct="1"/>
            <a:r>
              <a:rPr lang="ko-KR" altLang="en-US" dirty="0"/>
              <a:t>기타 제조업</a:t>
            </a:r>
            <a:endParaRPr lang="en-US" altLang="ko-KR" dirty="0"/>
          </a:p>
          <a:p>
            <a:pPr eaLnBrk="1" hangingPunct="1"/>
            <a:r>
              <a:rPr lang="ko-KR" altLang="en-US" dirty="0"/>
              <a:t>전기</a:t>
            </a:r>
            <a:r>
              <a:rPr lang="en-US" altLang="ko-KR" dirty="0"/>
              <a:t>, </a:t>
            </a:r>
            <a:r>
              <a:rPr lang="ko-KR" altLang="en-US" dirty="0"/>
              <a:t>가스</a:t>
            </a:r>
            <a:r>
              <a:rPr lang="en-US" altLang="ko-KR" dirty="0"/>
              <a:t>, </a:t>
            </a:r>
            <a:r>
              <a:rPr lang="ko-KR" altLang="en-US" dirty="0" err="1"/>
              <a:t>열공급</a:t>
            </a:r>
            <a:r>
              <a:rPr lang="en-US" altLang="ko-KR" dirty="0"/>
              <a:t>, </a:t>
            </a:r>
            <a:r>
              <a:rPr lang="ko-KR" altLang="en-US" dirty="0" err="1"/>
              <a:t>수도업</a:t>
            </a:r>
            <a:endParaRPr lang="en-US" altLang="ko-KR" dirty="0"/>
          </a:p>
          <a:p>
            <a:pPr eaLnBrk="1" hangingPunct="1"/>
            <a:r>
              <a:rPr lang="ko-KR" altLang="en-US" dirty="0"/>
              <a:t>정보통신업</a:t>
            </a:r>
            <a:endParaRPr lang="en-US" altLang="ko-KR" dirty="0"/>
          </a:p>
          <a:p>
            <a:pPr eaLnBrk="1" hangingPunct="1"/>
            <a:r>
              <a:rPr lang="ko-KR" altLang="en-US" dirty="0"/>
              <a:t>운수업</a:t>
            </a:r>
            <a:endParaRPr lang="en-US" altLang="ko-KR" dirty="0"/>
          </a:p>
          <a:p>
            <a:pPr eaLnBrk="1" hangingPunct="1"/>
            <a:r>
              <a:rPr lang="ko-KR" altLang="en-US" dirty="0"/>
              <a:t>도매</a:t>
            </a:r>
            <a:r>
              <a:rPr lang="en-US" altLang="ko-KR" dirty="0"/>
              <a:t>, </a:t>
            </a:r>
            <a:r>
              <a:rPr lang="ko-KR" altLang="en-US" dirty="0"/>
              <a:t>소매업</a:t>
            </a:r>
            <a:endParaRPr lang="en-US" altLang="ko-KR" dirty="0"/>
          </a:p>
          <a:p>
            <a:pPr eaLnBrk="1" hangingPunct="1"/>
            <a:r>
              <a:rPr lang="ko-KR" altLang="en-US" dirty="0"/>
              <a:t>금융</a:t>
            </a:r>
            <a:r>
              <a:rPr lang="en-US" altLang="ko-KR" dirty="0"/>
              <a:t>, </a:t>
            </a:r>
            <a:r>
              <a:rPr lang="ko-KR" altLang="en-US" dirty="0"/>
              <a:t>보험업</a:t>
            </a:r>
            <a:endParaRPr lang="en-US" altLang="ko-KR" dirty="0"/>
          </a:p>
          <a:p>
            <a:pPr eaLnBrk="1" hangingPunct="1"/>
            <a:r>
              <a:rPr lang="ko-KR" altLang="en-US" dirty="0"/>
              <a:t>부동산업</a:t>
            </a:r>
            <a:endParaRPr lang="en-US" altLang="ko-KR" dirty="0"/>
          </a:p>
          <a:p>
            <a:pPr eaLnBrk="1" hangingPunct="1"/>
            <a:r>
              <a:rPr lang="ko-KR" altLang="en-US" dirty="0"/>
              <a:t>음식</a:t>
            </a:r>
            <a:r>
              <a:rPr lang="en-US" altLang="ko-KR" dirty="0"/>
              <a:t>, </a:t>
            </a:r>
            <a:r>
              <a:rPr lang="ko-KR" altLang="en-US" dirty="0"/>
              <a:t>숙박업</a:t>
            </a:r>
            <a:endParaRPr lang="en-US" altLang="ko-KR" dirty="0"/>
          </a:p>
          <a:p>
            <a:pPr eaLnBrk="1" hangingPunct="1"/>
            <a:r>
              <a:rPr lang="ko-KR" altLang="en-US" dirty="0"/>
              <a:t>의료</a:t>
            </a:r>
            <a:r>
              <a:rPr lang="en-US" altLang="ko-KR" dirty="0"/>
              <a:t>, </a:t>
            </a:r>
            <a:r>
              <a:rPr lang="ko-KR" altLang="en-US" dirty="0"/>
              <a:t>복지</a:t>
            </a:r>
            <a:endParaRPr lang="en-US" altLang="ko-KR" dirty="0"/>
          </a:p>
          <a:p>
            <a:pPr eaLnBrk="1" hangingPunct="1"/>
            <a:r>
              <a:rPr lang="ko-KR" altLang="en-US" dirty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학습지원업</a:t>
            </a:r>
            <a:endParaRPr lang="en-US" altLang="ko-KR" dirty="0"/>
          </a:p>
          <a:p>
            <a:pPr eaLnBrk="1" hangingPunct="1"/>
            <a:r>
              <a:rPr lang="ko-KR" altLang="en-US" dirty="0"/>
              <a:t>서비스업</a:t>
            </a:r>
            <a:endParaRPr lang="en-US" altLang="ko-KR" dirty="0"/>
          </a:p>
          <a:p>
            <a:pPr eaLnBrk="1" hangingPunct="1"/>
            <a:r>
              <a:rPr lang="en-US" altLang="ko-KR" dirty="0"/>
              <a:t>(</a:t>
            </a:r>
            <a:r>
              <a:rPr lang="ko-KR" altLang="en-US" dirty="0"/>
              <a:t>종업원규모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en-US" altLang="ko-KR" dirty="0"/>
              <a:t>100</a:t>
            </a:r>
            <a:r>
              <a:rPr lang="ko-KR" altLang="en-US" dirty="0" err="1"/>
              <a:t>명미만</a:t>
            </a:r>
            <a:endParaRPr lang="en-US" altLang="ko-KR" dirty="0"/>
          </a:p>
          <a:p>
            <a:pPr eaLnBrk="1" hangingPunct="1"/>
            <a:r>
              <a:rPr lang="en-US" altLang="ko-KR" dirty="0"/>
              <a:t>100-299</a:t>
            </a:r>
            <a:r>
              <a:rPr lang="ko-KR" altLang="en-US" dirty="0"/>
              <a:t>명</a:t>
            </a:r>
            <a:endParaRPr lang="en-US" altLang="ko-KR" dirty="0"/>
          </a:p>
          <a:p>
            <a:pPr eaLnBrk="1" hangingPunct="1"/>
            <a:r>
              <a:rPr lang="en-US" altLang="ko-KR" dirty="0"/>
              <a:t>300-999</a:t>
            </a:r>
            <a:r>
              <a:rPr lang="ko-KR" altLang="en-US" dirty="0"/>
              <a:t>명</a:t>
            </a:r>
            <a:endParaRPr lang="en-US" altLang="ko-KR" dirty="0"/>
          </a:p>
          <a:p>
            <a:pPr eaLnBrk="1" hangingPunct="1"/>
            <a:r>
              <a:rPr lang="en-US" altLang="ko-KR" dirty="0"/>
              <a:t>1000</a:t>
            </a:r>
            <a:r>
              <a:rPr lang="ko-KR" altLang="en-US" dirty="0"/>
              <a:t>명이상</a:t>
            </a:r>
            <a:endParaRPr lang="en-US" altLang="ko-KR" dirty="0"/>
          </a:p>
          <a:p>
            <a:pPr eaLnBrk="1" hangingPunct="1"/>
            <a:r>
              <a:rPr lang="en-US" altLang="ko-KR" dirty="0"/>
              <a:t>(</a:t>
            </a:r>
            <a:r>
              <a:rPr lang="ko-KR" altLang="en-US" dirty="0"/>
              <a:t>정규직 평균연령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en-US" altLang="ko-KR" dirty="0"/>
              <a:t>30</a:t>
            </a:r>
            <a:r>
              <a:rPr lang="ko-KR" altLang="en-US" dirty="0"/>
              <a:t>세미만</a:t>
            </a:r>
            <a:endParaRPr lang="en-US" altLang="ko-KR" dirty="0"/>
          </a:p>
          <a:p>
            <a:pPr eaLnBrk="1" hangingPunct="1"/>
            <a:r>
              <a:rPr lang="en-US" altLang="ko-KR" dirty="0"/>
              <a:t>30</a:t>
            </a:r>
            <a:r>
              <a:rPr lang="ko-KR" altLang="en-US" dirty="0"/>
              <a:t>대</a:t>
            </a:r>
            <a:endParaRPr lang="en-US" altLang="ko-KR" dirty="0"/>
          </a:p>
          <a:p>
            <a:pPr eaLnBrk="1" hangingPunct="1"/>
            <a:r>
              <a:rPr lang="en-US" altLang="ko-KR" dirty="0"/>
              <a:t>40</a:t>
            </a:r>
            <a:r>
              <a:rPr lang="ko-KR" altLang="en-US" dirty="0"/>
              <a:t>대</a:t>
            </a:r>
            <a:endParaRPr lang="en-US" altLang="ko-KR" dirty="0"/>
          </a:p>
          <a:p>
            <a:pPr eaLnBrk="1" hangingPunct="1"/>
            <a:r>
              <a:rPr lang="en-US" altLang="ko-KR" dirty="0"/>
              <a:t>50</a:t>
            </a:r>
            <a:r>
              <a:rPr lang="ko-KR" altLang="en-US" dirty="0"/>
              <a:t>대</a:t>
            </a:r>
            <a:endParaRPr lang="en-US" altLang="ko-KR" dirty="0"/>
          </a:p>
          <a:p>
            <a:pPr eaLnBrk="1" hangingPunct="1"/>
            <a:r>
              <a:rPr lang="en-US" altLang="ko-KR" dirty="0"/>
              <a:t>60</a:t>
            </a:r>
            <a:r>
              <a:rPr lang="ko-KR" altLang="en-US" dirty="0" err="1"/>
              <a:t>세이상</a:t>
            </a:r>
            <a:r>
              <a:rPr lang="ko-KR" altLang="en-US" dirty="0"/>
              <a:t> </a:t>
            </a:r>
            <a:endParaRPr lang="en-US" altLang="ko-KR" dirty="0"/>
          </a:p>
          <a:p>
            <a:pPr eaLnBrk="1" hangingPunct="1"/>
            <a:endParaRPr lang="en-US" altLang="ja-JP" dirty="0"/>
          </a:p>
          <a:p>
            <a:pPr eaLnBrk="1" hangingPunct="1"/>
            <a:r>
              <a:rPr lang="ko-KR" altLang="en-US" dirty="0"/>
              <a:t>가로축 </a:t>
            </a:r>
            <a:endParaRPr lang="en-US" altLang="ko-KR" dirty="0"/>
          </a:p>
          <a:p>
            <a:pPr eaLnBrk="1" hangingPunct="1"/>
            <a:r>
              <a:rPr lang="en-US" altLang="ja-JP" dirty="0"/>
              <a:t>60</a:t>
            </a:r>
            <a:r>
              <a:rPr lang="ko-KR" altLang="en-US" dirty="0"/>
              <a:t>세정년제</a:t>
            </a:r>
            <a:r>
              <a:rPr lang="ja-JP" altLang="en-US" sz="1200" dirty="0">
                <a:solidFill>
                  <a:srgbClr val="C00000"/>
                </a:solidFill>
              </a:rPr>
              <a:t>＋</a:t>
            </a:r>
            <a:r>
              <a:rPr lang="ko-KR" altLang="en-US" sz="1200" dirty="0">
                <a:solidFill>
                  <a:srgbClr val="C00000"/>
                </a:solidFill>
              </a:rPr>
              <a:t>변화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eaLnBrk="1" hangingPunct="1"/>
            <a:r>
              <a:rPr lang="en-US" altLang="ja-JP" sz="1200" dirty="0">
                <a:solidFill>
                  <a:schemeClr val="accent6"/>
                </a:solidFill>
              </a:rPr>
              <a:t>60</a:t>
            </a:r>
            <a:r>
              <a:rPr lang="ko-KR" altLang="en-US" sz="1200" dirty="0">
                <a:solidFill>
                  <a:schemeClr val="accent6"/>
                </a:solidFill>
              </a:rPr>
              <a:t>세 정년제</a:t>
            </a:r>
            <a:r>
              <a:rPr lang="ja-JP" altLang="en-US" sz="1200" dirty="0">
                <a:solidFill>
                  <a:schemeClr val="accent6"/>
                </a:solidFill>
              </a:rPr>
              <a:t>＋</a:t>
            </a:r>
            <a:r>
              <a:rPr lang="ko-KR" altLang="en-US" sz="1200" dirty="0">
                <a:solidFill>
                  <a:schemeClr val="accent6"/>
                </a:solidFill>
              </a:rPr>
              <a:t>무변화</a:t>
            </a:r>
            <a:endParaRPr lang="en-US" altLang="ko-KR" sz="1200" dirty="0">
              <a:solidFill>
                <a:schemeClr val="accent6"/>
              </a:solidFill>
            </a:endParaRPr>
          </a:p>
          <a:p>
            <a:pPr eaLnBrk="1" hangingPunct="1"/>
            <a:r>
              <a:rPr lang="en-US" altLang="ja-JP" sz="1200" dirty="0">
                <a:solidFill>
                  <a:schemeClr val="accent6"/>
                </a:solidFill>
              </a:rPr>
              <a:t>65</a:t>
            </a:r>
            <a:r>
              <a:rPr lang="ko-KR" altLang="en-US" sz="1200" dirty="0">
                <a:solidFill>
                  <a:schemeClr val="accent6"/>
                </a:solidFill>
              </a:rPr>
              <a:t>세 정년제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023579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ko-KR" altLang="en-US" dirty="0"/>
              <a:t>왼쪽 박스</a:t>
            </a:r>
            <a:endParaRPr lang="en-US" altLang="ko-KR" dirty="0"/>
          </a:p>
          <a:p>
            <a:pPr eaLnBrk="1" hangingPunct="1"/>
            <a:r>
              <a:rPr lang="ko-KR" altLang="en-US" dirty="0"/>
              <a:t>세로축</a:t>
            </a:r>
            <a:endParaRPr lang="en-US" altLang="ko-KR" dirty="0"/>
          </a:p>
          <a:p>
            <a:pPr eaLnBrk="1" hangingPunct="1"/>
            <a:r>
              <a:rPr lang="ko-KR" altLang="en-US" dirty="0"/>
              <a:t>정규직</a:t>
            </a:r>
            <a:endParaRPr lang="en-US" altLang="ko-KR" dirty="0"/>
          </a:p>
          <a:p>
            <a:pPr eaLnBrk="1" hangingPunct="1"/>
            <a:r>
              <a:rPr lang="ko-KR" altLang="en-US" dirty="0"/>
              <a:t>촉탁</a:t>
            </a:r>
            <a:r>
              <a:rPr lang="en-US" altLang="ko-KR" dirty="0"/>
              <a:t>,</a:t>
            </a:r>
            <a:r>
              <a:rPr lang="ko-KR" altLang="en-US" dirty="0"/>
              <a:t>계약사원</a:t>
            </a:r>
            <a:endParaRPr lang="en-US" altLang="ko-KR" dirty="0"/>
          </a:p>
          <a:p>
            <a:pPr eaLnBrk="1" hangingPunct="1"/>
            <a:r>
              <a:rPr lang="ko-KR" altLang="en-US" dirty="0"/>
              <a:t>파트타이머</a:t>
            </a:r>
            <a:r>
              <a:rPr lang="en-US" altLang="ko-KR" dirty="0"/>
              <a:t>, </a:t>
            </a:r>
            <a:r>
              <a:rPr lang="ko-KR" altLang="en-US" dirty="0"/>
              <a:t>아르바이트</a:t>
            </a:r>
            <a:endParaRPr lang="en-US" altLang="ko-KR" dirty="0"/>
          </a:p>
          <a:p>
            <a:pPr eaLnBrk="1" hangingPunct="1"/>
            <a:r>
              <a:rPr lang="ko-KR" altLang="en-US" dirty="0"/>
              <a:t>가로축</a:t>
            </a:r>
            <a:endParaRPr lang="en-US" altLang="ko-KR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60</a:t>
            </a:r>
            <a:r>
              <a:rPr lang="ko-KR" altLang="en-US" dirty="0"/>
              <a:t>세정년제</a:t>
            </a:r>
            <a:r>
              <a:rPr lang="ja-JP" altLang="en-US" sz="1200" dirty="0">
                <a:solidFill>
                  <a:srgbClr val="C00000"/>
                </a:solidFill>
              </a:rPr>
              <a:t>＋</a:t>
            </a:r>
            <a:r>
              <a:rPr lang="ko-KR" altLang="en-US" sz="1200" dirty="0">
                <a:solidFill>
                  <a:srgbClr val="C00000"/>
                </a:solidFill>
              </a:rPr>
              <a:t>변화형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60</a:t>
            </a:r>
            <a:r>
              <a:rPr lang="ko-KR" altLang="en-US" dirty="0"/>
              <a:t>세정년제</a:t>
            </a:r>
            <a:r>
              <a:rPr lang="ja-JP" altLang="en-US" sz="1200" dirty="0">
                <a:solidFill>
                  <a:srgbClr val="C00000"/>
                </a:solidFill>
              </a:rPr>
              <a:t>＋</a:t>
            </a:r>
            <a:r>
              <a:rPr lang="ko-KR" altLang="en-US" sz="1200" dirty="0">
                <a:solidFill>
                  <a:srgbClr val="C00000"/>
                </a:solidFill>
              </a:rPr>
              <a:t>무변화형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rgbClr val="C00000"/>
                </a:solidFill>
              </a:rPr>
              <a:t>65</a:t>
            </a:r>
            <a:r>
              <a:rPr lang="ko-KR" altLang="en-US" sz="1200" dirty="0">
                <a:solidFill>
                  <a:srgbClr val="C00000"/>
                </a:solidFill>
              </a:rPr>
              <a:t>세정년제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>
                <a:solidFill>
                  <a:srgbClr val="C00000"/>
                </a:solidFill>
              </a:rPr>
              <a:t>오른쪽 박스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60</a:t>
            </a:r>
            <a:r>
              <a:rPr lang="ko-KR" altLang="en-US" dirty="0"/>
              <a:t>세정년제</a:t>
            </a:r>
            <a:r>
              <a:rPr lang="ja-JP" altLang="en-US" sz="1200" dirty="0">
                <a:solidFill>
                  <a:srgbClr val="C00000"/>
                </a:solidFill>
              </a:rPr>
              <a:t>＋</a:t>
            </a:r>
            <a:r>
              <a:rPr lang="ko-KR" altLang="en-US" sz="1200" dirty="0">
                <a:solidFill>
                  <a:srgbClr val="C00000"/>
                </a:solidFill>
              </a:rPr>
              <a:t>변화형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60</a:t>
            </a:r>
            <a:r>
              <a:rPr lang="ko-KR" altLang="en-US" dirty="0"/>
              <a:t>세정년제</a:t>
            </a:r>
            <a:r>
              <a:rPr lang="ja-JP" altLang="en-US" sz="1200" dirty="0">
                <a:solidFill>
                  <a:srgbClr val="C00000"/>
                </a:solidFill>
              </a:rPr>
              <a:t>＋</a:t>
            </a:r>
            <a:r>
              <a:rPr lang="ko-KR" altLang="en-US" sz="1200" dirty="0">
                <a:solidFill>
                  <a:srgbClr val="C00000"/>
                </a:solidFill>
              </a:rPr>
              <a:t>무변화형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rgbClr val="C00000"/>
                </a:solidFill>
              </a:rPr>
              <a:t>65</a:t>
            </a:r>
            <a:r>
              <a:rPr lang="ko-KR" altLang="en-US" sz="1200" dirty="0">
                <a:solidFill>
                  <a:srgbClr val="C00000"/>
                </a:solidFill>
              </a:rPr>
              <a:t>세정년제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dirty="0">
              <a:solidFill>
                <a:srgbClr val="C00000"/>
              </a:solidFill>
            </a:endParaRPr>
          </a:p>
          <a:p>
            <a:pPr eaLnBrk="1" hangingPunct="1"/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839944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27240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ko-KR" altLang="en-US" dirty="0"/>
              <a:t>세로축</a:t>
            </a:r>
            <a:endParaRPr lang="en-US" altLang="ko-KR" dirty="0"/>
          </a:p>
          <a:p>
            <a:pPr eaLnBrk="1" hangingPunct="1"/>
            <a:r>
              <a:rPr lang="en-US" altLang="ja-JP" dirty="0"/>
              <a:t>(</a:t>
            </a:r>
            <a:r>
              <a:rPr lang="ko-KR" altLang="en-US" dirty="0"/>
              <a:t>고령자 업무에 대한 생각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ko-KR" altLang="en-US" dirty="0"/>
              <a:t>익숙한 업무에 계속해서 배치</a:t>
            </a:r>
            <a:endParaRPr lang="en-US" altLang="ko-KR" dirty="0"/>
          </a:p>
          <a:p>
            <a:pPr eaLnBrk="1" hangingPunct="1"/>
            <a:r>
              <a:rPr lang="ko-KR" altLang="en-US" dirty="0"/>
              <a:t>육체적으로 부담이 적은 일에 배치</a:t>
            </a:r>
            <a:endParaRPr lang="en-US" altLang="ko-KR" dirty="0"/>
          </a:p>
          <a:p>
            <a:pPr eaLnBrk="1" hangingPunct="1"/>
            <a:r>
              <a:rPr lang="ko-KR" altLang="en-US" dirty="0"/>
              <a:t>노동력부족 부서에 배치</a:t>
            </a:r>
            <a:endParaRPr lang="en-US" altLang="ko-KR" dirty="0"/>
          </a:p>
          <a:p>
            <a:pPr eaLnBrk="1" hangingPunct="1"/>
            <a:r>
              <a:rPr lang="ko-KR" altLang="en-US" dirty="0"/>
              <a:t>기능</a:t>
            </a:r>
            <a:r>
              <a:rPr lang="en-US" altLang="ko-KR" dirty="0"/>
              <a:t>,</a:t>
            </a:r>
            <a:r>
              <a:rPr lang="ko-KR" altLang="en-US" dirty="0"/>
              <a:t>노하우의 원활한 계승에 배려</a:t>
            </a:r>
            <a:endParaRPr lang="en-US" altLang="ko-KR" dirty="0"/>
          </a:p>
          <a:p>
            <a:pPr eaLnBrk="1" hangingPunct="1"/>
            <a:r>
              <a:rPr lang="ko-KR" altLang="en-US" dirty="0"/>
              <a:t>특히 배려할 것 없음</a:t>
            </a:r>
            <a:endParaRPr lang="en-US" altLang="ko-KR" dirty="0"/>
          </a:p>
          <a:p>
            <a:pPr eaLnBrk="1" hangingPunct="1"/>
            <a:r>
              <a:rPr lang="en-US" altLang="ko-KR" dirty="0"/>
              <a:t>(</a:t>
            </a:r>
            <a:r>
              <a:rPr lang="ko-KR" altLang="en-US" dirty="0"/>
              <a:t>고령자의 임금에 대한 생각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ko-KR" altLang="en-US" dirty="0"/>
              <a:t>고령자의 임금은 평가를 바탕으로 해야 한다</a:t>
            </a:r>
            <a:endParaRPr lang="en-US" altLang="ko-KR" dirty="0"/>
          </a:p>
          <a:p>
            <a:pPr eaLnBrk="1" hangingPunct="1"/>
            <a:r>
              <a:rPr lang="ko-KR" altLang="en-US" dirty="0"/>
              <a:t>업무가 동일하다면 정년 이후에도 임금을 삭감해서는 안된다</a:t>
            </a:r>
            <a:endParaRPr lang="en-US" altLang="ko-KR" dirty="0"/>
          </a:p>
          <a:p>
            <a:pPr eaLnBrk="1" hangingPunct="1"/>
            <a:r>
              <a:rPr lang="ko-KR" altLang="en-US" dirty="0"/>
              <a:t>고용확보를 위하여 임금을 삭감해도 상관없다</a:t>
            </a:r>
            <a:endParaRPr lang="en-US" altLang="ko-KR" dirty="0"/>
          </a:p>
          <a:p>
            <a:pPr eaLnBrk="1" hangingPunct="1"/>
            <a:r>
              <a:rPr lang="ko-KR" altLang="en-US" dirty="0"/>
              <a:t>현역세대를 배려하여 임금삭감을 해도 상관없다</a:t>
            </a:r>
            <a:endParaRPr lang="en-US" altLang="ko-KR" dirty="0"/>
          </a:p>
          <a:p>
            <a:pPr eaLnBrk="1" hangingPunct="1"/>
            <a:r>
              <a:rPr lang="en-US" altLang="ko-KR" dirty="0"/>
              <a:t>(</a:t>
            </a:r>
            <a:r>
              <a:rPr lang="ko-KR" altLang="en-US" dirty="0"/>
              <a:t>종업원규모</a:t>
            </a:r>
            <a:r>
              <a:rPr lang="en-US" altLang="ko-KR" dirty="0"/>
              <a:t>(ref.100</a:t>
            </a:r>
            <a:r>
              <a:rPr lang="ko-KR" altLang="en-US" dirty="0"/>
              <a:t>명 미만</a:t>
            </a:r>
            <a:r>
              <a:rPr lang="en-US" altLang="ko-KR" dirty="0"/>
              <a:t>))</a:t>
            </a:r>
          </a:p>
          <a:p>
            <a:pPr eaLnBrk="1" hangingPunct="1"/>
            <a:r>
              <a:rPr lang="en-US" altLang="ko-KR" dirty="0"/>
              <a:t>100-299</a:t>
            </a:r>
            <a:r>
              <a:rPr lang="ko-KR" altLang="en-US" dirty="0"/>
              <a:t>명</a:t>
            </a:r>
            <a:endParaRPr lang="en-US" altLang="ko-KR" dirty="0"/>
          </a:p>
          <a:p>
            <a:pPr eaLnBrk="1" hangingPunct="1"/>
            <a:r>
              <a:rPr lang="en-US" altLang="ko-KR" dirty="0"/>
              <a:t>300-999</a:t>
            </a:r>
            <a:r>
              <a:rPr lang="ko-KR" altLang="en-US" dirty="0"/>
              <a:t>명</a:t>
            </a:r>
            <a:endParaRPr lang="en-US" altLang="ko-KR" dirty="0"/>
          </a:p>
          <a:p>
            <a:pPr eaLnBrk="1" hangingPunct="1"/>
            <a:r>
              <a:rPr lang="en-US" altLang="ko-KR" dirty="0"/>
              <a:t>1000</a:t>
            </a:r>
            <a:r>
              <a:rPr lang="ko-KR" altLang="en-US" dirty="0"/>
              <a:t>명이상</a:t>
            </a:r>
            <a:endParaRPr lang="en-US" altLang="ko-KR" dirty="0"/>
          </a:p>
          <a:p>
            <a:pPr eaLnBrk="1" hangingPunct="1"/>
            <a:r>
              <a:rPr lang="en-US" altLang="ko-KR" dirty="0"/>
              <a:t>(</a:t>
            </a:r>
            <a:r>
              <a:rPr lang="ko-KR" altLang="en-US" dirty="0"/>
              <a:t>업종</a:t>
            </a:r>
            <a:r>
              <a:rPr lang="en-US" altLang="ko-KR" dirty="0"/>
              <a:t>(ref.</a:t>
            </a:r>
            <a:r>
              <a:rPr lang="ko-KR" altLang="en-US" dirty="0"/>
              <a:t>서비스업</a:t>
            </a:r>
            <a:r>
              <a:rPr lang="en-US" altLang="ko-KR" dirty="0"/>
              <a:t>))</a:t>
            </a:r>
          </a:p>
          <a:p>
            <a:pPr eaLnBrk="1" hangingPunct="1"/>
            <a:r>
              <a:rPr lang="ko-KR" altLang="en-US" dirty="0"/>
              <a:t>건설업</a:t>
            </a:r>
            <a:endParaRPr lang="en-US" altLang="ko-KR" dirty="0"/>
          </a:p>
          <a:p>
            <a:pPr eaLnBrk="1" hangingPunct="1"/>
            <a:r>
              <a:rPr lang="ko-KR" altLang="en-US" dirty="0"/>
              <a:t>기계</a:t>
            </a:r>
            <a:r>
              <a:rPr lang="en-US" altLang="ko-KR" dirty="0"/>
              <a:t>, </a:t>
            </a:r>
            <a:r>
              <a:rPr lang="ko-KR" altLang="en-US" dirty="0"/>
              <a:t>금속</a:t>
            </a:r>
            <a:endParaRPr lang="en-US" altLang="ko-KR" dirty="0"/>
          </a:p>
          <a:p>
            <a:pPr eaLnBrk="1" hangingPunct="1"/>
            <a:r>
              <a:rPr lang="ko-KR" altLang="en-US" dirty="0"/>
              <a:t>제조업</a:t>
            </a:r>
            <a:r>
              <a:rPr lang="en-US" altLang="ko-KR" dirty="0"/>
              <a:t>(</a:t>
            </a:r>
            <a:r>
              <a:rPr lang="ko-KR" altLang="en-US" dirty="0"/>
              <a:t>기계</a:t>
            </a:r>
            <a:r>
              <a:rPr lang="en-US" altLang="ko-KR" dirty="0"/>
              <a:t>, </a:t>
            </a:r>
            <a:r>
              <a:rPr lang="ko-KR" altLang="en-US" dirty="0"/>
              <a:t>금속 이외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ko-KR" altLang="en-US" dirty="0"/>
              <a:t>전기</a:t>
            </a:r>
            <a:r>
              <a:rPr lang="en-US" altLang="ko-KR" dirty="0"/>
              <a:t>, </a:t>
            </a:r>
            <a:r>
              <a:rPr lang="ko-KR" altLang="en-US" dirty="0"/>
              <a:t>가스</a:t>
            </a:r>
            <a:r>
              <a:rPr lang="en-US" altLang="ko-KR" dirty="0"/>
              <a:t>, </a:t>
            </a:r>
            <a:r>
              <a:rPr lang="ko-KR" altLang="en-US" dirty="0"/>
              <a:t>수도</a:t>
            </a:r>
            <a:r>
              <a:rPr lang="en-US" altLang="ko-KR" dirty="0"/>
              <a:t>, </a:t>
            </a:r>
            <a:r>
              <a:rPr lang="ko-KR" altLang="en-US" dirty="0" err="1"/>
              <a:t>열공급</a:t>
            </a:r>
            <a:endParaRPr lang="en-US" altLang="ko-KR" dirty="0"/>
          </a:p>
          <a:p>
            <a:pPr eaLnBrk="1" hangingPunct="1"/>
            <a:r>
              <a:rPr lang="ko-KR" altLang="en-US" dirty="0"/>
              <a:t>정보통신</a:t>
            </a:r>
            <a:endParaRPr lang="en-US" altLang="ko-KR" dirty="0"/>
          </a:p>
          <a:p>
            <a:pPr eaLnBrk="1" hangingPunct="1"/>
            <a:r>
              <a:rPr lang="ko-KR" altLang="en-US" dirty="0"/>
              <a:t>운수</a:t>
            </a:r>
            <a:endParaRPr lang="en-US" altLang="ko-KR" dirty="0"/>
          </a:p>
          <a:p>
            <a:pPr eaLnBrk="1" hangingPunct="1"/>
            <a:r>
              <a:rPr lang="ko-KR" altLang="en-US" dirty="0"/>
              <a:t>도매</a:t>
            </a:r>
            <a:r>
              <a:rPr lang="en-US" altLang="ko-KR" dirty="0"/>
              <a:t>, </a:t>
            </a:r>
            <a:r>
              <a:rPr lang="ko-KR" altLang="en-US" dirty="0"/>
              <a:t>소매</a:t>
            </a:r>
            <a:endParaRPr lang="en-US" altLang="ko-KR" dirty="0"/>
          </a:p>
          <a:p>
            <a:pPr eaLnBrk="1" hangingPunct="1"/>
            <a:r>
              <a:rPr lang="ko-KR" altLang="en-US" dirty="0"/>
              <a:t>금융</a:t>
            </a:r>
            <a:r>
              <a:rPr lang="en-US" altLang="ko-KR" dirty="0"/>
              <a:t>, </a:t>
            </a:r>
            <a:r>
              <a:rPr lang="ko-KR" altLang="en-US" dirty="0"/>
              <a:t>보험</a:t>
            </a:r>
            <a:r>
              <a:rPr lang="en-US" altLang="ko-KR" dirty="0"/>
              <a:t>, </a:t>
            </a:r>
            <a:r>
              <a:rPr lang="ko-KR" altLang="en-US" dirty="0"/>
              <a:t>부동산</a:t>
            </a:r>
            <a:endParaRPr lang="en-US" altLang="ko-KR" dirty="0"/>
          </a:p>
          <a:p>
            <a:pPr eaLnBrk="1" hangingPunct="1"/>
            <a:r>
              <a:rPr lang="ko-KR" altLang="en-US" dirty="0"/>
              <a:t>음식</a:t>
            </a:r>
            <a:r>
              <a:rPr lang="en-US" altLang="ko-KR" dirty="0"/>
              <a:t>, </a:t>
            </a:r>
            <a:r>
              <a:rPr lang="ko-KR" altLang="en-US" dirty="0"/>
              <a:t>숙박</a:t>
            </a:r>
            <a:endParaRPr lang="en-US" altLang="ko-KR" dirty="0"/>
          </a:p>
          <a:p>
            <a:pPr eaLnBrk="1" hangingPunct="1"/>
            <a:r>
              <a:rPr lang="ko-KR" altLang="en-US" dirty="0"/>
              <a:t>의료</a:t>
            </a:r>
            <a:r>
              <a:rPr lang="en-US" altLang="ko-KR" dirty="0"/>
              <a:t>, </a:t>
            </a:r>
            <a:r>
              <a:rPr lang="ko-KR" altLang="en-US" dirty="0"/>
              <a:t>복지</a:t>
            </a:r>
            <a:endParaRPr lang="en-US" altLang="ko-KR" dirty="0"/>
          </a:p>
          <a:p>
            <a:pPr eaLnBrk="1" hangingPunct="1"/>
            <a:r>
              <a:rPr lang="ko-KR" altLang="en-US" dirty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학습지원</a:t>
            </a:r>
            <a:endParaRPr lang="en-US" altLang="ko-KR" dirty="0"/>
          </a:p>
          <a:p>
            <a:pPr eaLnBrk="1" hangingPunct="1"/>
            <a:r>
              <a:rPr lang="ko-KR" altLang="en-US" dirty="0"/>
              <a:t>노사협의기관 있음</a:t>
            </a:r>
            <a:endParaRPr lang="en-US" altLang="ko-KR" dirty="0"/>
          </a:p>
          <a:p>
            <a:pPr eaLnBrk="1" hangingPunct="1"/>
            <a:r>
              <a:rPr lang="ko-KR" altLang="en-US" dirty="0"/>
              <a:t>정규직의 평균연령</a:t>
            </a:r>
            <a:endParaRPr lang="en-US" altLang="ko-KR" dirty="0"/>
          </a:p>
          <a:p>
            <a:pPr eaLnBrk="1" hangingPunct="1"/>
            <a:r>
              <a:rPr lang="en-US" altLang="ko-KR" dirty="0"/>
              <a:t>60</a:t>
            </a:r>
            <a:r>
              <a:rPr lang="ko-KR" altLang="en-US" dirty="0"/>
              <a:t>세 직전의 </a:t>
            </a:r>
            <a:r>
              <a:rPr lang="ko-KR" altLang="en-US" dirty="0" err="1"/>
              <a:t>급여월액</a:t>
            </a:r>
            <a:r>
              <a:rPr lang="en-US" altLang="ko-KR" dirty="0"/>
              <a:t>(</a:t>
            </a:r>
            <a:r>
              <a:rPr lang="ko-KR" altLang="en-US" dirty="0"/>
              <a:t>지수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ko-KR" altLang="en-US" dirty="0"/>
              <a:t>정수</a:t>
            </a:r>
            <a:endParaRPr lang="en-US" altLang="ko-KR" dirty="0"/>
          </a:p>
          <a:p>
            <a:pPr eaLnBrk="1" hangingPunct="1"/>
            <a:r>
              <a:rPr lang="en-US" altLang="ko-KR" dirty="0"/>
              <a:t>-2 </a:t>
            </a:r>
            <a:r>
              <a:rPr lang="ko-KR" altLang="en-US" dirty="0"/>
              <a:t>로그 우도</a:t>
            </a:r>
            <a:endParaRPr lang="en-US" altLang="ko-KR" dirty="0"/>
          </a:p>
          <a:p>
            <a:pPr eaLnBrk="1" hangingPunct="1"/>
            <a:endParaRPr lang="en-US" altLang="ko-KR" dirty="0"/>
          </a:p>
          <a:p>
            <a:pPr eaLnBrk="1" hangingPunct="1"/>
            <a:r>
              <a:rPr lang="ko-KR" altLang="en-US" dirty="0"/>
              <a:t>가로축 </a:t>
            </a:r>
            <a:endParaRPr lang="en-US" altLang="ko-KR" dirty="0"/>
          </a:p>
          <a:p>
            <a:pPr eaLnBrk="1" hangingPunct="1"/>
            <a:endParaRPr lang="en-US" altLang="ko-KR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60</a:t>
            </a:r>
            <a:r>
              <a:rPr lang="ko-KR" altLang="en-US" dirty="0"/>
              <a:t>세정년제</a:t>
            </a:r>
            <a:r>
              <a:rPr lang="ja-JP" altLang="en-US" sz="1200" dirty="0">
                <a:solidFill>
                  <a:srgbClr val="C00000"/>
                </a:solidFill>
              </a:rPr>
              <a:t>＋</a:t>
            </a:r>
            <a:r>
              <a:rPr lang="ko-KR" altLang="en-US" sz="1200" dirty="0">
                <a:solidFill>
                  <a:srgbClr val="C00000"/>
                </a:solidFill>
              </a:rPr>
              <a:t>무변화형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>
                <a:solidFill>
                  <a:srgbClr val="C00000"/>
                </a:solidFill>
              </a:rPr>
              <a:t>계수 표준오차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rgbClr val="C00000"/>
                </a:solidFill>
              </a:rPr>
              <a:t>65</a:t>
            </a:r>
            <a:r>
              <a:rPr lang="ko-KR" altLang="en-US" sz="1200" dirty="0">
                <a:solidFill>
                  <a:srgbClr val="C00000"/>
                </a:solidFill>
              </a:rPr>
              <a:t>세 정년형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>
                <a:solidFill>
                  <a:srgbClr val="C00000"/>
                </a:solidFill>
              </a:rPr>
              <a:t>계수 표준오차 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eaLnBrk="1" hangingPunct="1"/>
            <a:endParaRPr lang="en-US" altLang="ko-KR" dirty="0"/>
          </a:p>
          <a:p>
            <a:pPr eaLnBrk="1" hangingPunct="1"/>
            <a:endParaRPr lang="en-US" altLang="ko-KR" dirty="0"/>
          </a:p>
          <a:p>
            <a:pPr eaLnBrk="1" hangingPunct="1"/>
            <a:endParaRPr lang="en-US" altLang="ko-KR" dirty="0"/>
          </a:p>
          <a:p>
            <a:pPr eaLnBrk="1" hangingPunct="1"/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024409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935388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5541F5E-1DDD-4605-99F1-62F143E7980F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ja-JP">
              <a:ea typeface="ＭＳ Ｐゴシック" pitchFamily="50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ko-KR" altLang="en-US" dirty="0"/>
              <a:t>세로축</a:t>
            </a:r>
            <a:endParaRPr lang="en-US" altLang="ko-KR" dirty="0"/>
          </a:p>
          <a:p>
            <a:pPr eaLnBrk="1" hangingPunct="1"/>
            <a:r>
              <a:rPr lang="en-US" altLang="ja-JP" dirty="0"/>
              <a:t>(60</a:t>
            </a:r>
            <a:r>
              <a:rPr lang="ko-KR" altLang="en-US" dirty="0"/>
              <a:t>대 전반의 고용체제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en-US" altLang="ja-JP" dirty="0"/>
              <a:t>(ref. 60</a:t>
            </a:r>
            <a:r>
              <a:rPr lang="ko-KR" altLang="en-US" dirty="0"/>
              <a:t>세 정년제 </a:t>
            </a:r>
            <a:r>
              <a:rPr lang="ja-JP" altLang="en-US" sz="1200" dirty="0">
                <a:solidFill>
                  <a:srgbClr val="C00000"/>
                </a:solidFill>
              </a:rPr>
              <a:t>＋</a:t>
            </a:r>
            <a:r>
              <a:rPr lang="ko-KR" altLang="en-US" sz="1200" dirty="0">
                <a:solidFill>
                  <a:srgbClr val="C00000"/>
                </a:solidFill>
              </a:rPr>
              <a:t>변화</a:t>
            </a:r>
            <a:r>
              <a:rPr lang="en-US" altLang="ko-KR" sz="1200" dirty="0">
                <a:solidFill>
                  <a:srgbClr val="C00000"/>
                </a:solidFill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60</a:t>
            </a:r>
            <a:r>
              <a:rPr lang="ko-KR" altLang="en-US" dirty="0"/>
              <a:t>세정년제</a:t>
            </a:r>
            <a:r>
              <a:rPr lang="ja-JP" altLang="en-US" sz="1200" dirty="0">
                <a:solidFill>
                  <a:srgbClr val="C00000"/>
                </a:solidFill>
              </a:rPr>
              <a:t>＋</a:t>
            </a:r>
            <a:r>
              <a:rPr lang="ko-KR" altLang="en-US" sz="1200" dirty="0">
                <a:solidFill>
                  <a:srgbClr val="C00000"/>
                </a:solidFill>
              </a:rPr>
              <a:t>무변화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rgbClr val="C00000"/>
                </a:solidFill>
              </a:rPr>
              <a:t>65</a:t>
            </a:r>
            <a:r>
              <a:rPr lang="ko-KR" altLang="en-US" sz="1200" dirty="0">
                <a:solidFill>
                  <a:srgbClr val="C00000"/>
                </a:solidFill>
              </a:rPr>
              <a:t>세 정년제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rgbClr val="C00000"/>
                </a:solidFill>
              </a:rPr>
              <a:t>(</a:t>
            </a:r>
            <a:r>
              <a:rPr lang="ko-KR" altLang="en-US" sz="1200" dirty="0">
                <a:solidFill>
                  <a:srgbClr val="C00000"/>
                </a:solidFill>
              </a:rPr>
              <a:t>종업원 규모 </a:t>
            </a:r>
            <a:r>
              <a:rPr lang="en-US" altLang="ko-KR" sz="1200" dirty="0">
                <a:solidFill>
                  <a:srgbClr val="C00000"/>
                </a:solidFill>
              </a:rPr>
              <a:t>(ref.100</a:t>
            </a:r>
            <a:r>
              <a:rPr lang="ko-KR" altLang="en-US" sz="1200" dirty="0">
                <a:solidFill>
                  <a:srgbClr val="C00000"/>
                </a:solidFill>
              </a:rPr>
              <a:t>명 미만</a:t>
            </a:r>
            <a:r>
              <a:rPr lang="en-US" altLang="ko-KR" sz="1200" dirty="0">
                <a:solidFill>
                  <a:srgbClr val="C00000"/>
                </a:solidFill>
              </a:rPr>
              <a:t>))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rgbClr val="C00000"/>
                </a:solidFill>
              </a:rPr>
              <a:t>100-299</a:t>
            </a:r>
            <a:r>
              <a:rPr lang="ko-KR" altLang="en-US" sz="1200" dirty="0">
                <a:solidFill>
                  <a:srgbClr val="C00000"/>
                </a:solidFill>
              </a:rPr>
              <a:t>명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rgbClr val="C00000"/>
                </a:solidFill>
              </a:rPr>
              <a:t>300-999</a:t>
            </a:r>
            <a:r>
              <a:rPr lang="ko-KR" altLang="en-US" sz="1200" dirty="0">
                <a:solidFill>
                  <a:srgbClr val="C00000"/>
                </a:solidFill>
              </a:rPr>
              <a:t>명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rgbClr val="C00000"/>
                </a:solidFill>
              </a:rPr>
              <a:t>1000</a:t>
            </a:r>
            <a:r>
              <a:rPr lang="ko-KR" altLang="en-US" sz="1200" dirty="0">
                <a:solidFill>
                  <a:srgbClr val="C00000"/>
                </a:solidFill>
              </a:rPr>
              <a:t>명이상</a:t>
            </a: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dirty="0">
                <a:solidFill>
                  <a:srgbClr val="C00000"/>
                </a:solidFill>
              </a:rPr>
              <a:t>(</a:t>
            </a:r>
            <a:r>
              <a:rPr lang="ko-KR" altLang="en-US" sz="1200" dirty="0">
                <a:solidFill>
                  <a:srgbClr val="C00000"/>
                </a:solidFill>
              </a:rPr>
              <a:t>업종 </a:t>
            </a:r>
            <a:r>
              <a:rPr lang="en-US" altLang="ko-KR" sz="1200" dirty="0">
                <a:solidFill>
                  <a:srgbClr val="C00000"/>
                </a:solidFill>
              </a:rPr>
              <a:t>(ref. </a:t>
            </a:r>
            <a:r>
              <a:rPr lang="ko-KR" altLang="en-US" sz="1200" dirty="0">
                <a:solidFill>
                  <a:srgbClr val="C00000"/>
                </a:solidFill>
              </a:rPr>
              <a:t>서비스업</a:t>
            </a:r>
            <a:r>
              <a:rPr lang="en-US" altLang="ko-KR" sz="1200" dirty="0">
                <a:solidFill>
                  <a:srgbClr val="C00000"/>
                </a:solidFill>
              </a:rPr>
              <a:t>))</a:t>
            </a:r>
          </a:p>
          <a:p>
            <a:pPr eaLnBrk="1" hangingPunct="1"/>
            <a:r>
              <a:rPr lang="ko-KR" altLang="en-US" dirty="0"/>
              <a:t>건설업</a:t>
            </a:r>
            <a:endParaRPr lang="en-US" altLang="ko-KR" dirty="0"/>
          </a:p>
          <a:p>
            <a:pPr eaLnBrk="1" hangingPunct="1"/>
            <a:r>
              <a:rPr lang="ko-KR" altLang="en-US" dirty="0"/>
              <a:t>기계</a:t>
            </a:r>
            <a:r>
              <a:rPr lang="en-US" altLang="ko-KR" dirty="0"/>
              <a:t>, </a:t>
            </a:r>
            <a:r>
              <a:rPr lang="ko-KR" altLang="en-US" dirty="0"/>
              <a:t>금속</a:t>
            </a:r>
            <a:endParaRPr lang="en-US" altLang="ko-KR" dirty="0"/>
          </a:p>
          <a:p>
            <a:pPr eaLnBrk="1" hangingPunct="1"/>
            <a:r>
              <a:rPr lang="ko-KR" altLang="en-US" dirty="0"/>
              <a:t>제조업</a:t>
            </a:r>
            <a:r>
              <a:rPr lang="en-US" altLang="ko-KR" dirty="0"/>
              <a:t>(</a:t>
            </a:r>
            <a:r>
              <a:rPr lang="ko-KR" altLang="en-US" dirty="0"/>
              <a:t>기계</a:t>
            </a:r>
            <a:r>
              <a:rPr lang="en-US" altLang="ko-KR" dirty="0"/>
              <a:t>, </a:t>
            </a:r>
            <a:r>
              <a:rPr lang="ko-KR" altLang="en-US" dirty="0"/>
              <a:t>금속 이외</a:t>
            </a:r>
            <a:r>
              <a:rPr lang="en-US" altLang="ko-KR" dirty="0"/>
              <a:t>)</a:t>
            </a:r>
          </a:p>
          <a:p>
            <a:pPr eaLnBrk="1" hangingPunct="1"/>
            <a:r>
              <a:rPr lang="ko-KR" altLang="en-US" dirty="0"/>
              <a:t>전기</a:t>
            </a:r>
            <a:r>
              <a:rPr lang="en-US" altLang="ko-KR" dirty="0"/>
              <a:t>, </a:t>
            </a:r>
            <a:r>
              <a:rPr lang="ko-KR" altLang="en-US" dirty="0"/>
              <a:t>가스</a:t>
            </a:r>
            <a:r>
              <a:rPr lang="en-US" altLang="ko-KR" dirty="0"/>
              <a:t>, </a:t>
            </a:r>
            <a:r>
              <a:rPr lang="ko-KR" altLang="en-US" dirty="0"/>
              <a:t>수도</a:t>
            </a:r>
            <a:r>
              <a:rPr lang="en-US" altLang="ko-KR" dirty="0"/>
              <a:t>, </a:t>
            </a:r>
            <a:r>
              <a:rPr lang="ko-KR" altLang="en-US" dirty="0" err="1"/>
              <a:t>열공급</a:t>
            </a:r>
            <a:endParaRPr lang="en-US" altLang="ko-KR" dirty="0"/>
          </a:p>
          <a:p>
            <a:pPr eaLnBrk="1" hangingPunct="1"/>
            <a:r>
              <a:rPr lang="ko-KR" altLang="en-US" dirty="0"/>
              <a:t>정보통신</a:t>
            </a:r>
            <a:endParaRPr lang="en-US" altLang="ko-KR" dirty="0"/>
          </a:p>
          <a:p>
            <a:pPr eaLnBrk="1" hangingPunct="1"/>
            <a:r>
              <a:rPr lang="ko-KR" altLang="en-US" dirty="0"/>
              <a:t>운수</a:t>
            </a:r>
            <a:endParaRPr lang="en-US" altLang="ko-KR" dirty="0"/>
          </a:p>
          <a:p>
            <a:pPr eaLnBrk="1" hangingPunct="1"/>
            <a:r>
              <a:rPr lang="ko-KR" altLang="en-US" dirty="0"/>
              <a:t>도매</a:t>
            </a:r>
            <a:r>
              <a:rPr lang="en-US" altLang="ko-KR" dirty="0"/>
              <a:t>, </a:t>
            </a:r>
            <a:r>
              <a:rPr lang="ko-KR" altLang="en-US" dirty="0"/>
              <a:t>소매</a:t>
            </a:r>
            <a:endParaRPr lang="en-US" altLang="ko-KR" dirty="0"/>
          </a:p>
          <a:p>
            <a:pPr eaLnBrk="1" hangingPunct="1"/>
            <a:r>
              <a:rPr lang="ko-KR" altLang="en-US" dirty="0"/>
              <a:t>금융</a:t>
            </a:r>
            <a:r>
              <a:rPr lang="en-US" altLang="ko-KR" dirty="0"/>
              <a:t>, </a:t>
            </a:r>
            <a:r>
              <a:rPr lang="ko-KR" altLang="en-US" dirty="0"/>
              <a:t>보험</a:t>
            </a:r>
            <a:r>
              <a:rPr lang="en-US" altLang="ko-KR" dirty="0"/>
              <a:t>, </a:t>
            </a:r>
            <a:r>
              <a:rPr lang="ko-KR" altLang="en-US" dirty="0"/>
              <a:t>부동산</a:t>
            </a:r>
            <a:endParaRPr lang="en-US" altLang="ko-KR" dirty="0"/>
          </a:p>
          <a:p>
            <a:pPr eaLnBrk="1" hangingPunct="1"/>
            <a:r>
              <a:rPr lang="ko-KR" altLang="en-US" dirty="0"/>
              <a:t>음식</a:t>
            </a:r>
            <a:r>
              <a:rPr lang="en-US" altLang="ko-KR" dirty="0"/>
              <a:t>, </a:t>
            </a:r>
            <a:r>
              <a:rPr lang="ko-KR" altLang="en-US" dirty="0"/>
              <a:t>숙박</a:t>
            </a:r>
            <a:endParaRPr lang="en-US" altLang="ko-KR" dirty="0"/>
          </a:p>
          <a:p>
            <a:pPr eaLnBrk="1" hangingPunct="1"/>
            <a:r>
              <a:rPr lang="ko-KR" altLang="en-US" dirty="0"/>
              <a:t>의료</a:t>
            </a:r>
            <a:r>
              <a:rPr lang="en-US" altLang="ko-KR" dirty="0"/>
              <a:t>, </a:t>
            </a:r>
            <a:r>
              <a:rPr lang="ko-KR" altLang="en-US" dirty="0"/>
              <a:t>복지</a:t>
            </a:r>
            <a:endParaRPr lang="en-US" altLang="ko-KR" dirty="0"/>
          </a:p>
          <a:p>
            <a:pPr eaLnBrk="1" hangingPunct="1"/>
            <a:r>
              <a:rPr lang="ko-KR" altLang="en-US" dirty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학습지원</a:t>
            </a:r>
            <a:endParaRPr lang="en-US" altLang="ko-KR" dirty="0"/>
          </a:p>
          <a:p>
            <a:pPr eaLnBrk="1" hangingPunct="1"/>
            <a:r>
              <a:rPr lang="ko-KR" altLang="en-US" dirty="0"/>
              <a:t>정수</a:t>
            </a:r>
            <a:endParaRPr lang="en-US" altLang="ko-KR" dirty="0"/>
          </a:p>
          <a:p>
            <a:pPr eaLnBrk="1" hangingPunct="1"/>
            <a:r>
              <a:rPr lang="en-US" altLang="ko-KR" dirty="0"/>
              <a:t>-2 </a:t>
            </a:r>
            <a:r>
              <a:rPr lang="ko-KR" altLang="en-US" dirty="0"/>
              <a:t>로그 우도</a:t>
            </a:r>
            <a:endParaRPr lang="en-US" altLang="ko-KR" dirty="0"/>
          </a:p>
          <a:p>
            <a:pPr eaLnBrk="1" hangingPunct="1"/>
            <a:endParaRPr lang="en-US" altLang="ko-KR" dirty="0"/>
          </a:p>
          <a:p>
            <a:pPr eaLnBrk="1" hangingPunct="1"/>
            <a:r>
              <a:rPr lang="ko-KR" altLang="en-US" dirty="0"/>
              <a:t>가로축 왼쪽 </a:t>
            </a:r>
            <a:endParaRPr lang="en-US" altLang="ko-KR" dirty="0"/>
          </a:p>
          <a:p>
            <a:pPr eaLnBrk="1" hangingPunct="1"/>
            <a:r>
              <a:rPr lang="ko-KR" altLang="en-US" dirty="0"/>
              <a:t>근로자의 </a:t>
            </a:r>
            <a:r>
              <a:rPr lang="en-US" altLang="ko-KR" dirty="0"/>
              <a:t>well-being</a:t>
            </a:r>
            <a:r>
              <a:rPr lang="ko-KR" altLang="en-US" dirty="0"/>
              <a:t>에 관련된 것</a:t>
            </a:r>
            <a:endParaRPr lang="en-US" altLang="ko-KR" dirty="0"/>
          </a:p>
          <a:p>
            <a:pPr eaLnBrk="1" hangingPunct="1"/>
            <a:r>
              <a:rPr lang="ko-KR" altLang="en-US" dirty="0"/>
              <a:t>청 장년층의 사기 저하</a:t>
            </a:r>
            <a:endParaRPr lang="en-US" altLang="ko-KR" dirty="0"/>
          </a:p>
          <a:p>
            <a:pPr eaLnBrk="1" hangingPunct="1"/>
            <a:r>
              <a:rPr lang="ko-KR" altLang="en-US" dirty="0"/>
              <a:t>고령자의 근로의욕이 낮다</a:t>
            </a:r>
            <a:endParaRPr lang="en-US" altLang="ko-KR" dirty="0"/>
          </a:p>
          <a:p>
            <a:pPr eaLnBrk="1" hangingPunct="1"/>
            <a:r>
              <a:rPr lang="ko-KR" altLang="en-US" dirty="0"/>
              <a:t>오른쪽</a:t>
            </a:r>
            <a:endParaRPr lang="en-US" altLang="ko-KR" dirty="0"/>
          </a:p>
          <a:p>
            <a:pPr eaLnBrk="1" hangingPunct="1"/>
            <a:r>
              <a:rPr lang="en-US" altLang="ko-KR" dirty="0"/>
              <a:t>Organization performance</a:t>
            </a:r>
            <a:r>
              <a:rPr lang="ko-KR" altLang="en-US" dirty="0"/>
              <a:t>에 관련된 것</a:t>
            </a:r>
            <a:endParaRPr lang="en-US" altLang="ko-KR" dirty="0"/>
          </a:p>
          <a:p>
            <a:pPr eaLnBrk="1" hangingPunct="1"/>
            <a:r>
              <a:rPr lang="ko-KR" altLang="en-US" dirty="0"/>
              <a:t>왼쪽부터</a:t>
            </a:r>
            <a:endParaRPr lang="en-US" altLang="ko-KR" dirty="0"/>
          </a:p>
          <a:p>
            <a:pPr eaLnBrk="1" hangingPunct="1"/>
            <a:r>
              <a:rPr lang="ko-KR" altLang="en-US" dirty="0"/>
              <a:t>청년층을 채용하지 못해 연령구조가 왜곡됨</a:t>
            </a:r>
            <a:endParaRPr lang="en-US" altLang="ko-KR" dirty="0"/>
          </a:p>
          <a:p>
            <a:pPr eaLnBrk="1" hangingPunct="1"/>
            <a:r>
              <a:rPr lang="ko-KR" altLang="en-US" dirty="0"/>
              <a:t>가운데</a:t>
            </a:r>
            <a:endParaRPr lang="en-US" altLang="ko-KR" dirty="0"/>
          </a:p>
          <a:p>
            <a:pPr eaLnBrk="1" hangingPunct="1"/>
            <a:r>
              <a:rPr lang="ko-KR" altLang="en-US" dirty="0"/>
              <a:t>인건비 부담이 증가</a:t>
            </a:r>
            <a:endParaRPr lang="en-US" altLang="ko-KR" dirty="0"/>
          </a:p>
          <a:p>
            <a:pPr eaLnBrk="1" hangingPunct="1"/>
            <a:r>
              <a:rPr lang="ko-KR" altLang="en-US" dirty="0"/>
              <a:t>오른쪽</a:t>
            </a:r>
            <a:endParaRPr lang="en-US" altLang="ko-KR" dirty="0"/>
          </a:p>
          <a:p>
            <a:pPr eaLnBrk="1" hangingPunct="1"/>
            <a:r>
              <a:rPr lang="ko-KR" altLang="en-US" dirty="0"/>
              <a:t>고령 근로자의 생산성이 낮다</a:t>
            </a:r>
            <a:endParaRPr lang="en-US" altLang="ko-KR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dirty="0">
              <a:solidFill>
                <a:srgbClr val="C0000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dirty="0">
              <a:solidFill>
                <a:srgbClr val="C00000"/>
              </a:solidFill>
            </a:endParaRPr>
          </a:p>
          <a:p>
            <a:pPr eaLnBrk="1" hangingPunct="1"/>
            <a:endParaRPr lang="en-US" altLang="ko-KR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dirty="0">
              <a:solidFill>
                <a:srgbClr val="C00000"/>
              </a:solidFill>
            </a:endParaRPr>
          </a:p>
          <a:p>
            <a:pPr eaLnBrk="1" hangingPunct="1"/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6842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D9AA8-38A8-4696-A219-8A3BC2D3CE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1383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DE81F-54C0-453E-836C-193EBE67121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673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95E02-67B2-4564-8B4C-69839F7183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642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DA84F-B843-41F4-B0F1-37A767AD63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585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EBBB6-BAE4-4E30-A828-323B3EEBE14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393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7205E-F2E1-446D-B12B-4BC077AA28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3293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138C2-35B1-46EC-936E-163C08D98B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0288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D0C90-D2A5-40CC-8848-7683D5B6371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5668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4C175-D603-4910-A8DE-2E84FC01A5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4550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D686A-FAAF-4FDD-B58A-F3DFE4A254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8104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47C70-F55C-4D38-B21B-EB73DA5632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8189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203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203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204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pPr>
              <a:defRPr/>
            </a:pPr>
            <a:fld id="{A2E9FD79-3397-4A50-AD53-2179588627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Verdana" pitchFamily="34" charset="0"/>
          <a:ea typeface="ＭＳ Ｐゴシック" pitchFamily="50" charset="-128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kumimoji="1" sz="2600">
          <a:solidFill>
            <a:schemeClr val="tx1"/>
          </a:solidFill>
          <a:latin typeface="+mn-lt"/>
          <a:ea typeface="+mn-ea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kumimoji="1" sz="2300">
          <a:solidFill>
            <a:schemeClr val="tx1"/>
          </a:solidFill>
          <a:latin typeface="+mn-lt"/>
          <a:ea typeface="+mn-ea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il.go.jp/institute/research/2020/198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A929DD1-BA62-4904-B3F7-F80AEDC7C16C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kumimoji="0" lang="en-US" altLang="ja-JP" sz="120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893923"/>
            <a:ext cx="8496300" cy="2255157"/>
          </a:xfrm>
        </p:spPr>
        <p:txBody>
          <a:bodyPr/>
          <a:lstStyle/>
          <a:p>
            <a:pPr algn="ctr" eaLnBrk="1" hangingPunct="1"/>
            <a:r>
              <a:rPr lang="ko-KR" altLang="en-US" sz="3200" b="1" dirty="0">
                <a:solidFill>
                  <a:schemeClr val="accent2"/>
                </a:solidFill>
              </a:rPr>
              <a:t>일본기업의 </a:t>
            </a:r>
            <a:r>
              <a:rPr lang="ja-JP" altLang="en-US" sz="3200" b="1" dirty="0" smtClean="0">
                <a:solidFill>
                  <a:schemeClr val="accent2"/>
                </a:solidFill>
              </a:rPr>
              <a:t>６５</a:t>
            </a:r>
            <a:r>
              <a:rPr lang="ko-KR" altLang="en-US" sz="3200" b="1" dirty="0" smtClean="0">
                <a:solidFill>
                  <a:schemeClr val="accent2"/>
                </a:solidFill>
              </a:rPr>
              <a:t>세까지의 </a:t>
            </a:r>
            <a:r>
              <a:rPr lang="ko-KR" altLang="en-US" sz="3200" b="1" dirty="0" err="1" smtClean="0">
                <a:solidFill>
                  <a:schemeClr val="accent2"/>
                </a:solidFill>
              </a:rPr>
              <a:t>계속고용제도</a:t>
            </a:r>
            <a:r>
              <a:rPr lang="en-US" altLang="ko-KR" sz="3200" b="1" dirty="0" smtClean="0">
                <a:solidFill>
                  <a:schemeClr val="accent2"/>
                </a:solidFill>
              </a:rPr>
              <a:t>: </a:t>
            </a:r>
            <a:br>
              <a:rPr lang="en-US" altLang="ko-KR" sz="3200" b="1" dirty="0" smtClean="0">
                <a:solidFill>
                  <a:schemeClr val="accent2"/>
                </a:solidFill>
              </a:rPr>
            </a:br>
            <a:r>
              <a:rPr lang="ko-KR" altLang="en-US" sz="3200" b="1" dirty="0" smtClean="0">
                <a:solidFill>
                  <a:schemeClr val="accent2"/>
                </a:solidFill>
              </a:rPr>
              <a:t>요인 및 영향</a:t>
            </a:r>
            <a:endParaRPr lang="ja-JP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32025" y="4581525"/>
            <a:ext cx="4679950" cy="1057275"/>
          </a:xfrm>
        </p:spPr>
        <p:txBody>
          <a:bodyPr/>
          <a:lstStyle/>
          <a:p>
            <a:pPr algn="ctr" eaLnBrk="1" hangingPunct="1"/>
            <a:r>
              <a:rPr lang="ko-KR" altLang="en-US" sz="2400" dirty="0" smtClean="0"/>
              <a:t>일본노동정책연구</a:t>
            </a:r>
            <a:r>
              <a:rPr lang="ja-JP" altLang="en-US" sz="2400" dirty="0"/>
              <a:t>・</a:t>
            </a:r>
            <a:r>
              <a:rPr lang="ko-KR" altLang="en-US" sz="2400" dirty="0"/>
              <a:t>연수기구</a:t>
            </a:r>
            <a:endParaRPr lang="en-US" altLang="ja-JP" sz="2400" dirty="0"/>
          </a:p>
          <a:p>
            <a:pPr algn="ctr" eaLnBrk="1" hangingPunct="1"/>
            <a:r>
              <a:rPr lang="ko-KR" altLang="en-US" sz="2400" dirty="0" err="1" smtClean="0"/>
              <a:t>마코토</a:t>
            </a:r>
            <a:r>
              <a:rPr lang="ko-KR" altLang="en-US" sz="2400" dirty="0" smtClean="0"/>
              <a:t> </a:t>
            </a:r>
            <a:r>
              <a:rPr lang="ko-KR" altLang="en-US" sz="2400" dirty="0" err="1" smtClean="0"/>
              <a:t>후지모토</a:t>
            </a:r>
            <a:r>
              <a:rPr lang="ko-KR" altLang="en-US" sz="2400" dirty="0" smtClean="0"/>
              <a:t> 주임연구원</a:t>
            </a:r>
            <a:endParaRPr lang="ja-JP" altLang="en-US" sz="2400" dirty="0"/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4788024" y="332656"/>
            <a:ext cx="3888432" cy="719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000" b="1" dirty="0">
                <a:solidFill>
                  <a:schemeClr val="accent2"/>
                </a:solidFill>
              </a:rPr>
              <a:t>2022.6.15</a:t>
            </a:r>
            <a:r>
              <a:rPr lang="ja-JP" altLang="en-US" sz="2000" b="1" dirty="0">
                <a:solidFill>
                  <a:schemeClr val="accent2"/>
                </a:solidFill>
              </a:rPr>
              <a:t>　</a:t>
            </a:r>
            <a:endParaRPr lang="en-US" altLang="ja-JP" sz="2000" b="1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ja-JP" sz="2000" b="1" dirty="0" smtClean="0">
                <a:solidFill>
                  <a:schemeClr val="accent2"/>
                </a:solidFill>
              </a:rPr>
              <a:t>KLI-JILPT </a:t>
            </a:r>
            <a:r>
              <a:rPr lang="ko-KR" altLang="en-US" sz="2000" b="1" dirty="0" err="1" smtClean="0">
                <a:solidFill>
                  <a:schemeClr val="accent2"/>
                </a:solidFill>
              </a:rPr>
              <a:t>공동워크샵</a:t>
            </a:r>
            <a:r>
              <a:rPr lang="ja-JP" altLang="en-US" sz="2000" b="1" dirty="0">
                <a:solidFill>
                  <a:schemeClr val="accent2"/>
                </a:solidFill>
              </a:rPr>
              <a:t>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260649"/>
            <a:ext cx="8318500" cy="1080790"/>
          </a:xfrm>
        </p:spPr>
        <p:txBody>
          <a:bodyPr/>
          <a:lstStyle/>
          <a:p>
            <a:pPr eaLnBrk="1" hangingPunct="1"/>
            <a:r>
              <a:rPr lang="en-US" altLang="ja-JP" sz="3200" dirty="0">
                <a:solidFill>
                  <a:schemeClr val="accent2"/>
                </a:solidFill>
              </a:rPr>
              <a:t>Ⅴ</a:t>
            </a:r>
            <a:r>
              <a:rPr lang="ja-JP" altLang="en-US" sz="3200" dirty="0">
                <a:solidFill>
                  <a:schemeClr val="accent2"/>
                </a:solidFill>
              </a:rPr>
              <a:t>．</a:t>
            </a:r>
            <a:r>
              <a:rPr lang="ko-KR" altLang="en-US" sz="3200" dirty="0">
                <a:solidFill>
                  <a:schemeClr val="accent2"/>
                </a:solidFill>
              </a:rPr>
              <a:t>분석결과의 시사점</a:t>
            </a:r>
            <a:endParaRPr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6"/>
                </a:solidFill>
              </a:rPr>
              <a:t>●</a:t>
            </a:r>
            <a:r>
              <a:rPr lang="en-US" altLang="ja-JP" sz="2000" dirty="0">
                <a:solidFill>
                  <a:schemeClr val="tx2"/>
                </a:solidFill>
              </a:rPr>
              <a:t>60</a:t>
            </a:r>
            <a:r>
              <a:rPr lang="ko-KR" altLang="en-US" sz="2000" dirty="0">
                <a:solidFill>
                  <a:schemeClr val="tx2"/>
                </a:solidFill>
              </a:rPr>
              <a:t>세 정년을 경계로 업무상의 책임과 업무 내용에 변화가 없는 </a:t>
            </a:r>
            <a:r>
              <a:rPr lang="ja-JP" altLang="en-US" sz="2000" dirty="0">
                <a:solidFill>
                  <a:schemeClr val="tx2"/>
                </a:solidFill>
              </a:rPr>
              <a:t>「</a:t>
            </a:r>
            <a:r>
              <a:rPr lang="en-US" altLang="ja-JP" sz="2000" dirty="0">
                <a:solidFill>
                  <a:schemeClr val="tx2"/>
                </a:solidFill>
              </a:rPr>
              <a:t>60</a:t>
            </a:r>
            <a:r>
              <a:rPr lang="ko-KR" altLang="en-US" sz="2000" dirty="0">
                <a:solidFill>
                  <a:schemeClr val="tx2"/>
                </a:solidFill>
              </a:rPr>
              <a:t>세 정년제</a:t>
            </a:r>
            <a:r>
              <a:rPr lang="ja-JP" altLang="en-US" sz="2000" dirty="0">
                <a:solidFill>
                  <a:schemeClr val="tx2"/>
                </a:solidFill>
              </a:rPr>
              <a:t>＋</a:t>
            </a:r>
            <a:r>
              <a:rPr lang="ko-KR" altLang="en-US" sz="2000" dirty="0">
                <a:solidFill>
                  <a:schemeClr val="tx2"/>
                </a:solidFill>
              </a:rPr>
              <a:t>무변화</a:t>
            </a:r>
            <a:r>
              <a:rPr lang="ja-JP" altLang="en-US" sz="2000" dirty="0">
                <a:solidFill>
                  <a:schemeClr val="tx2"/>
                </a:solidFill>
              </a:rPr>
              <a:t>」</a:t>
            </a:r>
            <a:r>
              <a:rPr lang="ko-KR" altLang="en-US" sz="2000" dirty="0">
                <a:solidFill>
                  <a:schemeClr val="tx2"/>
                </a:solidFill>
              </a:rPr>
              <a:t>유형</a:t>
            </a:r>
            <a:r>
              <a:rPr lang="en-US" altLang="ko-KR" sz="2000" dirty="0">
                <a:solidFill>
                  <a:schemeClr val="tx2"/>
                </a:solidFill>
              </a:rPr>
              <a:t>, </a:t>
            </a:r>
            <a:r>
              <a:rPr lang="ja-JP" altLang="en-US" sz="2000" dirty="0">
                <a:solidFill>
                  <a:schemeClr val="tx2"/>
                </a:solidFill>
              </a:rPr>
              <a:t>「</a:t>
            </a:r>
            <a:r>
              <a:rPr lang="en-US" altLang="ja-JP" sz="2000" dirty="0">
                <a:solidFill>
                  <a:schemeClr val="tx2"/>
                </a:solidFill>
              </a:rPr>
              <a:t>65</a:t>
            </a:r>
            <a:r>
              <a:rPr lang="ko-KR" altLang="en-US" sz="2000" dirty="0">
                <a:solidFill>
                  <a:schemeClr val="tx2"/>
                </a:solidFill>
              </a:rPr>
              <a:t>세 정년제</a:t>
            </a:r>
            <a:r>
              <a:rPr lang="ja-JP" altLang="en-US" sz="2000" dirty="0">
                <a:solidFill>
                  <a:schemeClr val="tx2"/>
                </a:solidFill>
              </a:rPr>
              <a:t>」</a:t>
            </a:r>
            <a:r>
              <a:rPr lang="ko-KR" altLang="en-US" sz="2000" dirty="0">
                <a:solidFill>
                  <a:schemeClr val="tx2"/>
                </a:solidFill>
              </a:rPr>
              <a:t>유형의 기업에서는 </a:t>
            </a:r>
            <a:r>
              <a:rPr lang="en-US" altLang="ja-JP" sz="2000" dirty="0">
                <a:solidFill>
                  <a:schemeClr val="tx2"/>
                </a:solidFill>
              </a:rPr>
              <a:t>60</a:t>
            </a:r>
            <a:r>
              <a:rPr lang="ko-KR" altLang="en-US" sz="2000" dirty="0">
                <a:solidFill>
                  <a:schemeClr val="tx2"/>
                </a:solidFill>
              </a:rPr>
              <a:t>대 이상의 고령 근로자의 근로의욕 저하 </a:t>
            </a:r>
            <a:r>
              <a:rPr lang="ko-KR" altLang="en-US" sz="2000">
                <a:solidFill>
                  <a:schemeClr val="tx2"/>
                </a:solidFill>
              </a:rPr>
              <a:t>문제</a:t>
            </a:r>
            <a:r>
              <a:rPr lang="ko-KR" altLang="en-US" sz="2000"/>
              <a:t> 발생 </a:t>
            </a:r>
            <a:r>
              <a:rPr lang="ko-KR" altLang="en-US" sz="2000" dirty="0"/>
              <a:t>빈도가 </a:t>
            </a:r>
            <a:r>
              <a:rPr lang="ko-KR" altLang="en-US" sz="2000"/>
              <a:t>적다 </a:t>
            </a:r>
            <a:r>
              <a:rPr lang="en-US" altLang="ko-KR" sz="2000">
                <a:solidFill>
                  <a:schemeClr val="tx2"/>
                </a:solidFill>
              </a:rPr>
              <a:t>.</a:t>
            </a:r>
            <a:endParaRPr lang="en-US" altLang="ja-JP" sz="2000" dirty="0">
              <a:solidFill>
                <a:schemeClr val="tx2"/>
              </a:solidFill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None/>
              <a:tabLst/>
              <a:defRPr/>
            </a:pPr>
            <a:endParaRPr kumimoji="1" lang="en-US" altLang="ja-JP" sz="800" b="0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Verdana"/>
              <a:ea typeface="ＭＳ Ｐゴシック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⇒</a:t>
            </a:r>
            <a:r>
              <a:rPr kumimoji="1" lang="ko-KR" alt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ＭＳ Ｐゴシック"/>
                <a:cs typeface="+mn-cs"/>
              </a:rPr>
              <a:t>기업 내 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ＭＳ Ｐゴシック"/>
                <a:cs typeface="+mn-cs"/>
              </a:rPr>
              <a:t>60</a:t>
            </a:r>
            <a:r>
              <a:rPr kumimoji="1" lang="ko-KR" altLang="en-US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ＭＳ Ｐゴシック"/>
                <a:cs typeface="+mn-cs"/>
              </a:rPr>
              <a:t>세 이상 근로자가 증가하고 청</a:t>
            </a: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・</a:t>
            </a:r>
            <a:r>
              <a:rPr kumimoji="1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장년층이 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60</a:t>
            </a:r>
            <a:r>
              <a:rPr kumimoji="1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세 이후의 취업을 더욱 의식하게 될 것으로 예상되는 상황에서 </a:t>
            </a:r>
            <a:r>
              <a:rPr kumimoji="1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근로자의 </a:t>
            </a:r>
            <a:r>
              <a:rPr kumimoji="1" lang="en-US" altLang="ja-JP" sz="2000" b="0" i="0" u="sng" strike="noStrike" kern="0" cap="none" spc="0" normalizeH="0" baseline="0" noProof="0" dirty="0">
                <a:ln>
                  <a:noFill/>
                </a:ln>
                <a:solidFill>
                  <a:srgbClr val="B90000">
                    <a:lumMod val="60000"/>
                    <a:lumOff val="40000"/>
                  </a:srgbClr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well-being</a:t>
            </a:r>
            <a:r>
              <a:rPr kumimoji="1" lang="ja-JP" alt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B90000">
                    <a:lumMod val="60000"/>
                    <a:lumOff val="40000"/>
                  </a:srgbClr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（</a:t>
            </a:r>
            <a:r>
              <a:rPr kumimoji="1" lang="en-US" altLang="ja-JP" sz="2000" b="0" i="0" u="sng" strike="noStrike" kern="0" cap="none" spc="0" normalizeH="0" baseline="0" noProof="0" dirty="0">
                <a:ln>
                  <a:noFill/>
                </a:ln>
                <a:solidFill>
                  <a:srgbClr val="B90000">
                    <a:lumMod val="60000"/>
                    <a:lumOff val="40000"/>
                  </a:srgbClr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WB</a:t>
            </a:r>
            <a:r>
              <a:rPr kumimoji="1" lang="ja-JP" alt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B90000">
                    <a:lumMod val="60000"/>
                    <a:lumOff val="40000"/>
                  </a:srgbClr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）</a:t>
            </a:r>
            <a:r>
              <a:rPr kumimoji="1" lang="ko-KR" alt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B90000">
                    <a:lumMod val="60000"/>
                    <a:lumOff val="40000"/>
                  </a:srgbClr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이라는 관점을 고려하면 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60</a:t>
            </a:r>
            <a:r>
              <a:rPr kumimoji="1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세 정년을 경계로 업무상의 책임과 업무 내용이 변하지 않는 </a:t>
            </a:r>
            <a:r>
              <a:rPr kumimoji="1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60</a:t>
            </a:r>
            <a:r>
              <a:rPr kumimoji="1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세 정년제</a:t>
            </a: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＋</a:t>
            </a:r>
            <a:r>
              <a:rPr kumimoji="1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무변화 유형과 </a:t>
            </a: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65</a:t>
            </a:r>
            <a:r>
              <a:rPr kumimoji="1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세 정년제 유형을 도입할 필용성이 높아졌음을 시사</a:t>
            </a:r>
            <a:r>
              <a:rPr kumimoji="1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.</a:t>
            </a:r>
            <a:endParaRPr kumimoji="1" lang="en-US" altLang="ja-JP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ＭＳ Ｐゴシック"/>
              <a:cs typeface="+mn-cs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6"/>
                </a:solidFill>
              </a:rPr>
              <a:t>●</a:t>
            </a:r>
            <a:r>
              <a:rPr lang="en-US" altLang="ja-JP" sz="2000" dirty="0">
                <a:solidFill>
                  <a:schemeClr val="tx2"/>
                </a:solidFill>
              </a:rPr>
              <a:t>60</a:t>
            </a:r>
            <a:r>
              <a:rPr lang="ko-KR" altLang="en-US" sz="2000" dirty="0">
                <a:solidFill>
                  <a:schemeClr val="tx2"/>
                </a:solidFill>
              </a:rPr>
              <a:t>세를 전후하여 업무 내용이나 책임을 변화없이 유지하는 제도를 실현하기 위해서는 고령 근로자에 대해서 </a:t>
            </a:r>
            <a:r>
              <a:rPr lang="ja-JP" altLang="en-US" sz="2000" dirty="0">
                <a:solidFill>
                  <a:schemeClr val="tx2"/>
                </a:solidFill>
              </a:rPr>
              <a:t>「</a:t>
            </a:r>
            <a:r>
              <a:rPr lang="ko-KR" altLang="en-US" sz="2000" dirty="0">
                <a:solidFill>
                  <a:schemeClr val="tx2"/>
                </a:solidFill>
              </a:rPr>
              <a:t>기능과 노하우의 계승</a:t>
            </a:r>
            <a:r>
              <a:rPr lang="ja-JP" altLang="en-US" sz="2000" dirty="0">
                <a:solidFill>
                  <a:schemeClr val="tx2"/>
                </a:solidFill>
              </a:rPr>
              <a:t>」</a:t>
            </a:r>
            <a:r>
              <a:rPr lang="ko-KR" altLang="en-US" sz="2000" dirty="0">
                <a:solidFill>
                  <a:schemeClr val="tx2"/>
                </a:solidFill>
              </a:rPr>
              <a:t>이라는 역할을 지나치게 강조하지 않고 나이에 관계없이 평가에 따라 임금을 결정하는 제도 도입이 효과적일 것으로 보임</a:t>
            </a:r>
            <a:r>
              <a:rPr lang="en-US" altLang="ko-KR" sz="2000" dirty="0">
                <a:solidFill>
                  <a:schemeClr val="tx2"/>
                </a:solidFill>
              </a:rPr>
              <a:t>.</a:t>
            </a:r>
            <a:endParaRPr lang="en-US" altLang="ja-JP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97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260649"/>
            <a:ext cx="8318500" cy="1080790"/>
          </a:xfrm>
        </p:spPr>
        <p:txBody>
          <a:bodyPr/>
          <a:lstStyle/>
          <a:p>
            <a:pPr eaLnBrk="1" hangingPunct="1"/>
            <a:r>
              <a:rPr lang="ko-KR" altLang="en-US" sz="3200" dirty="0">
                <a:solidFill>
                  <a:schemeClr val="accent2"/>
                </a:solidFill>
              </a:rPr>
              <a:t>참고</a:t>
            </a:r>
            <a:r>
              <a:rPr lang="ja-JP" altLang="en-US" sz="3200" dirty="0">
                <a:solidFill>
                  <a:schemeClr val="accent2"/>
                </a:solidFill>
              </a:rPr>
              <a:t>：</a:t>
            </a:r>
            <a:r>
              <a:rPr lang="en-US" altLang="ja-JP" sz="3200" dirty="0">
                <a:solidFill>
                  <a:schemeClr val="accent2"/>
                </a:solidFill>
              </a:rPr>
              <a:t>2019</a:t>
            </a:r>
            <a:r>
              <a:rPr lang="ko-KR" altLang="en-US" sz="3200" dirty="0">
                <a:solidFill>
                  <a:schemeClr val="accent2"/>
                </a:solidFill>
              </a:rPr>
              <a:t>년 </a:t>
            </a:r>
            <a:r>
              <a:rPr lang="en-US" altLang="ja-JP" sz="3200" dirty="0">
                <a:solidFill>
                  <a:schemeClr val="accent2"/>
                </a:solidFill>
              </a:rPr>
              <a:t>JILPT</a:t>
            </a:r>
            <a:r>
              <a:rPr lang="ko-KR" altLang="en-US" sz="3200" dirty="0">
                <a:solidFill>
                  <a:schemeClr val="accent2"/>
                </a:solidFill>
              </a:rPr>
              <a:t>기업 설문조사</a:t>
            </a:r>
            <a:endParaRPr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6"/>
                </a:solidFill>
              </a:rPr>
              <a:t>●</a:t>
            </a:r>
            <a:r>
              <a:rPr lang="ko-KR" altLang="en-US" sz="2000" dirty="0"/>
              <a:t>명칭은 </a:t>
            </a:r>
            <a:r>
              <a:rPr lang="ja-JP" altLang="en-US" sz="2000" dirty="0"/>
              <a:t>「</a:t>
            </a:r>
            <a:r>
              <a:rPr lang="ko-KR" altLang="en-US" sz="2000" dirty="0"/>
              <a:t>고령자 고용에 관한 조사</a:t>
            </a:r>
            <a:r>
              <a:rPr lang="ja-JP" altLang="en-US" sz="2000" dirty="0"/>
              <a:t>」</a:t>
            </a:r>
            <a:r>
              <a:rPr lang="en-US" altLang="ja-JP" sz="2000" dirty="0"/>
              <a:t>. 2019</a:t>
            </a:r>
            <a:r>
              <a:rPr lang="ko-KR" altLang="en-US" sz="2000" dirty="0"/>
              <a:t>년</a:t>
            </a:r>
            <a:r>
              <a:rPr lang="en-US" altLang="ja-JP" sz="2000" dirty="0"/>
              <a:t>5</a:t>
            </a:r>
            <a:r>
              <a:rPr lang="ko-KR" altLang="en-US" sz="2000" dirty="0"/>
              <a:t>월</a:t>
            </a:r>
            <a:r>
              <a:rPr lang="en-US" altLang="ja-JP" sz="2000" dirty="0"/>
              <a:t>20</a:t>
            </a:r>
            <a:r>
              <a:rPr lang="ko-KR" altLang="en-US" sz="2000" dirty="0"/>
              <a:t>일부터 </a:t>
            </a:r>
            <a:r>
              <a:rPr lang="en-US" altLang="ja-JP" sz="2000" dirty="0"/>
              <a:t>6</a:t>
            </a:r>
            <a:r>
              <a:rPr lang="ko-KR" altLang="en-US" sz="2000" dirty="0"/>
              <a:t>월</a:t>
            </a:r>
            <a:r>
              <a:rPr lang="en-US" altLang="ja-JP" sz="2000" dirty="0"/>
              <a:t>30</a:t>
            </a:r>
            <a:r>
              <a:rPr lang="ko-KR" altLang="en-US" sz="2000" dirty="0"/>
              <a:t>일에 걸쳐서 실시</a:t>
            </a:r>
            <a:r>
              <a:rPr lang="en-US" altLang="ko-KR" sz="2000" dirty="0"/>
              <a:t>.</a:t>
            </a:r>
            <a:endParaRPr lang="en-US" altLang="ja-JP" sz="20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dirty="0">
              <a:solidFill>
                <a:schemeClr val="accent6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6"/>
                </a:solidFill>
              </a:rPr>
              <a:t>●</a:t>
            </a:r>
            <a:r>
              <a:rPr lang="ko-KR" altLang="en-US" sz="2000" dirty="0"/>
              <a:t>대상은 상용근로자 </a:t>
            </a:r>
            <a:r>
              <a:rPr lang="en-US" altLang="ja-JP" sz="2000" dirty="0"/>
              <a:t>50</a:t>
            </a:r>
            <a:r>
              <a:rPr lang="ko-KR" altLang="en-US" sz="2000" dirty="0"/>
              <a:t>명 이상을 고용하고 있는 기업 </a:t>
            </a:r>
            <a:r>
              <a:rPr lang="en-US" altLang="ja-JP" sz="2000" dirty="0"/>
              <a:t>20,000</a:t>
            </a:r>
            <a:r>
              <a:rPr lang="ko-KR" altLang="en-US" sz="2000" dirty="0"/>
              <a:t>개사</a:t>
            </a:r>
            <a:r>
              <a:rPr lang="ja-JP" altLang="en-US" sz="2000" dirty="0"/>
              <a:t>（</a:t>
            </a:r>
            <a:r>
              <a:rPr lang="ko-KR" altLang="en-US" sz="2000" dirty="0"/>
              <a:t>농업</a:t>
            </a:r>
            <a:r>
              <a:rPr lang="en-US" altLang="ko-KR" sz="2000" dirty="0"/>
              <a:t>, </a:t>
            </a:r>
            <a:r>
              <a:rPr lang="ko-KR" altLang="en-US" sz="2000" dirty="0"/>
              <a:t>어업</a:t>
            </a:r>
            <a:r>
              <a:rPr lang="en-US" altLang="ko-KR" sz="2000" dirty="0"/>
              <a:t>, </a:t>
            </a:r>
            <a:r>
              <a:rPr lang="ko-KR" altLang="en-US" sz="2000" dirty="0"/>
              <a:t>광업</a:t>
            </a:r>
            <a:r>
              <a:rPr lang="en-US" altLang="ko-KR" sz="2000" dirty="0"/>
              <a:t>, </a:t>
            </a:r>
            <a:r>
              <a:rPr lang="ko-KR" altLang="en-US" sz="2000" dirty="0"/>
              <a:t>복합서비스업</a:t>
            </a:r>
            <a:r>
              <a:rPr lang="en-US" altLang="ko-KR" sz="2000" dirty="0"/>
              <a:t>, </a:t>
            </a:r>
            <a:r>
              <a:rPr lang="ko-KR" altLang="en-US" sz="2000" dirty="0"/>
              <a:t>공무는 제외</a:t>
            </a:r>
            <a:r>
              <a:rPr lang="ja-JP" altLang="en-US" sz="2000" dirty="0"/>
              <a:t>）</a:t>
            </a:r>
            <a:r>
              <a:rPr lang="en-US" altLang="ja-JP" sz="2000" dirty="0"/>
              <a:t>. 2019</a:t>
            </a:r>
            <a:r>
              <a:rPr lang="ko-KR" altLang="en-US" sz="2000" dirty="0"/>
              <a:t>년 </a:t>
            </a:r>
            <a:r>
              <a:rPr lang="en-US" altLang="ja-JP" sz="2000" dirty="0"/>
              <a:t>5</a:t>
            </a:r>
            <a:r>
              <a:rPr lang="ko-KR" altLang="en-US" sz="2000" dirty="0"/>
              <a:t>월</a:t>
            </a:r>
            <a:r>
              <a:rPr lang="en-US" altLang="ja-JP" sz="2000" dirty="0"/>
              <a:t>1</a:t>
            </a:r>
            <a:r>
              <a:rPr lang="ko-KR" altLang="en-US" sz="2000" dirty="0"/>
              <a:t>일 시점의 상황에 대하여 응답하도록 하였다</a:t>
            </a:r>
            <a:r>
              <a:rPr lang="en-US" altLang="ko-KR" sz="2000" dirty="0"/>
              <a:t>. </a:t>
            </a:r>
            <a:r>
              <a:rPr lang="ko-KR" altLang="en-US" sz="2000" dirty="0"/>
              <a:t>유효 회수 수 </a:t>
            </a:r>
            <a:r>
              <a:rPr lang="en-US" altLang="ja-JP" sz="2000" dirty="0"/>
              <a:t>5891,</a:t>
            </a:r>
            <a:r>
              <a:rPr lang="ko-KR" altLang="en-US" sz="2000" dirty="0"/>
              <a:t>유효 회수율은 </a:t>
            </a:r>
            <a:r>
              <a:rPr lang="en-US" altLang="ja-JP" sz="2000" dirty="0"/>
              <a:t>29.5</a:t>
            </a:r>
            <a:r>
              <a:rPr lang="ja-JP" altLang="en-US" sz="2000" dirty="0"/>
              <a:t>％</a:t>
            </a:r>
            <a:r>
              <a:rPr lang="en-US" altLang="ja-JP" sz="2000" dirty="0"/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2"/>
                </a:solidFill>
              </a:rPr>
              <a:t>●</a:t>
            </a:r>
            <a:r>
              <a:rPr lang="ko-KR" altLang="en-US" sz="2000" dirty="0"/>
              <a:t>조사표 및 조사 결과에 대한 상세한 보고서는 아래 </a:t>
            </a:r>
            <a:r>
              <a:rPr lang="en-US" altLang="ja-JP" sz="2000" dirty="0"/>
              <a:t>URL</a:t>
            </a:r>
            <a:r>
              <a:rPr lang="ko-KR" altLang="en-US" sz="2000" dirty="0"/>
              <a:t>에서 다운로드 가능하다</a:t>
            </a:r>
            <a:r>
              <a:rPr lang="en-US" altLang="ko-KR" sz="2000" dirty="0"/>
              <a:t>.</a:t>
            </a:r>
            <a:endParaRPr lang="en-US" altLang="ja-JP" sz="20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2000" dirty="0">
                <a:hlinkClick r:id="rId3"/>
              </a:rPr>
              <a:t>https://www.jil.go.jp/institute/research/2020/198.html</a:t>
            </a:r>
            <a:endParaRPr lang="en-US" altLang="ja-JP" sz="20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517580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2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20713"/>
            <a:ext cx="8318500" cy="720725"/>
          </a:xfrm>
        </p:spPr>
        <p:txBody>
          <a:bodyPr/>
          <a:lstStyle/>
          <a:p>
            <a:pPr eaLnBrk="1" hangingPunct="1"/>
            <a:r>
              <a:rPr lang="en-US" altLang="ja-JP" sz="3100" dirty="0">
                <a:solidFill>
                  <a:schemeClr val="accent2"/>
                </a:solidFill>
              </a:rPr>
              <a:t>Ⅰ.</a:t>
            </a:r>
            <a:r>
              <a:rPr lang="ko-KR" altLang="en-US" sz="3100" dirty="0">
                <a:solidFill>
                  <a:schemeClr val="accent2"/>
                </a:solidFill>
              </a:rPr>
              <a:t>분석의 배경</a:t>
            </a:r>
            <a:r>
              <a:rPr lang="ja-JP" altLang="en-US" sz="3100" dirty="0">
                <a:solidFill>
                  <a:schemeClr val="accent2"/>
                </a:solidFill>
              </a:rPr>
              <a:t>・ </a:t>
            </a:r>
            <a:r>
              <a:rPr lang="ko-KR" altLang="en-US" sz="3100" dirty="0">
                <a:solidFill>
                  <a:schemeClr val="accent2"/>
                </a:solidFill>
              </a:rPr>
              <a:t>목적과 분석의 틀</a:t>
            </a:r>
            <a:endParaRPr lang="ja-JP" altLang="en-US" sz="31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800" u="sng" dirty="0">
                <a:solidFill>
                  <a:srgbClr val="0070C0"/>
                </a:solidFill>
              </a:rPr>
              <a:t>１．</a:t>
            </a:r>
            <a:r>
              <a:rPr lang="ko-KR" altLang="en-US" sz="2800" u="sng" dirty="0">
                <a:solidFill>
                  <a:srgbClr val="0070C0"/>
                </a:solidFill>
              </a:rPr>
              <a:t>분석의 배경</a:t>
            </a:r>
            <a:r>
              <a:rPr lang="ja-JP" altLang="en-US" sz="2800" u="sng" dirty="0">
                <a:solidFill>
                  <a:srgbClr val="0070C0"/>
                </a:solidFill>
              </a:rPr>
              <a:t>・</a:t>
            </a:r>
            <a:r>
              <a:rPr lang="ko-KR" altLang="en-US" sz="2800" u="sng" dirty="0">
                <a:solidFill>
                  <a:srgbClr val="0070C0"/>
                </a:solidFill>
              </a:rPr>
              <a:t>목적</a:t>
            </a:r>
            <a:endParaRPr lang="en-US" altLang="ja-JP" sz="2800" u="sng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2"/>
                </a:solidFill>
              </a:rPr>
              <a:t>●</a:t>
            </a:r>
            <a:r>
              <a:rPr lang="ja-JP" altLang="en-US" sz="2000" dirty="0"/>
              <a:t>「</a:t>
            </a:r>
            <a:r>
              <a:rPr lang="ko-KR" altLang="en-US" sz="2000" dirty="0"/>
              <a:t>고용확보조치 의무화</a:t>
            </a:r>
            <a:r>
              <a:rPr lang="ja-JP" altLang="en-US" sz="2000" dirty="0"/>
              <a:t>」</a:t>
            </a:r>
            <a:r>
              <a:rPr lang="ko-KR" altLang="en-US" sz="2000" dirty="0"/>
              <a:t>가 시행된 </a:t>
            </a:r>
            <a:r>
              <a:rPr lang="en-US" altLang="ja-JP" sz="2000" dirty="0"/>
              <a:t>2006</a:t>
            </a:r>
            <a:r>
              <a:rPr lang="ko-KR" altLang="en-US" sz="2000" dirty="0"/>
              <a:t>년</a:t>
            </a:r>
            <a:r>
              <a:rPr lang="en-US" altLang="ja-JP" sz="2000" dirty="0"/>
              <a:t>4</a:t>
            </a:r>
            <a:r>
              <a:rPr lang="ko-KR" altLang="en-US" sz="2000" dirty="0"/>
              <a:t>월부터 </a:t>
            </a:r>
            <a:r>
              <a:rPr lang="en-US" altLang="ja-JP" sz="2000" dirty="0"/>
              <a:t>15</a:t>
            </a:r>
            <a:r>
              <a:rPr lang="ko-KR" altLang="en-US" sz="2000" dirty="0"/>
              <a:t>년이 경과하여 </a:t>
            </a:r>
            <a:r>
              <a:rPr lang="ja-JP" altLang="en-US" sz="2000" dirty="0"/>
              <a:t>６０～</a:t>
            </a:r>
            <a:r>
              <a:rPr lang="en-US" altLang="ja-JP" sz="2000" dirty="0"/>
              <a:t>65</a:t>
            </a:r>
            <a:r>
              <a:rPr lang="ko-KR" altLang="en-US" sz="2000" dirty="0"/>
              <a:t>세까지의 계속고용은 거의 모든 기업에서 실현되고 있으나 그 방법은 기업에 따라 다양하다</a:t>
            </a:r>
            <a:r>
              <a:rPr lang="en-US" altLang="ko-KR" sz="2000" dirty="0"/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2"/>
                </a:solidFill>
              </a:rPr>
              <a:t>●</a:t>
            </a:r>
            <a:r>
              <a:rPr lang="ko-KR" altLang="en-US" sz="2000" dirty="0"/>
              <a:t>본 보고에서는 </a:t>
            </a:r>
            <a:r>
              <a:rPr lang="en-US" altLang="ja-JP" sz="2000" dirty="0"/>
              <a:t>2019</a:t>
            </a:r>
            <a:r>
              <a:rPr lang="ko-KR" altLang="en-US" sz="2000" dirty="0"/>
              <a:t>년에 </a:t>
            </a:r>
            <a:r>
              <a:rPr lang="en-US" altLang="ja-JP" sz="2000" dirty="0"/>
              <a:t>JILPT</a:t>
            </a:r>
            <a:r>
              <a:rPr lang="ko-KR" altLang="en-US" sz="2000" dirty="0"/>
              <a:t>가 일본기업을 대상으로 실시한 고령자 고용에 관한 설문조사 결과를 바탕으로 정년 또는 </a:t>
            </a:r>
            <a:r>
              <a:rPr lang="en-US" altLang="ja-JP" sz="2000" dirty="0"/>
              <a:t>60</a:t>
            </a:r>
            <a:r>
              <a:rPr lang="ko-KR" altLang="en-US" sz="2000" dirty="0"/>
              <a:t>세를 경계로 업무내용의 계속성 여부에 따라 </a:t>
            </a:r>
            <a:r>
              <a:rPr lang="en-US" altLang="ja-JP" sz="2000" dirty="0"/>
              <a:t>65</a:t>
            </a:r>
            <a:r>
              <a:rPr lang="ko-KR" altLang="en-US" sz="2000" dirty="0"/>
              <a:t>세까지의 계속고용제도의 다양성을 세가지 유형으로 정리하고 각 기업이 각 유형을 선택하는 요인에 대해서 분석한 결과를 보고하기로 한다</a:t>
            </a:r>
            <a:r>
              <a:rPr lang="en-US" altLang="ko-KR" sz="2000" dirty="0"/>
              <a:t>.</a:t>
            </a:r>
            <a:endParaRPr lang="en-US" altLang="ja-JP" sz="20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2"/>
                </a:solidFill>
              </a:rPr>
              <a:t>● </a:t>
            </a:r>
            <a:r>
              <a:rPr lang="ko-KR" altLang="en-US" sz="2000" dirty="0"/>
              <a:t>또한 </a:t>
            </a:r>
            <a:r>
              <a:rPr lang="en-US" altLang="ja-JP" sz="2000" dirty="0"/>
              <a:t>65</a:t>
            </a:r>
            <a:r>
              <a:rPr lang="ko-KR" altLang="en-US" sz="2000" dirty="0"/>
              <a:t>세까지의 계속고용제도가 </a:t>
            </a:r>
            <a:r>
              <a:rPr lang="en-US" altLang="ja-JP" sz="2000" dirty="0"/>
              <a:t>60</a:t>
            </a:r>
            <a:r>
              <a:rPr lang="ko-KR" altLang="en-US" sz="2000" dirty="0"/>
              <a:t>대 전반을 대상으로 하는 인사노무관리 상황에 어떤 영향을 주고 있는지에 대해서 인사노무 관리의 과제에 주목</a:t>
            </a:r>
            <a:r>
              <a:rPr lang="en-US" altLang="ko-KR" sz="2000" dirty="0"/>
              <a:t>, </a:t>
            </a:r>
            <a:r>
              <a:rPr lang="ko-KR" altLang="en-US" sz="2000" dirty="0"/>
              <a:t>분석한 결과도 함께 보고하기로 한다</a:t>
            </a:r>
            <a:r>
              <a:rPr lang="en-US" altLang="ko-KR" sz="2000" dirty="0"/>
              <a:t>.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259428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20713"/>
            <a:ext cx="8318500" cy="720725"/>
          </a:xfrm>
        </p:spPr>
        <p:txBody>
          <a:bodyPr/>
          <a:lstStyle/>
          <a:p>
            <a:pPr algn="r" eaLnBrk="1" hangingPunct="1"/>
            <a:r>
              <a:rPr lang="en-US" altLang="ja-JP" sz="1400" dirty="0">
                <a:solidFill>
                  <a:schemeClr val="accent2"/>
                </a:solidFill>
              </a:rPr>
              <a:t>Ⅰ.</a:t>
            </a:r>
            <a:r>
              <a:rPr lang="ko-KR" altLang="en-US" sz="1400" dirty="0">
                <a:solidFill>
                  <a:schemeClr val="accent2"/>
                </a:solidFill>
              </a:rPr>
              <a:t>분석의 배경</a:t>
            </a:r>
            <a:r>
              <a:rPr lang="ja-JP" altLang="en-US" sz="1400" dirty="0">
                <a:solidFill>
                  <a:schemeClr val="accent2"/>
                </a:solidFill>
              </a:rPr>
              <a:t>・</a:t>
            </a:r>
            <a:r>
              <a:rPr lang="ko-KR" altLang="en-US" sz="1400" dirty="0">
                <a:solidFill>
                  <a:schemeClr val="accent2"/>
                </a:solidFill>
              </a:rPr>
              <a:t>목적과 분석의 틀</a:t>
            </a:r>
            <a:endParaRPr lang="ja-JP" altLang="en-US" sz="14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800" u="sng" dirty="0">
                <a:solidFill>
                  <a:srgbClr val="0070C0"/>
                </a:solidFill>
              </a:rPr>
              <a:t>２．</a:t>
            </a:r>
            <a:r>
              <a:rPr lang="ko-KR" altLang="en-US" sz="2800" u="sng" dirty="0">
                <a:solidFill>
                  <a:srgbClr val="0070C0"/>
                </a:solidFill>
              </a:rPr>
              <a:t>분석의 틀</a:t>
            </a:r>
            <a:endParaRPr lang="en-US" altLang="ja-JP" sz="2800" u="sng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accent2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="" xmlns:a16="http://schemas.microsoft.com/office/drawing/2014/main" id="{2ADE79C3-5BDB-B215-4F32-F53714F9A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28" y="2553830"/>
            <a:ext cx="7848872" cy="3673719"/>
          </a:xfrm>
          <a:prstGeom prst="rect">
            <a:avLst/>
          </a:prstGeom>
        </p:spPr>
      </p:pic>
      <p:sp>
        <p:nvSpPr>
          <p:cNvPr id="10" name="吹き出し: 円形 9">
            <a:extLst>
              <a:ext uri="{FF2B5EF4-FFF2-40B4-BE49-F238E27FC236}">
                <a16:creationId xmlns="" xmlns:a16="http://schemas.microsoft.com/office/drawing/2014/main" id="{BB9585AC-9854-FF1D-17C8-EAB8F136A43F}"/>
              </a:ext>
            </a:extLst>
          </p:cNvPr>
          <p:cNvSpPr/>
          <p:nvPr/>
        </p:nvSpPr>
        <p:spPr>
          <a:xfrm>
            <a:off x="4597633" y="2354089"/>
            <a:ext cx="1761571" cy="1074911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「</a:t>
            </a:r>
            <a:r>
              <a:rPr lang="en-US" altLang="ja-JP" sz="1100" dirty="0">
                <a:solidFill>
                  <a:schemeClr val="tx1"/>
                </a:solidFill>
              </a:rPr>
              <a:t>65</a:t>
            </a:r>
            <a:r>
              <a:rPr lang="ko-KR" altLang="en-US" sz="1100" dirty="0" smtClean="0">
                <a:solidFill>
                  <a:schemeClr val="tx1"/>
                </a:solidFill>
              </a:rPr>
              <a:t>세까지의 </a:t>
            </a:r>
            <a:r>
              <a:rPr lang="ko-KR" altLang="en-US" sz="1100" dirty="0" err="1" smtClean="0">
                <a:solidFill>
                  <a:schemeClr val="tx1"/>
                </a:solidFill>
              </a:rPr>
              <a:t>계속고용제도</a:t>
            </a:r>
            <a:r>
              <a:rPr kumimoji="1" lang="ja-JP" altLang="en-US" sz="1100" dirty="0">
                <a:solidFill>
                  <a:schemeClr val="tx1"/>
                </a:solidFill>
              </a:rPr>
              <a:t>」</a:t>
            </a:r>
            <a:r>
              <a:rPr kumimoji="1" lang="ko-KR" altLang="en-US" sz="1100" dirty="0" err="1">
                <a:solidFill>
                  <a:schemeClr val="tx1"/>
                </a:solidFill>
              </a:rPr>
              <a:t>를</a:t>
            </a:r>
            <a:r>
              <a:rPr kumimoji="1" lang="ko-KR" altLang="en-US" sz="1100" dirty="0">
                <a:solidFill>
                  <a:schemeClr val="tx1"/>
                </a:solidFill>
              </a:rPr>
              <a:t> </a:t>
            </a:r>
            <a:r>
              <a:rPr kumimoji="1" lang="ko-KR" altLang="en-US" sz="1100" dirty="0" smtClean="0">
                <a:solidFill>
                  <a:schemeClr val="tx1"/>
                </a:solidFill>
              </a:rPr>
              <a:t>세가지 유형으로 </a:t>
            </a:r>
            <a:r>
              <a:rPr kumimoji="1" lang="ko-KR" altLang="en-US" sz="1100" dirty="0">
                <a:solidFill>
                  <a:schemeClr val="tx1"/>
                </a:solidFill>
              </a:rPr>
              <a:t>정리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="" xmlns:a16="http://schemas.microsoft.com/office/drawing/2014/main" id="{66D6B87C-D448-616D-C56A-D0B1F4A6C62A}"/>
              </a:ext>
            </a:extLst>
          </p:cNvPr>
          <p:cNvSpPr/>
          <p:nvPr/>
        </p:nvSpPr>
        <p:spPr>
          <a:xfrm>
            <a:off x="4067944" y="3497192"/>
            <a:ext cx="2088232" cy="1732008"/>
          </a:xfrm>
          <a:prstGeom prst="roundRect">
            <a:avLst/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70213" y="3964781"/>
            <a:ext cx="321304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[60</a:t>
            </a:r>
            <a:r>
              <a:rPr lang="ko-KR" altLang="en-US" sz="1000" dirty="0"/>
              <a:t>대 </a:t>
            </a:r>
            <a:r>
              <a:rPr lang="ko-KR" altLang="en-US" sz="1000" dirty="0" smtClean="0"/>
              <a:t>전반에 </a:t>
            </a:r>
            <a:r>
              <a:rPr lang="ko-KR" altLang="en-US" sz="1000" dirty="0"/>
              <a:t>대한 인사노무 관리에 반영되는 </a:t>
            </a:r>
            <a:r>
              <a:rPr lang="ko-KR" altLang="en-US" sz="1000" dirty="0" smtClean="0"/>
              <a:t>요소</a:t>
            </a:r>
            <a:r>
              <a:rPr lang="en-US" altLang="ko-KR" sz="1000" dirty="0" smtClean="0"/>
              <a:t>]</a:t>
            </a:r>
            <a:endParaRPr lang="en-US" altLang="ko-KR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4380726"/>
            <a:ext cx="1224136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/>
              <a:t>60</a:t>
            </a:r>
            <a:r>
              <a:rPr lang="ko-KR" altLang="en-US" sz="1000" dirty="0"/>
              <a:t>대 </a:t>
            </a:r>
            <a:r>
              <a:rPr lang="ko-KR" altLang="en-US" sz="1000" dirty="0" smtClean="0"/>
              <a:t>전반의 </a:t>
            </a:r>
            <a:r>
              <a:rPr lang="ko-KR" altLang="en-US" sz="1000" dirty="0"/>
              <a:t>업무와 처우에 대한 </a:t>
            </a:r>
            <a:r>
              <a:rPr lang="ko-KR" altLang="en-US" sz="1000" dirty="0" smtClean="0"/>
              <a:t>평가</a:t>
            </a:r>
            <a:endParaRPr lang="en-US" altLang="ko-KR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4067944" y="3718560"/>
            <a:ext cx="21009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60</a:t>
            </a:r>
            <a:r>
              <a:rPr lang="ko-KR" altLang="en-US" sz="1000" dirty="0"/>
              <a:t>대 </a:t>
            </a:r>
            <a:r>
              <a:rPr lang="ko-KR" altLang="en-US" sz="1000" dirty="0" smtClean="0"/>
              <a:t>전반에 </a:t>
            </a:r>
            <a:r>
              <a:rPr lang="ko-KR" altLang="en-US" sz="1000" dirty="0"/>
              <a:t>대한 인사노무 </a:t>
            </a:r>
            <a:r>
              <a:rPr lang="ko-KR" altLang="en-US" sz="1000" dirty="0" smtClean="0"/>
              <a:t>관리</a:t>
            </a:r>
            <a:endParaRPr lang="en-US" altLang="ko-KR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4211960" y="4256363"/>
            <a:ext cx="1656184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dirty="0"/>
              <a:t>업무 배치 또는 역할부여로서의 인사노무 관리로 볼 수 있는 </a:t>
            </a:r>
            <a:r>
              <a:rPr lang="en-US" altLang="ko-KR" sz="1000" dirty="0"/>
              <a:t>65</a:t>
            </a:r>
            <a:r>
              <a:rPr lang="ko-KR" altLang="en-US" sz="1000" dirty="0"/>
              <a:t>세까지의 </a:t>
            </a:r>
            <a:r>
              <a:rPr lang="ko-KR" altLang="en-US" sz="1000" dirty="0" err="1"/>
              <a:t>계속고용제도</a:t>
            </a:r>
            <a:endParaRPr lang="ko-KR" alt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6446168" y="2857845"/>
            <a:ext cx="208823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[</a:t>
            </a:r>
            <a:r>
              <a:rPr lang="ko-KR" altLang="en-US" sz="1000" dirty="0" smtClean="0"/>
              <a:t>인사노무 </a:t>
            </a:r>
            <a:r>
              <a:rPr lang="ko-KR" altLang="en-US" sz="1000" dirty="0"/>
              <a:t>관리 효과에 관한 </a:t>
            </a:r>
            <a:r>
              <a:rPr lang="ko-KR" altLang="en-US" sz="1000" dirty="0" smtClean="0"/>
              <a:t>사항</a:t>
            </a:r>
            <a:r>
              <a:rPr lang="en-US" altLang="ko-KR" sz="1000" dirty="0" smtClean="0"/>
              <a:t>]</a:t>
            </a:r>
            <a:endParaRPr lang="en-US" altLang="ko-KR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6818912" y="3287672"/>
            <a:ext cx="1255781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dirty="0" smtClean="0"/>
              <a:t>① 근로자의 </a:t>
            </a:r>
            <a:r>
              <a:rPr lang="ko-KR" altLang="en-US" sz="1000" dirty="0" err="1" smtClean="0"/>
              <a:t>웰빙에</a:t>
            </a:r>
            <a:r>
              <a:rPr lang="ko-KR" altLang="en-US" sz="1000" dirty="0" smtClean="0"/>
              <a:t> </a:t>
            </a:r>
            <a:r>
              <a:rPr lang="ko-KR" altLang="en-US" sz="1000" dirty="0"/>
              <a:t>대한 </a:t>
            </a:r>
            <a:r>
              <a:rPr lang="ko-KR" altLang="en-US" sz="1000" dirty="0" smtClean="0"/>
              <a:t>과제</a:t>
            </a:r>
            <a:endParaRPr lang="en-US" altLang="ko-KR" sz="1000" dirty="0" smtClean="0"/>
          </a:p>
          <a:p>
            <a:pPr algn="ctr"/>
            <a:endParaRPr lang="en-US" altLang="ko-KR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6818912" y="5174558"/>
            <a:ext cx="120947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② </a:t>
            </a:r>
            <a:r>
              <a:rPr lang="ko-KR" altLang="en-US" sz="1000" dirty="0" smtClean="0"/>
              <a:t>장기적 목표로서의 조직성과에 대한 과제</a:t>
            </a:r>
            <a:endParaRPr lang="en-US" altLang="ja-JP" sz="1000" dirty="0"/>
          </a:p>
        </p:txBody>
      </p:sp>
    </p:spTree>
    <p:extLst>
      <p:ext uri="{BB962C8B-B14F-4D97-AF65-F5344CB8AC3E}">
        <p14:creationId xmlns:p14="http://schemas.microsoft.com/office/powerpoint/2010/main" val="2036634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4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285751"/>
            <a:ext cx="8278812" cy="1055688"/>
          </a:xfrm>
        </p:spPr>
        <p:txBody>
          <a:bodyPr/>
          <a:lstStyle/>
          <a:p>
            <a:pPr eaLnBrk="1" hangingPunct="1"/>
            <a:r>
              <a:rPr lang="en-US" altLang="ja-JP" sz="2800" dirty="0">
                <a:solidFill>
                  <a:schemeClr val="accent2"/>
                </a:solidFill>
              </a:rPr>
              <a:t>Ⅱ.</a:t>
            </a:r>
            <a:r>
              <a:rPr lang="ja-JP" altLang="en-US" sz="2800" dirty="0">
                <a:solidFill>
                  <a:schemeClr val="accent2"/>
                </a:solidFill>
              </a:rPr>
              <a:t> 「</a:t>
            </a:r>
            <a:r>
              <a:rPr lang="en-US" altLang="ja-JP" sz="2800" dirty="0">
                <a:solidFill>
                  <a:schemeClr val="accent2"/>
                </a:solidFill>
              </a:rPr>
              <a:t>65</a:t>
            </a:r>
            <a:r>
              <a:rPr lang="ko-KR" altLang="en-US" sz="2800" dirty="0">
                <a:solidFill>
                  <a:schemeClr val="accent2"/>
                </a:solidFill>
              </a:rPr>
              <a:t>세까지의 계속고용제도</a:t>
            </a:r>
            <a:r>
              <a:rPr lang="ja-JP" altLang="en-US" sz="2800" dirty="0">
                <a:solidFill>
                  <a:schemeClr val="accent2"/>
                </a:solidFill>
              </a:rPr>
              <a:t>」</a:t>
            </a:r>
            <a:r>
              <a:rPr lang="ko-KR" altLang="en-US" sz="2800" dirty="0">
                <a:solidFill>
                  <a:schemeClr val="accent2"/>
                </a:solidFill>
              </a:rPr>
              <a:t>의 세가지 유형</a:t>
            </a:r>
            <a:endParaRPr lang="ja-JP" altLang="en-US" sz="28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ja-JP" altLang="en-US" sz="2400" u="sng" dirty="0">
                <a:solidFill>
                  <a:srgbClr val="0070C0"/>
                </a:solidFill>
              </a:rPr>
              <a:t>１．</a:t>
            </a:r>
            <a:r>
              <a:rPr lang="ko-KR" altLang="en-US" sz="2400" u="sng" dirty="0">
                <a:solidFill>
                  <a:srgbClr val="0070C0"/>
                </a:solidFill>
              </a:rPr>
              <a:t>세가지유형의 내용</a:t>
            </a:r>
            <a:r>
              <a:rPr lang="ja-JP" altLang="en-US" sz="2400" dirty="0">
                <a:solidFill>
                  <a:schemeClr val="accent2"/>
                </a:solidFill>
              </a:rPr>
              <a:t>　　</a:t>
            </a:r>
            <a:r>
              <a:rPr lang="en-US" altLang="ja-JP" sz="2000" u="sng" dirty="0">
                <a:solidFill>
                  <a:srgbClr val="00B0F0"/>
                </a:solidFill>
              </a:rPr>
              <a:t>※</a:t>
            </a:r>
            <a:r>
              <a:rPr lang="ko-KR" altLang="en-US" sz="2000" u="sng" dirty="0">
                <a:solidFill>
                  <a:srgbClr val="00B0F0"/>
                </a:solidFill>
              </a:rPr>
              <a:t>기업의 특징과 각 유형의 분석과의 관계</a:t>
            </a:r>
            <a:endParaRPr lang="en-US" altLang="ja-JP" sz="20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800" dirty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200" dirty="0">
                <a:solidFill>
                  <a:srgbClr val="C00000"/>
                </a:solidFill>
              </a:rPr>
              <a:t>①</a:t>
            </a:r>
            <a:r>
              <a:rPr lang="en-US" altLang="ja-JP" sz="2200" dirty="0">
                <a:solidFill>
                  <a:srgbClr val="C00000"/>
                </a:solidFill>
              </a:rPr>
              <a:t>60</a:t>
            </a:r>
            <a:r>
              <a:rPr lang="ko-KR" altLang="en-US" sz="2200" dirty="0">
                <a:solidFill>
                  <a:srgbClr val="C00000"/>
                </a:solidFill>
              </a:rPr>
              <a:t>세 정년제</a:t>
            </a:r>
            <a:r>
              <a:rPr lang="ja-JP" altLang="en-US" sz="2200" dirty="0">
                <a:solidFill>
                  <a:srgbClr val="C00000"/>
                </a:solidFill>
              </a:rPr>
              <a:t>＋</a:t>
            </a:r>
            <a:r>
              <a:rPr lang="ko-KR" altLang="en-US" sz="2200" dirty="0">
                <a:solidFill>
                  <a:srgbClr val="C00000"/>
                </a:solidFill>
              </a:rPr>
              <a:t>변화유형</a:t>
            </a:r>
            <a:r>
              <a:rPr lang="ja-JP" altLang="en-US" sz="2200" dirty="0">
                <a:solidFill>
                  <a:srgbClr val="C00000"/>
                </a:solidFill>
              </a:rPr>
              <a:t>　　</a:t>
            </a:r>
            <a:endParaRPr lang="en-US" altLang="ja-JP" sz="2000" u="sng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1800" dirty="0"/>
              <a:t>60</a:t>
            </a:r>
            <a:r>
              <a:rPr lang="ko-KR" altLang="en-US" sz="1800" dirty="0"/>
              <a:t>세 </a:t>
            </a:r>
            <a:r>
              <a:rPr lang="ko-KR" altLang="en-US" sz="1800" dirty="0" err="1"/>
              <a:t>정년후</a:t>
            </a:r>
            <a:r>
              <a:rPr lang="ko-KR" altLang="en-US" sz="1800" dirty="0"/>
              <a:t> 업무 책임이 경감되거나</a:t>
            </a:r>
            <a:endParaRPr lang="en-US" altLang="ja-JP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1800" dirty="0"/>
              <a:t>내용이 달라진다</a:t>
            </a:r>
            <a:endParaRPr lang="en-US" altLang="ja-JP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1800" dirty="0"/>
              <a:t>（</a:t>
            </a:r>
            <a:r>
              <a:rPr lang="ko-KR" altLang="en-US" sz="1800" dirty="0"/>
              <a:t>응답기업의 약</a:t>
            </a:r>
            <a:r>
              <a:rPr lang="en-US" altLang="ko-KR" sz="1800" dirty="0"/>
              <a:t>40%</a:t>
            </a:r>
            <a:r>
              <a:rPr lang="ja-JP" altLang="en-US" sz="1800" dirty="0"/>
              <a:t>）</a:t>
            </a:r>
            <a:endParaRPr lang="en-US" altLang="ja-JP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900" dirty="0">
              <a:solidFill>
                <a:schemeClr val="accent6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200" dirty="0">
                <a:solidFill>
                  <a:schemeClr val="accent6"/>
                </a:solidFill>
              </a:rPr>
              <a:t>②</a:t>
            </a:r>
            <a:r>
              <a:rPr lang="en-US" altLang="ja-JP" sz="2200" dirty="0">
                <a:solidFill>
                  <a:schemeClr val="accent6"/>
                </a:solidFill>
              </a:rPr>
              <a:t>60</a:t>
            </a:r>
            <a:r>
              <a:rPr lang="ko-KR" altLang="en-US" sz="2200" dirty="0">
                <a:solidFill>
                  <a:schemeClr val="accent6"/>
                </a:solidFill>
              </a:rPr>
              <a:t>세 정년제</a:t>
            </a:r>
            <a:r>
              <a:rPr lang="ja-JP" altLang="en-US" sz="2200" dirty="0">
                <a:solidFill>
                  <a:schemeClr val="accent6"/>
                </a:solidFill>
              </a:rPr>
              <a:t>＋</a:t>
            </a:r>
            <a:r>
              <a:rPr lang="ko-KR" altLang="en-US" sz="2200" dirty="0">
                <a:solidFill>
                  <a:schemeClr val="accent6"/>
                </a:solidFill>
              </a:rPr>
              <a:t>무변화유형</a:t>
            </a:r>
            <a:endParaRPr lang="en-US" altLang="ja-JP" sz="2200" dirty="0">
              <a:solidFill>
                <a:schemeClr val="accent6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1800" dirty="0"/>
              <a:t>60</a:t>
            </a:r>
            <a:r>
              <a:rPr lang="ko-KR" altLang="en-US" sz="1800" dirty="0"/>
              <a:t>세 정년이후에도 업무 내용에 변화</a:t>
            </a:r>
            <a:endParaRPr lang="en-US" altLang="ko-KR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1800" dirty="0"/>
              <a:t>없음</a:t>
            </a:r>
            <a:endParaRPr lang="en-US" altLang="ja-JP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1800" dirty="0"/>
              <a:t>（</a:t>
            </a:r>
            <a:r>
              <a:rPr lang="ko-KR" altLang="en-US" sz="1800" dirty="0"/>
              <a:t>응답기업의 약</a:t>
            </a:r>
            <a:r>
              <a:rPr lang="en-US" altLang="ja-JP" sz="1800" dirty="0"/>
              <a:t>4</a:t>
            </a:r>
            <a:r>
              <a:rPr lang="ko-KR" altLang="en-US" sz="1800" dirty="0"/>
              <a:t>분의</a:t>
            </a:r>
            <a:r>
              <a:rPr lang="en-US" altLang="ja-JP" sz="1800" dirty="0"/>
              <a:t>1</a:t>
            </a:r>
            <a:r>
              <a:rPr lang="ja-JP" altLang="en-US" sz="1800" dirty="0"/>
              <a:t>）</a:t>
            </a:r>
            <a:endParaRPr lang="en-US" altLang="ja-JP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900" dirty="0">
              <a:solidFill>
                <a:schemeClr val="accent6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200" dirty="0">
                <a:solidFill>
                  <a:schemeClr val="accent6"/>
                </a:solidFill>
              </a:rPr>
              <a:t>➂</a:t>
            </a:r>
            <a:r>
              <a:rPr lang="en-US" altLang="ja-JP" sz="2200" dirty="0">
                <a:solidFill>
                  <a:schemeClr val="accent6"/>
                </a:solidFill>
              </a:rPr>
              <a:t>65</a:t>
            </a:r>
            <a:r>
              <a:rPr lang="ko-KR" altLang="en-US" sz="2200" dirty="0">
                <a:solidFill>
                  <a:schemeClr val="accent6"/>
                </a:solidFill>
              </a:rPr>
              <a:t>세 정년제유형</a:t>
            </a:r>
            <a:endParaRPr lang="en-US" altLang="ja-JP" sz="2200" dirty="0">
              <a:solidFill>
                <a:schemeClr val="accent6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1800" dirty="0"/>
              <a:t>65</a:t>
            </a:r>
            <a:r>
              <a:rPr lang="ko-KR" altLang="en-US" sz="1800" dirty="0"/>
              <a:t>세 정년제를 도입</a:t>
            </a:r>
            <a:r>
              <a:rPr lang="en-US" altLang="ko-KR" sz="1800" dirty="0"/>
              <a:t>, </a:t>
            </a:r>
            <a:r>
              <a:rPr lang="en-US" altLang="ja-JP" sz="1800" dirty="0"/>
              <a:t>60</a:t>
            </a:r>
            <a:r>
              <a:rPr lang="ko-KR" altLang="en-US" sz="1800" dirty="0"/>
              <a:t>세 이후에도</a:t>
            </a:r>
            <a:endParaRPr lang="en-US" altLang="ja-JP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1800" dirty="0"/>
              <a:t>업무 내용에 </a:t>
            </a:r>
            <a:r>
              <a:rPr lang="ko-KR" altLang="en-US" sz="1800" dirty="0" err="1"/>
              <a:t>변화없음</a:t>
            </a:r>
            <a:endParaRPr lang="en-US" altLang="ja-JP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1800" dirty="0"/>
              <a:t>（</a:t>
            </a:r>
            <a:r>
              <a:rPr lang="ko-KR" altLang="en-US" sz="1800" dirty="0"/>
              <a:t>응답기업의 약</a:t>
            </a:r>
            <a:r>
              <a:rPr lang="en-US" altLang="ko-KR" sz="1800" dirty="0"/>
              <a:t>10%</a:t>
            </a:r>
            <a:r>
              <a:rPr lang="ja-JP" altLang="en-US" sz="1800" dirty="0"/>
              <a:t>）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ja-JP" altLang="en-US" sz="1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8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2183585"/>
            <a:ext cx="3312368" cy="399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22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4" y="620713"/>
            <a:ext cx="8347075" cy="432023"/>
          </a:xfrm>
        </p:spPr>
        <p:txBody>
          <a:bodyPr/>
          <a:lstStyle/>
          <a:p>
            <a:pPr algn="r" eaLnBrk="1" hangingPunct="1"/>
            <a:r>
              <a:rPr lang="en-US" altLang="ja-JP" sz="1400" dirty="0">
                <a:solidFill>
                  <a:schemeClr val="accent2"/>
                </a:solidFill>
              </a:rPr>
              <a:t>Ⅱ.</a:t>
            </a:r>
            <a:r>
              <a:rPr lang="ja-JP" altLang="en-US" sz="1400" dirty="0">
                <a:solidFill>
                  <a:schemeClr val="accent2"/>
                </a:solidFill>
              </a:rPr>
              <a:t> 「</a:t>
            </a:r>
            <a:r>
              <a:rPr lang="en-US" altLang="ja-JP" sz="1400" dirty="0">
                <a:solidFill>
                  <a:schemeClr val="accent2"/>
                </a:solidFill>
              </a:rPr>
              <a:t>65</a:t>
            </a:r>
            <a:r>
              <a:rPr lang="ko-KR" altLang="en-US" sz="1400" dirty="0">
                <a:solidFill>
                  <a:schemeClr val="accent2"/>
                </a:solidFill>
              </a:rPr>
              <a:t>세까지의 계속고용제도</a:t>
            </a:r>
            <a:r>
              <a:rPr lang="ja-JP" altLang="en-US" sz="1400" dirty="0">
                <a:solidFill>
                  <a:schemeClr val="accent2"/>
                </a:solidFill>
              </a:rPr>
              <a:t>」</a:t>
            </a:r>
            <a:r>
              <a:rPr lang="ko-KR" altLang="en-US" sz="1400" dirty="0">
                <a:solidFill>
                  <a:schemeClr val="accent2"/>
                </a:solidFill>
              </a:rPr>
              <a:t>의 </a:t>
            </a:r>
            <a:r>
              <a:rPr lang="en-US" altLang="ko-KR" sz="1400" dirty="0">
                <a:solidFill>
                  <a:schemeClr val="accent2"/>
                </a:solidFill>
              </a:rPr>
              <a:t>3</a:t>
            </a:r>
            <a:r>
              <a:rPr lang="ko-KR" altLang="en-US" sz="1400" dirty="0">
                <a:solidFill>
                  <a:schemeClr val="accent2"/>
                </a:solidFill>
              </a:rPr>
              <a:t>유형</a:t>
            </a:r>
            <a:endParaRPr lang="ja-JP" altLang="en-US" sz="14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400" u="sng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ja-JP" altLang="en-US" sz="2400" u="sng" dirty="0">
                <a:solidFill>
                  <a:srgbClr val="0070C0"/>
                </a:solidFill>
              </a:rPr>
              <a:t>２．</a:t>
            </a:r>
            <a:r>
              <a:rPr lang="ko-KR" altLang="en-US" sz="2400" u="sng" dirty="0">
                <a:solidFill>
                  <a:srgbClr val="0070C0"/>
                </a:solidFill>
              </a:rPr>
              <a:t>각 유형별 </a:t>
            </a:r>
            <a:r>
              <a:rPr lang="en-US" altLang="ja-JP" sz="2400" u="sng" dirty="0">
                <a:solidFill>
                  <a:srgbClr val="0070C0"/>
                </a:solidFill>
              </a:rPr>
              <a:t>60</a:t>
            </a:r>
            <a:r>
              <a:rPr lang="ko-KR" altLang="en-US" sz="2400" u="sng" dirty="0">
                <a:solidFill>
                  <a:srgbClr val="0070C0"/>
                </a:solidFill>
              </a:rPr>
              <a:t>대 전반</a:t>
            </a:r>
            <a:r>
              <a:rPr lang="en-US" altLang="ja-JP" sz="2400" u="sng" dirty="0">
                <a:solidFill>
                  <a:srgbClr val="0070C0"/>
                </a:solidFill>
              </a:rPr>
              <a:t>(60</a:t>
            </a:r>
            <a:r>
              <a:rPr lang="ja-JP" altLang="en-US" sz="2400" u="sng" dirty="0">
                <a:solidFill>
                  <a:srgbClr val="0070C0"/>
                </a:solidFill>
              </a:rPr>
              <a:t>～</a:t>
            </a:r>
            <a:r>
              <a:rPr lang="en-US" altLang="ja-JP" sz="2400" u="sng" dirty="0">
                <a:solidFill>
                  <a:srgbClr val="0070C0"/>
                </a:solidFill>
              </a:rPr>
              <a:t>65</a:t>
            </a:r>
            <a:r>
              <a:rPr lang="ko-KR" altLang="en-US" sz="2400" u="sng" dirty="0">
                <a:solidFill>
                  <a:srgbClr val="0070C0"/>
                </a:solidFill>
              </a:rPr>
              <a:t>세 미만</a:t>
            </a:r>
            <a:r>
              <a:rPr lang="en-US" altLang="ja-JP" sz="2400" u="sng" dirty="0">
                <a:solidFill>
                  <a:srgbClr val="0070C0"/>
                </a:solidFill>
              </a:rPr>
              <a:t>)</a:t>
            </a:r>
            <a:r>
              <a:rPr lang="ko-KR" altLang="en-US" sz="2400" u="sng" dirty="0">
                <a:solidFill>
                  <a:srgbClr val="0070C0"/>
                </a:solidFill>
              </a:rPr>
              <a:t>근로자의 고용</a:t>
            </a:r>
            <a:endParaRPr lang="en-US" altLang="ja-JP" sz="2400" u="sng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400" u="sng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800" dirty="0"/>
          </a:p>
        </p:txBody>
      </p:sp>
      <p:sp>
        <p:nvSpPr>
          <p:cNvPr id="8" name="Rectangle 3">
            <a:extLst>
              <a:ext uri="{FF2B5EF4-FFF2-40B4-BE49-F238E27FC236}">
                <a16:creationId xmlns="" xmlns:a16="http://schemas.microsoft.com/office/drawing/2014/main" id="{86E583EA-80CB-1071-1B85-B0E62C364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92" y="2276872"/>
            <a:ext cx="410445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kern="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kern="0" dirty="0">
                <a:solidFill>
                  <a:srgbClr val="00B0F0"/>
                </a:solidFill>
              </a:rPr>
              <a:t>➀</a:t>
            </a:r>
            <a:r>
              <a:rPr lang="en-US" altLang="ja-JP" sz="2000" kern="0" dirty="0">
                <a:solidFill>
                  <a:srgbClr val="00B0F0"/>
                </a:solidFill>
              </a:rPr>
              <a:t>60</a:t>
            </a:r>
            <a:r>
              <a:rPr lang="ko-KR" altLang="en-US" sz="2000" kern="0" dirty="0">
                <a:solidFill>
                  <a:srgbClr val="00B0F0"/>
                </a:solidFill>
              </a:rPr>
              <a:t>대 전반 근로자의 고용에서 활용되고 있는 고용형태</a:t>
            </a:r>
            <a:r>
              <a:rPr lang="ja-JP" altLang="en-US" sz="2000" kern="0" dirty="0">
                <a:solidFill>
                  <a:srgbClr val="00B0F0"/>
                </a:solidFill>
              </a:rPr>
              <a:t>（</a:t>
            </a:r>
            <a:r>
              <a:rPr lang="ko-KR" altLang="en-US" sz="2000" kern="0" dirty="0">
                <a:solidFill>
                  <a:srgbClr val="00B0F0"/>
                </a:solidFill>
              </a:rPr>
              <a:t>복수응답</a:t>
            </a:r>
            <a:r>
              <a:rPr lang="ja-JP" altLang="en-US" sz="2000" kern="0" dirty="0">
                <a:solidFill>
                  <a:srgbClr val="00B0F0"/>
                </a:solidFill>
              </a:rPr>
              <a:t>）</a:t>
            </a: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ja-JP" altLang="en-US" sz="1800" kern="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800" kern="0" dirty="0"/>
          </a:p>
        </p:txBody>
      </p:sp>
      <p:pic>
        <p:nvPicPr>
          <p:cNvPr id="5" name="図 4">
            <a:extLst>
              <a:ext uri="{FF2B5EF4-FFF2-40B4-BE49-F238E27FC236}">
                <a16:creationId xmlns="" xmlns:a16="http://schemas.microsoft.com/office/drawing/2014/main" id="{D6165A41-0DE5-EE48-06BD-8C0470B7D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3284984"/>
            <a:ext cx="3679381" cy="2376264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="" xmlns:a16="http://schemas.microsoft.com/office/drawing/2014/main" id="{7E3144E6-99F7-547E-CC97-A25F95CEF7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7334" y="2292747"/>
            <a:ext cx="381642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kern="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kern="0" dirty="0">
                <a:solidFill>
                  <a:srgbClr val="00B0F0"/>
                </a:solidFill>
              </a:rPr>
              <a:t>②</a:t>
            </a:r>
            <a:r>
              <a:rPr lang="en-US" altLang="ja-JP" sz="2000" kern="0" dirty="0">
                <a:solidFill>
                  <a:srgbClr val="00B0F0"/>
                </a:solidFill>
              </a:rPr>
              <a:t>60</a:t>
            </a:r>
            <a:r>
              <a:rPr lang="ko-KR" altLang="en-US" sz="2000" kern="0" dirty="0">
                <a:solidFill>
                  <a:srgbClr val="00B0F0"/>
                </a:solidFill>
              </a:rPr>
              <a:t>대 전반 근로자</a:t>
            </a:r>
            <a:r>
              <a:rPr lang="ja-JP" altLang="en-US" sz="2000" kern="0" dirty="0">
                <a:solidFill>
                  <a:srgbClr val="00B0F0"/>
                </a:solidFill>
              </a:rPr>
              <a:t>（</a:t>
            </a:r>
            <a:r>
              <a:rPr lang="ko-KR" altLang="en-US" sz="2000" kern="0" dirty="0">
                <a:solidFill>
                  <a:srgbClr val="00B0F0"/>
                </a:solidFill>
              </a:rPr>
              <a:t>풀타임근로자</a:t>
            </a:r>
            <a:r>
              <a:rPr lang="ja-JP" altLang="en-US" sz="2000" kern="0" dirty="0">
                <a:solidFill>
                  <a:srgbClr val="00B0F0"/>
                </a:solidFill>
              </a:rPr>
              <a:t>）</a:t>
            </a:r>
            <a:r>
              <a:rPr lang="ko-KR" altLang="en-US" sz="2000" kern="0" dirty="0">
                <a:solidFill>
                  <a:srgbClr val="00B0F0"/>
                </a:solidFill>
              </a:rPr>
              <a:t>의 평균적 연봉수준</a:t>
            </a: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kern="0" dirty="0">
              <a:solidFill>
                <a:srgbClr val="00B0F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ja-JP" altLang="en-US" sz="1800" kern="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800" kern="0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919675"/>
              </p:ext>
            </p:extLst>
          </p:nvPr>
        </p:nvGraphicFramePr>
        <p:xfrm>
          <a:off x="5203493" y="3429000"/>
          <a:ext cx="3301410" cy="2047610"/>
        </p:xfrm>
        <a:graphic>
          <a:graphicData uri="http://schemas.openxmlformats.org/drawingml/2006/table">
            <a:tbl>
              <a:tblPr/>
              <a:tblGrid>
                <a:gridCol w="1100470">
                  <a:extLst>
                    <a:ext uri="{9D8B030D-6E8A-4147-A177-3AD203B41FA5}">
                      <a16:colId xmlns="" xmlns:a16="http://schemas.microsoft.com/office/drawing/2014/main" val="1909598557"/>
                    </a:ext>
                  </a:extLst>
                </a:gridCol>
                <a:gridCol w="1100470">
                  <a:extLst>
                    <a:ext uri="{9D8B030D-6E8A-4147-A177-3AD203B41FA5}">
                      <a16:colId xmlns="" xmlns:a16="http://schemas.microsoft.com/office/drawing/2014/main" val="2840506376"/>
                    </a:ext>
                  </a:extLst>
                </a:gridCol>
                <a:gridCol w="1100470">
                  <a:extLst>
                    <a:ext uri="{9D8B030D-6E8A-4147-A177-3AD203B41FA5}">
                      <a16:colId xmlns="" xmlns:a16="http://schemas.microsoft.com/office/drawing/2014/main" val="1034842522"/>
                    </a:ext>
                  </a:extLst>
                </a:gridCol>
              </a:tblGrid>
              <a:tr h="357141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단위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만 엔</a:t>
                      </a:r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)</a:t>
                      </a:r>
                      <a:endParaRPr lang="en-US" alt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49038274"/>
                  </a:ext>
                </a:extLst>
              </a:tr>
              <a:tr h="90475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60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세 정년제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/>
                      </a:r>
                      <a:b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＋</a:t>
                      </a:r>
                      <a:b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ko-KR" alt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변화형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60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세 정년제</a:t>
                      </a:r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/>
                      </a:r>
                      <a:b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＋</a:t>
                      </a:r>
                      <a:b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무변화형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65</a:t>
                      </a:r>
                      <a:r>
                        <a:rPr lang="ko-KR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세 정년제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88496967"/>
                  </a:ext>
                </a:extLst>
              </a:tr>
              <a:tr h="7857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357.9</a:t>
                      </a:r>
                      <a:b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（S.D. 258.4）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387.6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(S.D. 321.7)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425.1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(S.D. 372.9)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2435348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00592" y="4725144"/>
            <a:ext cx="90711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정규직</a:t>
            </a:r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1000592" y="5063934"/>
            <a:ext cx="112313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촉탁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계약직</a:t>
            </a:r>
            <a:endParaRPr lang="ko-KR" alt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000592" y="5374525"/>
            <a:ext cx="148317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파트타임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아르바이트</a:t>
            </a:r>
            <a:endParaRPr lang="ko-KR" alt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483768" y="3852917"/>
            <a:ext cx="57606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60</a:t>
            </a:r>
            <a:r>
              <a:rPr lang="ko-KR" altLang="en-US" sz="1000" dirty="0" smtClean="0"/>
              <a:t>세 정년제</a:t>
            </a:r>
            <a:endParaRPr lang="en-US" altLang="ko-KR" sz="1000" dirty="0" smtClean="0"/>
          </a:p>
          <a:p>
            <a:pPr algn="ctr"/>
            <a:r>
              <a:rPr lang="en-US" altLang="ko-KR" sz="1000" dirty="0" smtClean="0"/>
              <a:t>+</a:t>
            </a:r>
          </a:p>
          <a:p>
            <a:pPr algn="ctr"/>
            <a:r>
              <a:rPr lang="ko-KR" altLang="en-US" sz="1000" dirty="0" err="1" smtClean="0"/>
              <a:t>변화형</a:t>
            </a:r>
            <a:endParaRPr lang="ko-KR" alt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159010" y="3852917"/>
            <a:ext cx="69639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60</a:t>
            </a:r>
            <a:r>
              <a:rPr lang="ko-KR" altLang="en-US" sz="1000" dirty="0" smtClean="0"/>
              <a:t>세 정년제</a:t>
            </a:r>
            <a:endParaRPr lang="en-US" altLang="ko-KR" sz="1000" dirty="0" smtClean="0"/>
          </a:p>
          <a:p>
            <a:pPr algn="ctr"/>
            <a:r>
              <a:rPr lang="en-US" altLang="ko-KR" sz="1000" dirty="0" smtClean="0"/>
              <a:t>+</a:t>
            </a:r>
          </a:p>
          <a:p>
            <a:pPr algn="ctr"/>
            <a:r>
              <a:rPr lang="ko-KR" altLang="en-US" sz="1000" dirty="0" smtClean="0"/>
              <a:t>무변화형</a:t>
            </a:r>
            <a:endParaRPr lang="ko-KR" alt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3954584" y="4016982"/>
            <a:ext cx="65504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/>
              <a:t>65</a:t>
            </a:r>
            <a:r>
              <a:rPr lang="ko-KR" altLang="en-US" sz="1000" dirty="0" smtClean="0"/>
              <a:t>세 정년제</a:t>
            </a:r>
            <a:endParaRPr lang="ko-KR" alt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3855406" y="3481420"/>
            <a:ext cx="75422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000" dirty="0" smtClean="0"/>
              <a:t>단위</a:t>
            </a:r>
            <a:r>
              <a:rPr lang="en-US" altLang="ko-KR" sz="1000" dirty="0" smtClean="0"/>
              <a:t>: %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27832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32657"/>
            <a:ext cx="8318500" cy="1008782"/>
          </a:xfrm>
        </p:spPr>
        <p:txBody>
          <a:bodyPr/>
          <a:lstStyle/>
          <a:p>
            <a:pPr eaLnBrk="1" hangingPunct="1"/>
            <a:r>
              <a:rPr lang="en-US" altLang="ja-JP" sz="2800" dirty="0">
                <a:solidFill>
                  <a:schemeClr val="accent2"/>
                </a:solidFill>
              </a:rPr>
              <a:t>Ⅲ</a:t>
            </a:r>
            <a:r>
              <a:rPr lang="ja-JP" altLang="en-US" sz="2800" dirty="0">
                <a:solidFill>
                  <a:schemeClr val="accent2"/>
                </a:solidFill>
              </a:rPr>
              <a:t>．</a:t>
            </a:r>
            <a:r>
              <a:rPr lang="ko-KR" altLang="en-US" sz="2800" dirty="0">
                <a:solidFill>
                  <a:schemeClr val="accent2"/>
                </a:solidFill>
              </a:rPr>
              <a:t>고령자의 업무</a:t>
            </a:r>
            <a:r>
              <a:rPr lang="ja-JP" altLang="en-US" sz="2800" dirty="0">
                <a:solidFill>
                  <a:schemeClr val="accent2"/>
                </a:solidFill>
              </a:rPr>
              <a:t>・</a:t>
            </a:r>
            <a:r>
              <a:rPr lang="ko-KR" altLang="en-US" sz="2800" dirty="0">
                <a:solidFill>
                  <a:schemeClr val="accent2"/>
                </a:solidFill>
              </a:rPr>
              <a:t>역할</a:t>
            </a:r>
            <a:r>
              <a:rPr lang="en-US" altLang="ko-KR" sz="2800" dirty="0">
                <a:solidFill>
                  <a:schemeClr val="accent2"/>
                </a:solidFill>
              </a:rPr>
              <a:t>, </a:t>
            </a:r>
            <a:r>
              <a:rPr lang="ko-KR" altLang="en-US" sz="2800" dirty="0">
                <a:solidFill>
                  <a:schemeClr val="accent2"/>
                </a:solidFill>
              </a:rPr>
              <a:t>임금에 대한 기업의 인식과 </a:t>
            </a:r>
            <a:r>
              <a:rPr lang="en-US" altLang="ja-JP" sz="2800" dirty="0">
                <a:solidFill>
                  <a:schemeClr val="accent2"/>
                </a:solidFill>
              </a:rPr>
              <a:t>65</a:t>
            </a:r>
            <a:r>
              <a:rPr lang="ko-KR" altLang="en-US" sz="2800" dirty="0">
                <a:solidFill>
                  <a:schemeClr val="accent2"/>
                </a:solidFill>
              </a:rPr>
              <a:t>세까지의 계속고용제도</a:t>
            </a:r>
            <a:endParaRPr lang="ja-JP" altLang="en-US" sz="28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u="sng" dirty="0">
                <a:solidFill>
                  <a:srgbClr val="0070C0"/>
                </a:solidFill>
              </a:rPr>
              <a:t>１．</a:t>
            </a:r>
            <a:r>
              <a:rPr lang="ko-KR" altLang="en-US" sz="2000" u="sng" dirty="0">
                <a:solidFill>
                  <a:srgbClr val="0070C0"/>
                </a:solidFill>
              </a:rPr>
              <a:t>업무 배치와 </a:t>
            </a:r>
            <a:r>
              <a:rPr lang="en-US" altLang="ja-JP" sz="2000" u="sng" dirty="0">
                <a:solidFill>
                  <a:srgbClr val="0070C0"/>
                </a:solidFill>
              </a:rPr>
              <a:t>65</a:t>
            </a:r>
            <a:r>
              <a:rPr lang="ko-KR" altLang="en-US" sz="2000" u="sng" dirty="0">
                <a:solidFill>
                  <a:srgbClr val="0070C0"/>
                </a:solidFill>
              </a:rPr>
              <a:t>세까지의 계속고용제도와의 관계</a:t>
            </a:r>
            <a:endParaRPr lang="en-US" altLang="ja-JP" sz="2000" u="sng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800" dirty="0" err="1">
                <a:solidFill>
                  <a:schemeClr val="accent2"/>
                </a:solidFill>
              </a:rPr>
              <a:t>ㅇ</a:t>
            </a:r>
            <a:endParaRPr lang="en-US" altLang="ja-JP" sz="8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1600" dirty="0">
                <a:solidFill>
                  <a:schemeClr val="accent2"/>
                </a:solidFill>
              </a:rPr>
              <a:t>●</a:t>
            </a:r>
            <a:r>
              <a:rPr lang="en-US" altLang="ja-JP" sz="1600" dirty="0"/>
              <a:t>60</a:t>
            </a:r>
            <a:r>
              <a:rPr lang="ko-KR" altLang="en-US" sz="1600" dirty="0"/>
              <a:t>세 정년제</a:t>
            </a:r>
            <a:r>
              <a:rPr lang="zh-TW" altLang="en-US" sz="1600" dirty="0"/>
              <a:t>＋</a:t>
            </a:r>
            <a:r>
              <a:rPr lang="ko-KR" altLang="en-US" sz="1600" dirty="0"/>
              <a:t>무변화형</a:t>
            </a:r>
            <a:r>
              <a:rPr lang="en-US" altLang="ko-KR" sz="1600" dirty="0"/>
              <a:t>, </a:t>
            </a:r>
            <a:r>
              <a:rPr lang="en-US" altLang="ja-JP" sz="1600" dirty="0"/>
              <a:t>65</a:t>
            </a:r>
            <a:r>
              <a:rPr lang="ko-KR" altLang="en-US" sz="1600" dirty="0"/>
              <a:t>세 정년제에 해당할 가능성은 </a:t>
            </a:r>
            <a:r>
              <a:rPr lang="en-US" altLang="ja-JP" sz="1600" dirty="0"/>
              <a:t>60</a:t>
            </a:r>
            <a:r>
              <a:rPr lang="ko-KR" altLang="en-US" sz="1600" dirty="0"/>
              <a:t>세 이상의 근로자 배치 시</a:t>
            </a:r>
            <a:r>
              <a:rPr lang="ja-JP" altLang="en-US" sz="1600" dirty="0"/>
              <a:t>「</a:t>
            </a:r>
            <a:r>
              <a:rPr lang="ko-KR" altLang="en-US" sz="1600" dirty="0">
                <a:solidFill>
                  <a:srgbClr val="C00000"/>
                </a:solidFill>
              </a:rPr>
              <a:t>특별히 배려하는 것은 없다</a:t>
            </a:r>
            <a:r>
              <a:rPr lang="ja-JP" altLang="en-US" sz="1600" dirty="0"/>
              <a:t>」</a:t>
            </a:r>
            <a:r>
              <a:rPr lang="ko-KR" altLang="en-US" sz="1600" dirty="0"/>
              <a:t>는 기업에서 증가한다</a:t>
            </a:r>
            <a:r>
              <a:rPr lang="en-US" altLang="ko-KR" sz="1600" dirty="0"/>
              <a:t>.</a:t>
            </a:r>
            <a:endParaRPr lang="en-US" altLang="ja-JP" sz="1600" dirty="0"/>
          </a:p>
          <a:p>
            <a:pPr eaLnBrk="1" hangingPunct="1">
              <a:lnSpc>
                <a:spcPct val="80000"/>
              </a:lnSpc>
              <a:buNone/>
            </a:pPr>
            <a:endParaRPr lang="en-US" altLang="ja-JP" sz="800" dirty="0"/>
          </a:p>
          <a:p>
            <a:pPr eaLnBrk="1" hangingPunct="1">
              <a:lnSpc>
                <a:spcPct val="80000"/>
              </a:lnSpc>
              <a:buNone/>
            </a:pPr>
            <a:r>
              <a:rPr lang="ja-JP" altLang="en-US" sz="1600" dirty="0">
                <a:solidFill>
                  <a:schemeClr val="accent2"/>
                </a:solidFill>
              </a:rPr>
              <a:t>●</a:t>
            </a:r>
            <a:r>
              <a:rPr lang="ja-JP" altLang="en-US" sz="1600" dirty="0"/>
              <a:t>「</a:t>
            </a:r>
            <a:r>
              <a:rPr lang="ko-KR" altLang="en-US" sz="1600" dirty="0"/>
              <a:t>육체적으로 </a:t>
            </a:r>
            <a:r>
              <a:rPr lang="ko-KR" altLang="en-US" sz="1600" dirty="0" err="1"/>
              <a:t>부담없는</a:t>
            </a:r>
            <a:r>
              <a:rPr lang="ko-KR" altLang="en-US" sz="1600" dirty="0"/>
              <a:t> 업무에 배치</a:t>
            </a:r>
            <a:r>
              <a:rPr lang="ja-JP" altLang="en-US" sz="1600" dirty="0"/>
              <a:t>」</a:t>
            </a:r>
            <a:r>
              <a:rPr lang="en-US" altLang="ja-JP" sz="1600" dirty="0"/>
              <a:t>, </a:t>
            </a:r>
            <a:r>
              <a:rPr lang="ja-JP" altLang="en-US" sz="1600" dirty="0"/>
              <a:t>「</a:t>
            </a:r>
            <a:r>
              <a:rPr lang="ko-KR" altLang="en-US" sz="1600" dirty="0"/>
              <a:t>노동력이 부족한 부서에 우선적으로 배치</a:t>
            </a:r>
            <a:r>
              <a:rPr lang="ja-JP" altLang="en-US" sz="1600" dirty="0"/>
              <a:t>」</a:t>
            </a:r>
            <a:r>
              <a:rPr lang="en-US" altLang="ja-JP" sz="1600" dirty="0"/>
              <a:t>, </a:t>
            </a:r>
            <a:r>
              <a:rPr lang="ja-JP" altLang="en-US" sz="1600" dirty="0"/>
              <a:t>「</a:t>
            </a:r>
            <a:r>
              <a:rPr lang="ko-KR" altLang="en-US" sz="1600" dirty="0"/>
              <a:t>익숙한 업무에 계속 배치</a:t>
            </a:r>
            <a:r>
              <a:rPr lang="ja-JP" altLang="en-US" sz="1600" dirty="0"/>
              <a:t>」（</a:t>
            </a:r>
            <a:r>
              <a:rPr lang="en-US" altLang="ja-JP" sz="1600" dirty="0"/>
              <a:t>65</a:t>
            </a:r>
            <a:r>
              <a:rPr lang="ko-KR" altLang="en-US" sz="1600" dirty="0"/>
              <a:t>세 정년제의 경우</a:t>
            </a:r>
            <a:r>
              <a:rPr lang="ja-JP" altLang="en-US" sz="1600" dirty="0"/>
              <a:t>）</a:t>
            </a:r>
            <a:r>
              <a:rPr lang="en-US" altLang="ja-JP" sz="1600" dirty="0"/>
              <a:t>, </a:t>
            </a:r>
            <a:r>
              <a:rPr lang="ja-JP" altLang="en-US" sz="1600" dirty="0"/>
              <a:t>「</a:t>
            </a:r>
            <a:r>
              <a:rPr lang="ko-KR" altLang="en-US" sz="1600" dirty="0">
                <a:solidFill>
                  <a:srgbClr val="C00000"/>
                </a:solidFill>
              </a:rPr>
              <a:t>기능이나 노하우 계승이 원활히 진행되도록 함</a:t>
            </a:r>
            <a:r>
              <a:rPr lang="ja-JP" altLang="en-US" sz="1600" dirty="0"/>
              <a:t>」 </a:t>
            </a:r>
            <a:r>
              <a:rPr lang="ko-KR" altLang="en-US" sz="1600" dirty="0"/>
              <a:t>과 같은 배려를 하는 기업은 </a:t>
            </a:r>
            <a:r>
              <a:rPr lang="en-US" altLang="ja-JP" sz="1600" dirty="0"/>
              <a:t>60</a:t>
            </a:r>
            <a:r>
              <a:rPr lang="ko-KR" altLang="en-US" sz="1600" dirty="0"/>
              <a:t>세 정년제</a:t>
            </a:r>
            <a:r>
              <a:rPr lang="ja-JP" altLang="en-US" sz="1600" dirty="0"/>
              <a:t>＋</a:t>
            </a:r>
            <a:r>
              <a:rPr lang="ko-KR" altLang="en-US" sz="1600" dirty="0"/>
              <a:t>무변화형이나 </a:t>
            </a:r>
            <a:r>
              <a:rPr lang="en-US" altLang="ja-JP" sz="1600" dirty="0"/>
              <a:t>65</a:t>
            </a:r>
            <a:r>
              <a:rPr lang="ko-KR" altLang="en-US" sz="1600" dirty="0"/>
              <a:t>세 정년제에 해당할 가능성이 감소한다</a:t>
            </a:r>
            <a:r>
              <a:rPr lang="en-US" altLang="ko-KR" sz="1600" dirty="0"/>
              <a:t>.</a:t>
            </a:r>
            <a:endParaRPr lang="en-US" altLang="ja-JP" sz="16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800" dirty="0">
              <a:solidFill>
                <a:schemeClr val="accent2"/>
              </a:solidFill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itchFamily="2" charset="2"/>
              <a:buNone/>
              <a:tabLst/>
              <a:defRPr/>
            </a:pPr>
            <a:r>
              <a:rPr lang="ja-JP" altLang="en-US" sz="2000" u="sng" dirty="0">
                <a:solidFill>
                  <a:srgbClr val="0070C0"/>
                </a:solidFill>
                <a:latin typeface="Verdana"/>
                <a:ea typeface="ＭＳ Ｐゴシック"/>
              </a:rPr>
              <a:t>２</a:t>
            </a:r>
            <a:r>
              <a:rPr kumimoji="1" lang="ja-JP" alt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．</a:t>
            </a:r>
            <a:r>
              <a:rPr kumimoji="1" lang="ko-KR" alt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임금과 </a:t>
            </a:r>
            <a:r>
              <a:rPr kumimoji="1" lang="en-US" altLang="ja-JP" sz="2000" b="0" i="0" u="sng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65</a:t>
            </a:r>
            <a:r>
              <a:rPr kumimoji="1" lang="ko-KR" altLang="en-US" sz="2000" b="0" i="0" u="sng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Verdana"/>
                <a:ea typeface="ＭＳ Ｐゴシック"/>
                <a:cs typeface="+mn-cs"/>
              </a:rPr>
              <a:t>세까지의 계속고용제도와의 관계</a:t>
            </a:r>
            <a:endParaRPr kumimoji="1" lang="en-US" altLang="ja-JP" sz="2000" b="0" i="0" u="sng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Verdana"/>
              <a:ea typeface="ＭＳ Ｐゴシック"/>
              <a:cs typeface="+mn-cs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8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ja-JP" altLang="en-US" sz="1600" dirty="0">
                <a:solidFill>
                  <a:schemeClr val="accent2"/>
                </a:solidFill>
              </a:rPr>
              <a:t>●</a:t>
            </a:r>
            <a:r>
              <a:rPr lang="en-US" altLang="ja-JP" sz="1600" dirty="0"/>
              <a:t>60</a:t>
            </a:r>
            <a:r>
              <a:rPr lang="ko-KR" altLang="en-US" sz="1600" dirty="0"/>
              <a:t>세 이상의 근로자 임금에 대해서 </a:t>
            </a:r>
            <a:r>
              <a:rPr lang="ja-JP" altLang="en-US" sz="1600" dirty="0"/>
              <a:t>「</a:t>
            </a:r>
            <a:r>
              <a:rPr lang="ko-KR" altLang="en-US" sz="1600" dirty="0"/>
              <a:t>정년후에도 업무가 같다면 원칙적으로 임금을 삭감해서는 안된다</a:t>
            </a:r>
            <a:r>
              <a:rPr lang="ja-JP" altLang="en-US" sz="1600" dirty="0"/>
              <a:t>」</a:t>
            </a:r>
            <a:r>
              <a:rPr lang="en-US" altLang="ja-JP" sz="1600" dirty="0"/>
              <a:t>, </a:t>
            </a:r>
            <a:r>
              <a:rPr lang="ja-JP" altLang="en-US" sz="1600" dirty="0"/>
              <a:t>「</a:t>
            </a:r>
            <a:r>
              <a:rPr lang="ko-KR" altLang="en-US" sz="1600" dirty="0"/>
              <a:t>정년 후의 고령자도 평가제도에 따라 임금을 결정하는 것이 바람직하다</a:t>
            </a:r>
            <a:r>
              <a:rPr lang="ja-JP" altLang="en-US" sz="1600" dirty="0"/>
              <a:t>」（</a:t>
            </a:r>
            <a:r>
              <a:rPr lang="en-US" altLang="ja-JP" sz="1600" dirty="0"/>
              <a:t>65</a:t>
            </a:r>
            <a:r>
              <a:rPr lang="ko-KR" altLang="en-US" sz="1600" dirty="0"/>
              <a:t>세 정년제의 경우</a:t>
            </a:r>
            <a:r>
              <a:rPr lang="ja-JP" altLang="en-US" sz="1600" dirty="0"/>
              <a:t>）</a:t>
            </a:r>
            <a:r>
              <a:rPr lang="ko-KR" altLang="en-US" sz="1600" dirty="0" err="1"/>
              <a:t>라고</a:t>
            </a:r>
            <a:r>
              <a:rPr lang="ko-KR" altLang="en-US" sz="1600" dirty="0"/>
              <a:t> 생각하는 경향이 강한 기업일수록 </a:t>
            </a:r>
            <a:r>
              <a:rPr lang="en-US" altLang="ja-JP" sz="1600" dirty="0"/>
              <a:t>60</a:t>
            </a:r>
            <a:r>
              <a:rPr lang="ko-KR" altLang="en-US" sz="1600" dirty="0"/>
              <a:t>세 정년제</a:t>
            </a:r>
            <a:r>
              <a:rPr lang="ja-JP" altLang="en-US" sz="1600" dirty="0"/>
              <a:t>＋</a:t>
            </a:r>
            <a:r>
              <a:rPr lang="ko-KR" altLang="en-US" sz="1600" dirty="0"/>
              <a:t>무변화형이나 </a:t>
            </a:r>
            <a:r>
              <a:rPr lang="en-US" altLang="ja-JP" sz="1600" dirty="0"/>
              <a:t>65</a:t>
            </a:r>
            <a:r>
              <a:rPr lang="ko-KR" altLang="en-US" sz="1600" dirty="0"/>
              <a:t>세 정년제에 해당할 가능성이 증가한다</a:t>
            </a:r>
            <a:r>
              <a:rPr lang="en-US" altLang="ko-KR" sz="1600" dirty="0"/>
              <a:t>.</a:t>
            </a:r>
            <a:endParaRPr lang="en-US" altLang="ja-JP" sz="1600" dirty="0"/>
          </a:p>
          <a:p>
            <a:pPr eaLnBrk="1" hangingPunct="1">
              <a:lnSpc>
                <a:spcPct val="80000"/>
              </a:lnSpc>
              <a:buNone/>
            </a:pPr>
            <a:endParaRPr lang="en-US" altLang="ja-JP" sz="8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ja-JP" altLang="en-US" sz="1600" dirty="0">
                <a:solidFill>
                  <a:schemeClr val="accent2"/>
                </a:solidFill>
              </a:rPr>
              <a:t>●</a:t>
            </a:r>
            <a:r>
              <a:rPr lang="ko-KR" altLang="en-US" sz="1600" dirty="0">
                <a:solidFill>
                  <a:schemeClr val="accent2"/>
                </a:solidFill>
              </a:rPr>
              <a:t>현역세대를 배려하여 고령자의 임금을 삭감해도 상관없다고 생각하는 경향이 강한 기업일수록 </a:t>
            </a:r>
            <a:r>
              <a:rPr lang="en-US" altLang="ja-JP" sz="1600" dirty="0"/>
              <a:t>60</a:t>
            </a:r>
            <a:r>
              <a:rPr lang="ko-KR" altLang="en-US" sz="1600" dirty="0"/>
              <a:t>세 정년제</a:t>
            </a:r>
            <a:r>
              <a:rPr lang="ja-JP" altLang="en-US" sz="1600" dirty="0"/>
              <a:t>＋</a:t>
            </a:r>
            <a:r>
              <a:rPr lang="ko-KR" altLang="en-US" sz="1600" dirty="0"/>
              <a:t>무변화형</a:t>
            </a:r>
            <a:r>
              <a:rPr lang="en-US" altLang="ko-KR" sz="1600" dirty="0"/>
              <a:t>, </a:t>
            </a:r>
            <a:r>
              <a:rPr lang="en-US" altLang="ja-JP" sz="1600" dirty="0"/>
              <a:t>65</a:t>
            </a:r>
            <a:r>
              <a:rPr lang="ko-KR" altLang="en-US" sz="1600" dirty="0"/>
              <a:t>세 정년제에 해당할 가능성이 감소한다</a:t>
            </a:r>
            <a:r>
              <a:rPr lang="en-US" altLang="ko-KR" sz="1600" dirty="0"/>
              <a:t>.</a:t>
            </a:r>
            <a:endParaRPr lang="en-US" altLang="ja-JP" sz="16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2070645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20713"/>
            <a:ext cx="8318500" cy="720725"/>
          </a:xfrm>
        </p:spPr>
        <p:txBody>
          <a:bodyPr/>
          <a:lstStyle/>
          <a:p>
            <a:pPr algn="r" eaLnBrk="1" hangingPunct="1"/>
            <a:r>
              <a:rPr lang="en-US" altLang="ja-JP" sz="1400" dirty="0">
                <a:solidFill>
                  <a:schemeClr val="accent2"/>
                </a:solidFill>
              </a:rPr>
              <a:t>Ⅲ.</a:t>
            </a:r>
            <a:r>
              <a:rPr lang="ja-JP" altLang="en-US" sz="1400" dirty="0">
                <a:solidFill>
                  <a:schemeClr val="accent2"/>
                </a:solidFill>
              </a:rPr>
              <a:t> </a:t>
            </a:r>
            <a:r>
              <a:rPr lang="en-US" altLang="ja-JP" sz="1400" dirty="0">
                <a:solidFill>
                  <a:schemeClr val="accent2"/>
                </a:solidFill>
              </a:rPr>
              <a:t>65</a:t>
            </a:r>
            <a:r>
              <a:rPr lang="ko-KR" altLang="en-US" sz="1400" dirty="0">
                <a:solidFill>
                  <a:schemeClr val="accent2"/>
                </a:solidFill>
              </a:rPr>
              <a:t>세까지의 계속고용제도의 요인과 그 영향</a:t>
            </a:r>
            <a:endParaRPr lang="ja-JP" altLang="en-US" sz="14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1200" u="sng" dirty="0">
                <a:solidFill>
                  <a:srgbClr val="0070C0"/>
                </a:solidFill>
              </a:rPr>
              <a:t>※</a:t>
            </a:r>
            <a:r>
              <a:rPr lang="ko-KR" altLang="en-US" sz="1200" u="sng" dirty="0">
                <a:solidFill>
                  <a:srgbClr val="0070C0"/>
                </a:solidFill>
              </a:rPr>
              <a:t>고령자의 업무</a:t>
            </a:r>
            <a:r>
              <a:rPr lang="ja-JP" altLang="en-US" sz="1200" u="sng" dirty="0">
                <a:solidFill>
                  <a:srgbClr val="0070C0"/>
                </a:solidFill>
              </a:rPr>
              <a:t>・</a:t>
            </a:r>
            <a:r>
              <a:rPr lang="ko-KR" altLang="en-US" sz="1200" u="sng" dirty="0">
                <a:solidFill>
                  <a:srgbClr val="0070C0"/>
                </a:solidFill>
              </a:rPr>
              <a:t>역할</a:t>
            </a:r>
            <a:r>
              <a:rPr lang="en-US" altLang="ko-KR" sz="1200" u="sng" dirty="0">
                <a:solidFill>
                  <a:srgbClr val="0070C0"/>
                </a:solidFill>
              </a:rPr>
              <a:t>, </a:t>
            </a:r>
            <a:r>
              <a:rPr lang="ko-KR" altLang="en-US" sz="1200" u="sng" dirty="0">
                <a:solidFill>
                  <a:srgbClr val="0070C0"/>
                </a:solidFill>
              </a:rPr>
              <a:t>임금에 대한 기업의 인식과 </a:t>
            </a:r>
            <a:r>
              <a:rPr lang="en-US" altLang="ja-JP" sz="1200" u="sng" dirty="0">
                <a:solidFill>
                  <a:srgbClr val="0070C0"/>
                </a:solidFill>
              </a:rPr>
              <a:t>65</a:t>
            </a:r>
            <a:r>
              <a:rPr lang="ko-KR" altLang="en-US" sz="1200" u="sng" dirty="0">
                <a:solidFill>
                  <a:srgbClr val="0070C0"/>
                </a:solidFill>
              </a:rPr>
              <a:t>세까지의 계속고용제도</a:t>
            </a:r>
            <a:r>
              <a:rPr lang="ja-JP" altLang="en-US" sz="1200" u="sng" dirty="0">
                <a:solidFill>
                  <a:srgbClr val="0070C0"/>
                </a:solidFill>
              </a:rPr>
              <a:t>：</a:t>
            </a:r>
            <a:r>
              <a:rPr lang="ko-KR" altLang="en-US" sz="1200" u="sng" dirty="0">
                <a:solidFill>
                  <a:srgbClr val="0070C0"/>
                </a:solidFill>
              </a:rPr>
              <a:t>다항 로지스틱 회귀분석</a:t>
            </a:r>
            <a:endParaRPr lang="en-US" altLang="ja-JP" sz="1200" u="sng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accent2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967472"/>
            <a:ext cx="5782834" cy="489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7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20713"/>
            <a:ext cx="8318500" cy="720725"/>
          </a:xfrm>
        </p:spPr>
        <p:txBody>
          <a:bodyPr/>
          <a:lstStyle/>
          <a:p>
            <a:pPr eaLnBrk="1" hangingPunct="1"/>
            <a:r>
              <a:rPr lang="en-US" altLang="ja-JP" sz="3200" dirty="0">
                <a:solidFill>
                  <a:schemeClr val="accent2"/>
                </a:solidFill>
              </a:rPr>
              <a:t>Ⅳ.</a:t>
            </a:r>
            <a:r>
              <a:rPr lang="ja-JP" altLang="en-US" sz="3200" dirty="0">
                <a:solidFill>
                  <a:schemeClr val="accent2"/>
                </a:solidFill>
              </a:rPr>
              <a:t> </a:t>
            </a:r>
            <a:r>
              <a:rPr lang="en-US" altLang="ja-JP" sz="3200" dirty="0">
                <a:solidFill>
                  <a:schemeClr val="accent2"/>
                </a:solidFill>
              </a:rPr>
              <a:t>65</a:t>
            </a:r>
            <a:r>
              <a:rPr lang="ko-KR" altLang="en-US" sz="3200" dirty="0">
                <a:solidFill>
                  <a:schemeClr val="accent2"/>
                </a:solidFill>
              </a:rPr>
              <a:t>세까지의 계속고용제도의 영향</a:t>
            </a:r>
            <a:endParaRPr lang="ja-JP" altLang="en-US" sz="32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2600" u="sng" dirty="0">
                <a:solidFill>
                  <a:srgbClr val="0070C0"/>
                </a:solidFill>
              </a:rPr>
              <a:t>【65 </a:t>
            </a:r>
            <a:r>
              <a:rPr lang="ko-KR" altLang="en-US" sz="2600" u="sng" dirty="0">
                <a:solidFill>
                  <a:srgbClr val="0070C0"/>
                </a:solidFill>
              </a:rPr>
              <a:t>세까지의 계속고용제도 유형과 </a:t>
            </a:r>
            <a:r>
              <a:rPr lang="en-US" altLang="ja-JP" sz="2600" u="sng" dirty="0">
                <a:solidFill>
                  <a:srgbClr val="0070C0"/>
                </a:solidFill>
              </a:rPr>
              <a:t>60</a:t>
            </a:r>
            <a:r>
              <a:rPr lang="ko-KR" altLang="en-US" sz="2600" u="sng" dirty="0">
                <a:solidFill>
                  <a:srgbClr val="0070C0"/>
                </a:solidFill>
              </a:rPr>
              <a:t>대 전반층의 고용 문제와의 관계에 관한 분석결과</a:t>
            </a:r>
            <a:r>
              <a:rPr lang="en-US" altLang="ja-JP" sz="2600" u="sng" dirty="0">
                <a:solidFill>
                  <a:srgbClr val="0070C0"/>
                </a:solidFill>
              </a:rPr>
              <a:t>】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2"/>
                </a:solidFill>
              </a:rPr>
              <a:t>●</a:t>
            </a:r>
            <a:r>
              <a:rPr lang="ja-JP" altLang="en-US" sz="2000" dirty="0"/>
              <a:t>「</a:t>
            </a:r>
            <a:r>
              <a:rPr lang="en-US" altLang="ja-JP" sz="2000" dirty="0"/>
              <a:t>60</a:t>
            </a:r>
            <a:r>
              <a:rPr lang="ko-KR" altLang="en-US" sz="2000" dirty="0"/>
              <a:t>세 정년제</a:t>
            </a:r>
            <a:r>
              <a:rPr lang="ja-JP" altLang="en-US" sz="2000" dirty="0"/>
              <a:t>＋</a:t>
            </a:r>
            <a:r>
              <a:rPr lang="ko-KR" altLang="en-US" sz="2000" dirty="0"/>
              <a:t>변화 유형</a:t>
            </a:r>
            <a:r>
              <a:rPr lang="ja-JP" altLang="en-US" sz="2000" dirty="0"/>
              <a:t>」 </a:t>
            </a:r>
            <a:r>
              <a:rPr lang="ko-KR" altLang="en-US" sz="2000" dirty="0"/>
              <a:t>기업에 비해 </a:t>
            </a:r>
            <a:r>
              <a:rPr lang="ja-JP" altLang="en-US" sz="2000" dirty="0"/>
              <a:t>「</a:t>
            </a:r>
            <a:r>
              <a:rPr lang="en-US" altLang="ja-JP" sz="2000" dirty="0"/>
              <a:t>60</a:t>
            </a:r>
            <a:r>
              <a:rPr lang="ko-KR" altLang="en-US" sz="2000" dirty="0"/>
              <a:t>세 정년제</a:t>
            </a:r>
            <a:r>
              <a:rPr lang="ja-JP" altLang="en-US" sz="2000" dirty="0"/>
              <a:t>＋</a:t>
            </a:r>
            <a:r>
              <a:rPr lang="ko-KR" altLang="en-US" sz="2000" dirty="0"/>
              <a:t>무변화 유형</a:t>
            </a:r>
            <a:r>
              <a:rPr lang="ja-JP" altLang="en-US" sz="2000" dirty="0"/>
              <a:t>」</a:t>
            </a:r>
            <a:r>
              <a:rPr lang="en-US" altLang="ja-JP" sz="2000" dirty="0"/>
              <a:t>,  </a:t>
            </a:r>
            <a:r>
              <a:rPr lang="ja-JP" altLang="en-US" sz="2000" dirty="0"/>
              <a:t>「</a:t>
            </a:r>
            <a:r>
              <a:rPr lang="en-US" altLang="ja-JP" sz="2000" dirty="0"/>
              <a:t>65</a:t>
            </a:r>
            <a:r>
              <a:rPr lang="ko-KR" altLang="en-US" sz="2000" dirty="0"/>
              <a:t>세 정년제 유형</a:t>
            </a:r>
            <a:r>
              <a:rPr lang="ja-JP" altLang="en-US" sz="2000" dirty="0"/>
              <a:t>」 </a:t>
            </a:r>
            <a:r>
              <a:rPr lang="ko-KR" altLang="en-US" sz="2000" dirty="0"/>
              <a:t>기업에서는 </a:t>
            </a:r>
            <a:r>
              <a:rPr lang="en-US" altLang="ja-JP" sz="2000" dirty="0"/>
              <a:t>60 </a:t>
            </a:r>
            <a:r>
              <a:rPr lang="ko-KR" altLang="en-US" sz="2000" dirty="0"/>
              <a:t>대 이상의 고령 근로자의 근로의욕 저하 문제 발생 빈도가 적게 나타난다</a:t>
            </a:r>
            <a:r>
              <a:rPr lang="en-US" altLang="ko-KR" sz="2000" dirty="0"/>
              <a:t>.</a:t>
            </a:r>
            <a:endParaRPr lang="en-US" altLang="ja-JP" sz="2000" dirty="0"/>
          </a:p>
          <a:p>
            <a:pPr eaLnBrk="1" hangingPunct="1">
              <a:lnSpc>
                <a:spcPct val="80000"/>
              </a:lnSpc>
              <a:buNone/>
            </a:pPr>
            <a:endParaRPr lang="en-US" altLang="ja-JP" sz="9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ja-JP" altLang="en-US" sz="2000" dirty="0">
                <a:solidFill>
                  <a:schemeClr val="accent2"/>
                </a:solidFill>
              </a:rPr>
              <a:t>●</a:t>
            </a:r>
            <a:r>
              <a:rPr lang="ja-JP" altLang="en-US" sz="2000" dirty="0"/>
              <a:t>「</a:t>
            </a:r>
            <a:r>
              <a:rPr lang="en-US" altLang="ja-JP" sz="2000" dirty="0"/>
              <a:t>65</a:t>
            </a:r>
            <a:r>
              <a:rPr lang="ko-KR" altLang="en-US" sz="2000" dirty="0"/>
              <a:t>세 정년제 유형</a:t>
            </a:r>
            <a:r>
              <a:rPr lang="ja-JP" altLang="en-US" sz="2000" dirty="0"/>
              <a:t>」 </a:t>
            </a:r>
            <a:r>
              <a:rPr lang="ko-KR" altLang="en-US" sz="2000" dirty="0"/>
              <a:t>기업에서는 </a:t>
            </a:r>
            <a:r>
              <a:rPr lang="ja-JP" altLang="en-US" sz="2000" dirty="0"/>
              <a:t>「</a:t>
            </a:r>
            <a:r>
              <a:rPr lang="en-US" altLang="ja-JP" sz="2000" dirty="0"/>
              <a:t>60</a:t>
            </a:r>
            <a:r>
              <a:rPr lang="ko-KR" altLang="en-US" sz="2000" dirty="0"/>
              <a:t>세 정년제</a:t>
            </a:r>
            <a:r>
              <a:rPr lang="ja-JP" altLang="en-US" sz="2000" dirty="0"/>
              <a:t>＋</a:t>
            </a:r>
            <a:r>
              <a:rPr lang="ko-KR" altLang="en-US" sz="2000" dirty="0"/>
              <a:t>변화 유형</a:t>
            </a:r>
            <a:r>
              <a:rPr lang="ja-JP" altLang="en-US" sz="2000" dirty="0"/>
              <a:t>」 </a:t>
            </a:r>
            <a:r>
              <a:rPr lang="ko-KR" altLang="en-US" sz="2000" dirty="0"/>
              <a:t>기업에 비해 청년 및 장년층의 사기 저하 문제 발생 빈도가 적게 나타난다</a:t>
            </a:r>
            <a:r>
              <a:rPr lang="en-US" altLang="ko-KR" sz="2000" dirty="0"/>
              <a:t>.</a:t>
            </a:r>
            <a:endParaRPr lang="ja-JP" altLang="en-US" sz="20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ja-JP" altLang="en-US" sz="2000" dirty="0">
                <a:solidFill>
                  <a:schemeClr val="accent2"/>
                </a:solidFill>
              </a:rPr>
              <a:t>　</a:t>
            </a:r>
            <a:endParaRPr lang="en-US" altLang="ja-JP" sz="20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129158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3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6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  <a:defRPr kumimoji="1" sz="23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n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5000"/>
              </a:spcBef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Verdana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E378249-FAC7-41A6-BBB1-2DFA9AD0172A}" type="slidenum">
              <a:rPr kumimoji="0" lang="en-US" altLang="ja-JP" sz="1200" smtClean="0"/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kumimoji="0" lang="en-US" altLang="ja-JP" sz="120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620713"/>
            <a:ext cx="8318500" cy="720725"/>
          </a:xfrm>
        </p:spPr>
        <p:txBody>
          <a:bodyPr/>
          <a:lstStyle/>
          <a:p>
            <a:pPr algn="r" eaLnBrk="1" hangingPunct="1"/>
            <a:r>
              <a:rPr lang="en-US" altLang="ja-JP" sz="1400" dirty="0">
                <a:solidFill>
                  <a:schemeClr val="accent2"/>
                </a:solidFill>
              </a:rPr>
              <a:t>Ⅳ.</a:t>
            </a:r>
            <a:r>
              <a:rPr lang="ja-JP" altLang="en-US" sz="1400" dirty="0">
                <a:solidFill>
                  <a:schemeClr val="accent2"/>
                </a:solidFill>
              </a:rPr>
              <a:t> </a:t>
            </a:r>
            <a:r>
              <a:rPr lang="en-US" altLang="ja-JP" sz="1400" dirty="0">
                <a:solidFill>
                  <a:schemeClr val="accent2"/>
                </a:solidFill>
              </a:rPr>
              <a:t>65</a:t>
            </a:r>
            <a:r>
              <a:rPr lang="ko-KR" altLang="en-US" sz="1400" dirty="0">
                <a:solidFill>
                  <a:schemeClr val="accent2"/>
                </a:solidFill>
              </a:rPr>
              <a:t>세까지의 계속고용제도의 영향</a:t>
            </a:r>
            <a:endParaRPr lang="ja-JP" altLang="en-US" sz="1400" dirty="0">
              <a:solidFill>
                <a:schemeClr val="accent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357313"/>
            <a:ext cx="8278812" cy="5214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400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ja-JP" sz="1400" u="sng" dirty="0">
                <a:solidFill>
                  <a:srgbClr val="0070C0"/>
                </a:solidFill>
              </a:rPr>
              <a:t>※65 </a:t>
            </a:r>
            <a:r>
              <a:rPr lang="ko-KR" altLang="en-US" sz="1400" u="sng" dirty="0">
                <a:solidFill>
                  <a:srgbClr val="0070C0"/>
                </a:solidFill>
              </a:rPr>
              <a:t>세까지의 계속고용제도 유형과 </a:t>
            </a:r>
            <a:r>
              <a:rPr lang="en-US" altLang="ja-JP" sz="1400" u="sng" dirty="0">
                <a:solidFill>
                  <a:srgbClr val="0070C0"/>
                </a:solidFill>
              </a:rPr>
              <a:t>60</a:t>
            </a:r>
            <a:r>
              <a:rPr lang="ko-KR" altLang="en-US" sz="1400" u="sng" dirty="0">
                <a:solidFill>
                  <a:srgbClr val="0070C0"/>
                </a:solidFill>
              </a:rPr>
              <a:t>대 </a:t>
            </a:r>
            <a:r>
              <a:rPr lang="ko-KR" altLang="en-US" sz="1400" u="sng" dirty="0" err="1">
                <a:solidFill>
                  <a:srgbClr val="0070C0"/>
                </a:solidFill>
              </a:rPr>
              <a:t>전반층</a:t>
            </a:r>
            <a:r>
              <a:rPr lang="ko-KR" altLang="en-US" sz="1400" u="sng" dirty="0">
                <a:solidFill>
                  <a:srgbClr val="0070C0"/>
                </a:solidFill>
              </a:rPr>
              <a:t> 고용 문제와의 관계</a:t>
            </a:r>
            <a:r>
              <a:rPr lang="ja-JP" altLang="en-US" sz="1400" u="sng" dirty="0">
                <a:solidFill>
                  <a:srgbClr val="0070C0"/>
                </a:solidFill>
              </a:rPr>
              <a:t>：</a:t>
            </a:r>
            <a:r>
              <a:rPr lang="ko-KR" altLang="en-US" sz="1400" u="sng" dirty="0">
                <a:solidFill>
                  <a:srgbClr val="0070C0"/>
                </a:solidFill>
              </a:rPr>
              <a:t>이항 로지스틱 회귀분석</a:t>
            </a:r>
            <a:endParaRPr lang="ja-JP" altLang="en-US" sz="1400" u="sng" dirty="0">
              <a:solidFill>
                <a:srgbClr val="0070C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ja-JP" sz="1000" dirty="0">
              <a:solidFill>
                <a:schemeClr val="accent2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01184"/>
            <a:ext cx="9144000" cy="414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379822"/>
      </p:ext>
    </p:extLst>
  </p:cSld>
  <p:clrMapOvr>
    <a:masterClrMapping/>
  </p:clrMapOvr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9772</TotalTime>
  <Words>1309</Words>
  <Application>Microsoft Office PowerPoint</Application>
  <PresentationFormat>화면 슬라이드 쇼(4:3)</PresentationFormat>
  <Paragraphs>309</Paragraphs>
  <Slides>11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ＭＳ Ｐゴシック</vt:lpstr>
      <vt:lpstr>ＭＳ Ｐ明朝</vt:lpstr>
      <vt:lpstr>Times New Roman</vt:lpstr>
      <vt:lpstr>Verdana</vt:lpstr>
      <vt:lpstr>Wingdings</vt:lpstr>
      <vt:lpstr>Profile</vt:lpstr>
      <vt:lpstr>일본기업의 ６５세까지의 계속고용제도:  요인 및 영향</vt:lpstr>
      <vt:lpstr>Ⅰ.분석의 배경・ 목적과 분석의 틀</vt:lpstr>
      <vt:lpstr>Ⅰ.분석의 배경・목적과 분석의 틀</vt:lpstr>
      <vt:lpstr>Ⅱ. 「65세까지의 계속고용제도」의 세가지 유형</vt:lpstr>
      <vt:lpstr>Ⅱ. 「65세까지의 계속고용제도」의 3유형</vt:lpstr>
      <vt:lpstr>Ⅲ．고령자의 업무・역할, 임금에 대한 기업의 인식과 65세까지의 계속고용제도</vt:lpstr>
      <vt:lpstr>Ⅲ. 65세까지의 계속고용제도의 요인과 그 영향</vt:lpstr>
      <vt:lpstr>Ⅳ. 65세까지의 계속고용제도의 영향</vt:lpstr>
      <vt:lpstr>Ⅳ. 65세까지의 계속고용제도의 영향</vt:lpstr>
      <vt:lpstr>Ⅴ．분석결과의 시사점</vt:lpstr>
      <vt:lpstr>참고：2019년 JILPT기업 설문조사</vt:lpstr>
    </vt:vector>
  </TitlesOfParts>
  <Company>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Ⅰ．はじめに</dc:title>
  <dc:creator>Makoto　Fujimoto</dc:creator>
  <cp:lastModifiedBy>CSH</cp:lastModifiedBy>
  <cp:revision>522</cp:revision>
  <dcterms:created xsi:type="dcterms:W3CDTF">2004-11-23T12:08:03Z</dcterms:created>
  <dcterms:modified xsi:type="dcterms:W3CDTF">2022-06-07T07:23:06Z</dcterms:modified>
</cp:coreProperties>
</file>