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944" r:id="rId4"/>
    <p:sldMasterId id="2147483984" r:id="rId5"/>
    <p:sldMasterId id="2147484178" r:id="rId6"/>
    <p:sldMasterId id="2147484191" r:id="rId7"/>
    <p:sldMasterId id="2147484203" r:id="rId8"/>
    <p:sldMasterId id="2147484217" r:id="rId9"/>
  </p:sldMasterIdLst>
  <p:notesMasterIdLst>
    <p:notesMasterId r:id="rId35"/>
  </p:notesMasterIdLst>
  <p:handoutMasterIdLst>
    <p:handoutMasterId r:id="rId36"/>
  </p:handoutMasterIdLst>
  <p:sldIdLst>
    <p:sldId id="447" r:id="rId10"/>
    <p:sldId id="391" r:id="rId11"/>
    <p:sldId id="452" r:id="rId12"/>
    <p:sldId id="453" r:id="rId13"/>
    <p:sldId id="457" r:id="rId14"/>
    <p:sldId id="450" r:id="rId15"/>
    <p:sldId id="449" r:id="rId16"/>
    <p:sldId id="456" r:id="rId17"/>
    <p:sldId id="351" r:id="rId18"/>
    <p:sldId id="455" r:id="rId19"/>
    <p:sldId id="357" r:id="rId20"/>
    <p:sldId id="358" r:id="rId21"/>
    <p:sldId id="343" r:id="rId22"/>
    <p:sldId id="421" r:id="rId23"/>
    <p:sldId id="360" r:id="rId24"/>
    <p:sldId id="359" r:id="rId25"/>
    <p:sldId id="363" r:id="rId26"/>
    <p:sldId id="418" r:id="rId27"/>
    <p:sldId id="393" r:id="rId28"/>
    <p:sldId id="385" r:id="rId29"/>
    <p:sldId id="419" r:id="rId30"/>
    <p:sldId id="446" r:id="rId31"/>
    <p:sldId id="405" r:id="rId32"/>
    <p:sldId id="397" r:id="rId33"/>
    <p:sldId id="398" r:id="rId34"/>
  </p:sldIdLst>
  <p:sldSz cx="9906000" cy="6858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segawa akane" initials="Ha" lastIdx="5" clrIdx="0">
    <p:extLst>
      <p:ext uri="{19B8F6BF-5375-455C-9EA6-DF929625EA0E}">
        <p15:presenceInfo xmlns:p15="http://schemas.microsoft.com/office/powerpoint/2012/main" userId="c6d745d4fd796ed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5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viewProps" Target="viewProps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2.inside.mhlw.go.jp\&#35506;&#23460;&#38936;&#22495;2\11610860_&#32887;&#26989;&#23433;&#23450;&#23616;&#12288;&#39640;&#40802;&#32773;&#38599;&#29992;&#23550;&#31574;&#35506;\&#26908;&#35342;&#20013;\&#38599;&#29992;&#25351;&#23566;&#20418;\R02&#24180;&#24230;\02%2061&#22577;&#21578;\&#9678;&#20844;&#34920;\01%20&#12487;&#12540;&#12479;\&#23436;&#25104;&#29256;\&#65288;31&#20154;&#20197;&#19978;&#65289;&#20196;&#21644;&#65298;&#24180;&#24230;&#20844;&#34920;&#36039;&#26009;&#29992;%20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6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고연령자 고용안정 개정법 대응현황</a:t>
            </a:r>
            <a:endParaRPr lang="ja-JP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c:rich>
      </c:tx>
      <c:overlay val="0"/>
      <c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23622406209823421"/>
          <c:y val="0.25118837236028685"/>
          <c:w val="0.54510523283497581"/>
          <c:h val="0.5130997426150913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改正高年齢者雇用安定法への対応状況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31750">
                <a:solidFill>
                  <a:schemeClr val="accent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1F77-476A-835F-AE6DB8740FFE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31750">
                <a:solidFill>
                  <a:schemeClr val="accent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F77-476A-835F-AE6DB8740FFE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F77-476A-835F-AE6DB8740FFE}"/>
              </c:ext>
            </c:extLst>
          </c:dPt>
          <c:dPt>
            <c:idx val="3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F77-476A-835F-AE6DB8740FFE}"/>
              </c:ext>
            </c:extLst>
          </c:dPt>
          <c:dPt>
            <c:idx val="4"/>
            <c:bubble3D val="0"/>
            <c:spPr>
              <a:solidFill>
                <a:schemeClr val="bg2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1F77-476A-835F-AE6DB8740FFE}"/>
              </c:ext>
            </c:extLst>
          </c:dPt>
          <c:dLbls>
            <c:dLbl>
              <c:idx val="0"/>
              <c:layout>
                <c:manualLayout>
                  <c:x val="-8.0765410087926884E-2"/>
                  <c:y val="-6.5812961080609647E-2"/>
                </c:manualLayout>
              </c:layout>
              <c:tx>
                <c:rich>
                  <a:bodyPr/>
                  <a:lstStyle/>
                  <a:p>
                    <a:r>
                      <a: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필요한 </a:t>
                    </a:r>
                    <a:r>
                      <a:rPr lang="ko-KR" altLang="en-US" baseline="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 대응을</a:t>
                    </a:r>
                  </a:p>
                  <a:p>
                    <a:r>
                      <a:rPr lang="ko-KR" altLang="en-US" baseline="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강구하고 있음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1F77-476A-835F-AE6DB8740FFE}"/>
                </c:ext>
                <c:ext xmlns:c15="http://schemas.microsoft.com/office/drawing/2012/chart" uri="{CE6537A1-D6FC-4f65-9D91-7224C49458BB}">
                  <c15:layout>
                    <c:manualLayout>
                      <c:w val="0.20079740619347242"/>
                      <c:h val="0.20816841246494999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2.4074576561652052E-2"/>
                  <c:y val="-7.0458414014575754E-2"/>
                </c:manualLayout>
              </c:layout>
              <c:tx>
                <c:rich>
                  <a:bodyPr/>
                  <a:lstStyle/>
                  <a:p>
                    <a:r>
                      <a: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구체적인 대응을</a:t>
                    </a:r>
                  </a:p>
                  <a:p>
                    <a:r>
                      <a: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준비 및 검토하고 있음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1F77-476A-835F-AE6DB8740FFE}"/>
                </c:ext>
                <c:ext xmlns:c15="http://schemas.microsoft.com/office/drawing/2012/chart" uri="{CE6537A1-D6FC-4f65-9D91-7224C49458BB}">
                  <c15:layout>
                    <c:manualLayout>
                      <c:w val="0.24538506385388123"/>
                      <c:h val="0.22065020588624323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3.8360584459420803E-2"/>
                  <c:y val="-9.7104364025887666E-2"/>
                </c:manualLayout>
              </c:layout>
              <c:tx>
                <c:rich>
                  <a:bodyPr/>
                  <a:lstStyle/>
                  <a:p>
                    <a:r>
                      <a: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구체적인 대응이</a:t>
                    </a:r>
                  </a:p>
                  <a:p>
                    <a:r>
                      <a: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마련되어 있지 않음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1F77-476A-835F-AE6DB8740FFE}"/>
                </c:ext>
                <c:ext xmlns:c15="http://schemas.microsoft.com/office/drawing/2012/chart" uri="{CE6537A1-D6FC-4f65-9D91-7224C49458BB}">
                  <c15:layout>
                    <c:manualLayout>
                      <c:w val="0.25071952176374818"/>
                      <c:h val="0.22065020588624323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2.4704717345196997E-2"/>
                  <c:y val="3.506979738569673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11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대상자는 있지만</a:t>
                    </a:r>
                    <a:r>
                      <a:rPr lang="en-US" altLang="ko-KR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,</a:t>
                    </a:r>
                  </a:p>
                  <a:p>
                    <a:pPr>
                      <a:defRPr lang="ja-JP" sz="1100"/>
                    </a:pPr>
                    <a:r>
                      <a: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노력의무이기</a:t>
                    </a:r>
                  </a:p>
                  <a:p>
                    <a:pPr>
                      <a:defRPr lang="ja-JP" sz="1100"/>
                    </a:pPr>
                    <a:r>
                      <a: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때문에</a:t>
                    </a:r>
                  </a:p>
                  <a:p>
                    <a:pPr>
                      <a:defRPr lang="ja-JP" sz="1100"/>
                    </a:pPr>
                    <a:r>
                      <a: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대응 예정 없음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11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1F77-476A-835F-AE6DB8740FFE}"/>
                </c:ext>
                <c:ext xmlns:c15="http://schemas.microsoft.com/office/drawing/2012/chart" uri="{CE6537A1-D6FC-4f65-9D91-7224C49458BB}">
                  <c15:layout>
                    <c:manualLayout>
                      <c:w val="0.25160141930659646"/>
                      <c:h val="0.30636284983856521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5.5344212980058594E-2"/>
                  <c:y val="7.139681411849761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lang="ja-JP" sz="11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대상자가 없어</a:t>
                    </a:r>
                  </a:p>
                  <a:p>
                    <a:pPr>
                      <a:defRPr lang="ja-JP" sz="1100"/>
                    </a:pPr>
                    <a:r>
                      <a: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rPr>
                      <a:t>대응 예정 없음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lang="ja-JP" sz="11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1F77-476A-835F-AE6DB8740FFE}"/>
                </c:ext>
                <c:ext xmlns:c15="http://schemas.microsoft.com/office/drawing/2012/chart" uri="{CE6537A1-D6FC-4f65-9D91-7224C49458BB}">
                  <c15:layout>
                    <c:manualLayout>
                      <c:w val="0.30977155078991975"/>
                      <c:h val="0.2375172656051798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必要な対応を
講じている</c:v>
                </c:pt>
                <c:pt idx="1">
                  <c:v>具体的な対応を
準備・検討中</c:v>
                </c:pt>
                <c:pt idx="2">
                  <c:v>具体的な対応は
できていない</c:v>
                </c:pt>
                <c:pt idx="3">
                  <c:v>対象となる
社員はいるが、
努力義務のため、
対応予定はない</c:v>
                </c:pt>
                <c:pt idx="4">
                  <c:v>対象となる社員が
いないため、
対応予定はない</c:v>
                </c:pt>
              </c:strCache>
            </c:strRef>
          </c:cat>
          <c:val>
            <c:numRef>
              <c:f>Sheet1!$B$2:$B$6</c:f>
              <c:numCache>
                <c:formatCode>0.0%</c:formatCode>
                <c:ptCount val="5"/>
                <c:pt idx="0">
                  <c:v>0.32600000000000001</c:v>
                </c:pt>
                <c:pt idx="1">
                  <c:v>0.106</c:v>
                </c:pt>
                <c:pt idx="2">
                  <c:v>0.31900000000000001</c:v>
                </c:pt>
                <c:pt idx="3">
                  <c:v>6.0999999999999999E-2</c:v>
                </c:pt>
                <c:pt idx="4">
                  <c:v>0.188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F77-476A-835F-AE6DB8740FFE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구체적인 대응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검토 중을 포함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ja-JP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c:rich>
      </c:tx>
      <c:layout>
        <c:manualLayout>
          <c:xMode val="edge"/>
          <c:yMode val="edge"/>
          <c:x val="0.12317933360345705"/>
          <c:y val="7.8111289521032232E-3"/>
        </c:manualLayout>
      </c:layout>
      <c:overlay val="0"/>
      <c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34239391949986286"/>
          <c:y val="0.14127829159439997"/>
          <c:w val="0.60294910733407314"/>
          <c:h val="0.857538615148241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59F0-4FFB-9354-A1700868FCF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9F0-4FFB-9354-A1700868FCF4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9F0-4FFB-9354-A1700868FCF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9F0-4FFB-9354-A1700868FCF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70歳までの継続
雇用制度の導入
（再雇用制度・
勤務延長制度）</c:v>
                </c:pt>
                <c:pt idx="1">
                  <c:v>定年制の廃止</c:v>
                </c:pt>
                <c:pt idx="2">
                  <c:v>70歳までの定年引上げ</c:v>
                </c:pt>
                <c:pt idx="3">
                  <c:v>70歳まで継続的に
業務委託契約を
締結する制度の導入</c:v>
                </c:pt>
                <c:pt idx="4">
                  <c:v>70歳まで継続的に
事業主等が実施する
社会貢献事業に従事
できる制度の導入</c:v>
                </c:pt>
              </c:strCache>
            </c:strRef>
          </c:cat>
          <c:val>
            <c:numRef>
              <c:f>Sheet1!$B$2:$B$6</c:f>
              <c:numCache>
                <c:formatCode>0.0%</c:formatCode>
                <c:ptCount val="5"/>
                <c:pt idx="0">
                  <c:v>0.65800000000000003</c:v>
                </c:pt>
                <c:pt idx="1">
                  <c:v>0.20200000000000001</c:v>
                </c:pt>
                <c:pt idx="2">
                  <c:v>8.2000000000000003E-2</c:v>
                </c:pt>
                <c:pt idx="3">
                  <c:v>0.105</c:v>
                </c:pt>
                <c:pt idx="4">
                  <c:v>2.5000000000000001E-2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695-4C96-9396-D0504D48A3A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-1144533680"/>
        <c:axId val="-1144532048"/>
      </c:barChart>
      <c:catAx>
        <c:axId val="-1144533680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extTo"/>
        <c:crossAx val="-1144532048"/>
        <c:crosses val="autoZero"/>
        <c:auto val="1"/>
        <c:lblAlgn val="ctr"/>
        <c:lblOffset val="100"/>
        <c:noMultiLvlLbl val="0"/>
      </c:catAx>
      <c:valAx>
        <c:axId val="-1144532048"/>
        <c:scaling>
          <c:orientation val="minMax"/>
        </c:scaling>
        <c:delete val="1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out"/>
        <c:minorTickMark val="none"/>
        <c:tickLblPos val="nextTo"/>
        <c:crossAx val="-1144533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511863393808387E-2"/>
          <c:y val="0.44863470118111787"/>
          <c:w val="0.90280570696893192"/>
          <c:h val="0.37225312539599997"/>
        </c:manualLayout>
      </c:layout>
      <c:bar3DChart>
        <c:barDir val="bar"/>
        <c:grouping val="stacked"/>
        <c:varyColors val="0"/>
        <c:ser>
          <c:idx val="2"/>
          <c:order val="0"/>
          <c:tx>
            <c:strRef>
              <c:f>雇用確保措置の内訳!$B$2</c:f>
              <c:strCache>
                <c:ptCount val="1"/>
                <c:pt idx="0">
                  <c:v>継続雇用制度の導入</c:v>
                </c:pt>
              </c:strCache>
            </c:strRef>
          </c:tx>
          <c:spPr>
            <a:solidFill>
              <a:srgbClr val="C1D6FF"/>
            </a:solidFill>
          </c:spPr>
          <c:invertIfNegative val="0"/>
          <c:dLbls>
            <c:dLbl>
              <c:idx val="0"/>
              <c:layout>
                <c:manualLayout>
                  <c:x val="-8.3669556818477042E-2"/>
                  <c:y val="2.21567515822931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EF27-478D-AFDA-1F45A60366CC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959848484848485E-2"/>
                  <c:y val="-5.85767468499427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F27-478D-AFDA-1F45A60366CC}"/>
                </c:ext>
                <c:ext xmlns:c15="http://schemas.microsoft.com/office/drawing/2012/chart" uri="{CE6537A1-D6FC-4f65-9D91-7224C49458BB}"/>
              </c:extLst>
            </c:dLbl>
            <c:spPr>
              <a:noFill/>
            </c:spPr>
            <c:txPr>
              <a:bodyPr/>
              <a:lstStyle/>
              <a:p>
                <a:pPr>
                  <a:defRPr lang="ja-JP" sz="900" b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雇用確保措置の内訳!$A$3:$A$3</c:f>
              <c:strCache>
                <c:ptCount val="1"/>
                <c:pt idx="0">
                  <c:v>全企業</c:v>
                </c:pt>
              </c:strCache>
            </c:strRef>
          </c:cat>
          <c:val>
            <c:numRef>
              <c:f>雇用確保措置の内訳!$B$3:$B$3</c:f>
              <c:numCache>
                <c:formatCode>0.0%</c:formatCode>
                <c:ptCount val="1"/>
                <c:pt idx="0">
                  <c:v>0.76400000000000001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F27-478D-AFDA-1F45A60366CC}"/>
            </c:ext>
          </c:extLst>
        </c:ser>
        <c:ser>
          <c:idx val="1"/>
          <c:order val="1"/>
          <c:tx>
            <c:strRef>
              <c:f>雇用確保措置の内訳!$C$2</c:f>
              <c:strCache>
                <c:ptCount val="1"/>
                <c:pt idx="0">
                  <c:v>定年の引上げ</c:v>
                </c:pt>
              </c:strCache>
            </c:strRef>
          </c:tx>
          <c:spPr>
            <a:solidFill>
              <a:srgbClr val="6598FF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6.9368278923841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F27-478D-AFDA-1F45A60366CC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482390715705241E-2"/>
                  <c:y val="-3.63688430698733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F27-478D-AFDA-1F45A60366C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ja-JP" altLang="en-US" sz="900" b="1" i="0" u="none" strike="noStrike" kern="1200" baseline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雇用確保措置の内訳!$A$3:$A$3</c:f>
              <c:strCache>
                <c:ptCount val="1"/>
                <c:pt idx="0">
                  <c:v>全企業</c:v>
                </c:pt>
              </c:strCache>
            </c:strRef>
          </c:cat>
          <c:val>
            <c:numRef>
              <c:f>雇用確保措置の内訳!$C$3:$C$3</c:f>
              <c:numCache>
                <c:formatCode>0.0%</c:formatCode>
                <c:ptCount val="1"/>
                <c:pt idx="0">
                  <c:v>0.20899999999999999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F27-478D-AFDA-1F45A60366CC}"/>
            </c:ext>
          </c:extLst>
        </c:ser>
        <c:ser>
          <c:idx val="0"/>
          <c:order val="2"/>
          <c:tx>
            <c:strRef>
              <c:f>雇用確保措置の内訳!$D$2</c:f>
              <c:strCache>
                <c:ptCount val="1"/>
                <c:pt idx="0">
                  <c:v>定年制の廃止</c:v>
                </c:pt>
              </c:strCache>
            </c:strRef>
          </c:tx>
          <c:spPr>
            <a:solidFill>
              <a:srgbClr val="000099"/>
            </a:solidFill>
          </c:spPr>
          <c:invertIfNegative val="0"/>
          <c:dLbls>
            <c:dLbl>
              <c:idx val="0"/>
              <c:layout>
                <c:manualLayout>
                  <c:x val="6.4686409097589881E-2"/>
                  <c:y val="1.02140394248910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EF27-478D-AFDA-1F45A60366CC}"/>
                </c:ext>
                <c:ext xmlns:c15="http://schemas.microsoft.com/office/drawing/2012/chart" uri="{CE6537A1-D6FC-4f65-9D91-7224C49458BB}">
                  <c15:layout>
                    <c:manualLayout>
                      <c:w val="7.7397421713916836E-2"/>
                      <c:h val="0.1286781574037256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3.7719228514839345E-2"/>
                  <c:y val="7.5161913086660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EF27-478D-AFDA-1F45A60366CC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7484965014813592E-5"/>
                  <c:y val="8.0979215428173087E-2"/>
                </c:manualLayout>
              </c:layout>
              <c:tx>
                <c:rich>
                  <a:bodyPr/>
                  <a:lstStyle/>
                  <a:p>
                    <a:r>
                      <a:rPr lang="ja-JP" altLang="en-US" sz="900" b="1" i="0" u="none" strike="noStrike" kern="1200" baseline="0">
                        <a:solidFill>
                          <a:srgbClr val="00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rPr>
                      <a:t>1.8%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EF27-478D-AFDA-1F45A60366CC}"/>
                </c:ext>
                <c:ext xmlns:c15="http://schemas.microsoft.com/office/drawing/2012/chart" uri="{CE6537A1-D6FC-4f65-9D91-7224C49458BB}"/>
              </c:extLst>
            </c:dLbl>
            <c:spPr>
              <a:noFill/>
            </c:spPr>
            <c:txPr>
              <a:bodyPr/>
              <a:lstStyle/>
              <a:p>
                <a:pPr algn="ctr" rtl="0">
                  <a:defRPr lang="ja-JP" altLang="en-US" sz="900" b="1" i="0" u="none" strike="noStrike" kern="1200" baseline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雇用確保措置の内訳!$A$3:$A$3</c:f>
              <c:strCache>
                <c:ptCount val="1"/>
                <c:pt idx="0">
                  <c:v>全企業</c:v>
                </c:pt>
              </c:strCache>
            </c:strRef>
          </c:cat>
          <c:val>
            <c:numRef>
              <c:f>雇用確保措置の内訳!$D$3:$D$3</c:f>
              <c:numCache>
                <c:formatCode>0.0%</c:formatCode>
                <c:ptCount val="1"/>
                <c:pt idx="0">
                  <c:v>2.7E-2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EF27-478D-AFDA-1F45A60366C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shape val="box"/>
        <c:axId val="-1144526064"/>
        <c:axId val="-1144540752"/>
        <c:axId val="0"/>
      </c:bar3DChart>
      <c:catAx>
        <c:axId val="-114452606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-1144540752"/>
        <c:crosses val="autoZero"/>
        <c:auto val="1"/>
        <c:lblAlgn val="r"/>
        <c:lblOffset val="100"/>
        <c:noMultiLvlLbl val="0"/>
      </c:catAx>
      <c:valAx>
        <c:axId val="-1144540752"/>
        <c:scaling>
          <c:orientation val="minMax"/>
          <c:max val="1"/>
          <c:min val="0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lang="ja-JP" sz="900" baseline="0">
                <a:latin typeface="ＭＳ 明朝" panose="02020609040205080304" pitchFamily="17" charset="-128"/>
                <a:ea typeface="ＭＳ Ｐゴシック" panose="020B0600070205080204" pitchFamily="50" charset="-128"/>
              </a:defRPr>
            </a:pPr>
            <a:endParaRPr lang="ko-KR"/>
          </a:p>
        </c:txPr>
        <c:crossAx val="-1144526064"/>
        <c:crosses val="autoZero"/>
        <c:crossBetween val="between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786769977043689E-2"/>
          <c:y val="8.2236698578915579E-2"/>
          <c:w val="0.89127467547366357"/>
          <c:h val="0.64882168206470725"/>
        </c:manualLayout>
      </c:layout>
      <c:lineChart>
        <c:grouping val="standard"/>
        <c:varyColors val="0"/>
        <c:ser>
          <c:idx val="0"/>
          <c:order val="0"/>
          <c:tx>
            <c:strRef>
              <c:f>'発表資料概要版（１）'!$B$2</c:f>
              <c:strCache>
                <c:ptCount val="1"/>
                <c:pt idx="0">
                  <c:v>70歳以上まで働ける企業
（31人以上）</c:v>
                </c:pt>
              </c:strCache>
            </c:strRef>
          </c:tx>
          <c:spPr>
            <a:ln>
              <a:solidFill>
                <a:srgbClr val="9EB9DA"/>
              </a:solidFill>
              <a:prstDash val="solid"/>
            </a:ln>
          </c:spPr>
          <c:marker>
            <c:symbol val="circle"/>
            <c:size val="6"/>
            <c:spPr>
              <a:solidFill>
                <a:srgbClr val="C1D6FF"/>
              </a:solidFill>
              <a:ln>
                <a:solidFill>
                  <a:srgbClr val="C1D6FF"/>
                </a:solidFill>
              </a:ln>
            </c:spPr>
          </c:marker>
          <c:dLbls>
            <c:dLbl>
              <c:idx val="5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1CF7-4806-AA62-990336509D5B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0535883844297806E-2"/>
                  <c:y val="-7.7629170772912856E-2"/>
                </c:manualLayout>
              </c:layout>
              <c:tx>
                <c:rich>
                  <a:bodyPr/>
                  <a:lstStyle/>
                  <a:p>
                    <a:pPr>
                      <a:defRPr lang="ja-JP" sz="1100" b="1" u="none">
                        <a:latin typeface="メイリオ" panose="020B0604030504040204" pitchFamily="50" charset="-128"/>
                        <a:ea typeface="メイリオ" panose="020B0604030504040204" pitchFamily="50" charset="-128"/>
                      </a:defRPr>
                    </a:pPr>
                    <a:r>
                      <a:rPr lang="en-US" altLang="ja-JP" dirty="0"/>
                      <a:t>31.5%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ACA-4E65-ACD5-7B37403908BD}"/>
                </c:ext>
                <c:ext xmlns:c15="http://schemas.microsoft.com/office/drawing/2012/chart" uri="{CE6537A1-D6FC-4f65-9D91-7224C49458BB}">
                  <c15:layout>
                    <c:manualLayout>
                      <c:w val="0.16413033994737544"/>
                      <c:h val="0.236302894475497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 sz="800" b="1" u="none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pPr>
                <a:endParaRPr lang="ko-K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'発表資料概要版（１）'!$A$3:$A$9</c:f>
              <c:strCache>
                <c:ptCount val="7"/>
                <c:pt idx="0">
                  <c:v>H26</c:v>
                </c:pt>
                <c:pt idx="1">
                  <c:v>H27</c:v>
                </c:pt>
                <c:pt idx="2">
                  <c:v>H28</c:v>
                </c:pt>
                <c:pt idx="3">
                  <c:v>H29</c:v>
                </c:pt>
                <c:pt idx="4">
                  <c:v>H30</c:v>
                </c:pt>
                <c:pt idx="5">
                  <c:v>R01</c:v>
                </c:pt>
                <c:pt idx="6">
                  <c:v>R02</c:v>
                </c:pt>
              </c:strCache>
            </c:strRef>
          </c:cat>
          <c:val>
            <c:numRef>
              <c:f>'発表資料概要版（１）'!$B$3:$B$9</c:f>
              <c:numCache>
                <c:formatCode>0.0_ </c:formatCode>
                <c:ptCount val="7"/>
                <c:pt idx="0">
                  <c:v>19.012761990925402</c:v>
                </c:pt>
                <c:pt idx="1">
                  <c:v>20.100000000000001</c:v>
                </c:pt>
                <c:pt idx="2">
                  <c:v>21.224260405298551</c:v>
                </c:pt>
                <c:pt idx="3">
                  <c:v>22.6</c:v>
                </c:pt>
                <c:pt idx="4">
                  <c:v>25.8</c:v>
                </c:pt>
                <c:pt idx="5" formatCode="0.0_);[Red]\(0.0\)">
                  <c:v>28.9</c:v>
                </c:pt>
                <c:pt idx="6" formatCode="0.0_);[Red]\(0.0\)">
                  <c:v>31.5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CF7-4806-AA62-990336509D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144530416"/>
        <c:axId val="-1144539120"/>
      </c:lineChart>
      <c:catAx>
        <c:axId val="-11445304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ja-JP" sz="900" baseline="0">
                <a:latin typeface="ＭＳ 明朝" panose="02020609040205080304" pitchFamily="17" charset="-128"/>
                <a:ea typeface="ＭＳ Ｐゴシック" panose="020B0600070205080204" pitchFamily="50" charset="-128"/>
                <a:cs typeface="メイリオ" panose="020B0604030504040204" pitchFamily="50" charset="-128"/>
              </a:defRPr>
            </a:pPr>
            <a:endParaRPr lang="ko-KR"/>
          </a:p>
        </c:txPr>
        <c:crossAx val="-1144539120"/>
        <c:crosses val="autoZero"/>
        <c:auto val="1"/>
        <c:lblAlgn val="ctr"/>
        <c:lblOffset val="100"/>
        <c:noMultiLvlLbl val="0"/>
      </c:catAx>
      <c:valAx>
        <c:axId val="-1144539120"/>
        <c:scaling>
          <c:orientation val="minMax"/>
          <c:max val="35"/>
          <c:min val="15"/>
        </c:scaling>
        <c:delete val="0"/>
        <c:axPos val="l"/>
        <c:majorGridlines>
          <c:spPr>
            <a:ln>
              <a:noFill/>
            </a:ln>
          </c:spPr>
        </c:majorGridlines>
        <c:numFmt formatCode="#,##0_);\(#,##0\)" sourceLinked="0"/>
        <c:majorTickMark val="none"/>
        <c:minorTickMark val="none"/>
        <c:tickLblPos val="nextTo"/>
        <c:txPr>
          <a:bodyPr/>
          <a:lstStyle/>
          <a:p>
            <a:pPr>
              <a:defRPr lang="ja-JP" sz="900" baseline="0">
                <a:latin typeface="ＭＳ 明朝" panose="02020609040205080304" pitchFamily="17" charset="-128"/>
                <a:ea typeface="ＭＳ Ｐゴシック" panose="020B0600070205080204" pitchFamily="50" charset="-128"/>
                <a:cs typeface="メイリオ" panose="020B0604030504040204" pitchFamily="50" charset="-128"/>
              </a:defRPr>
            </a:pPr>
            <a:endParaRPr lang="ko-KR"/>
          </a:p>
        </c:txPr>
        <c:crossAx val="-1144530416"/>
        <c:crosses val="autoZero"/>
        <c:crossBetween val="between"/>
        <c:majorUnit val="5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64967497323483E-2"/>
          <c:y val="4.0949634826473714E-2"/>
          <c:w val="0.92722757197021233"/>
          <c:h val="0.83695167621410527"/>
        </c:manualLayout>
      </c:layout>
      <c:bar3DChart>
        <c:barDir val="bar"/>
        <c:grouping val="stacked"/>
        <c:varyColors val="0"/>
        <c:ser>
          <c:idx val="2"/>
          <c:order val="0"/>
          <c:tx>
            <c:strRef>
              <c:f>希望者全員66歳以上!$B$2</c:f>
              <c:strCache>
                <c:ptCount val="1"/>
                <c:pt idx="0">
                  <c:v>定年制の廃止</c:v>
                </c:pt>
              </c:strCache>
            </c:strRef>
          </c:tx>
          <c:spPr>
            <a:solidFill>
              <a:srgbClr val="2D4E77"/>
            </a:solidFill>
          </c:spPr>
          <c:invertIfNegative val="0"/>
          <c:dLbls>
            <c:dLbl>
              <c:idx val="0"/>
              <c:layout>
                <c:manualLayout>
                  <c:x val="-1.8175553787846794E-3"/>
                  <c:y val="-4.31066412769239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E603-427B-B099-98A3A8D53FF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5717744597267583E-3"/>
                  <c:y val="-0.1500587519926375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lang="ja-JP" sz="800" b="1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603-427B-B099-98A3A8D53FF3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780101242629315E-2"/>
                  <c:y val="-0.18339736876437723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lang="ja-JP" sz="800" b="1">
                      <a:solidFill>
                        <a:schemeClr val="tx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603-427B-B099-98A3A8D53FF3}"/>
                </c:ext>
                <c:ext xmlns:c15="http://schemas.microsoft.com/office/drawing/2012/chart" uri="{CE6537A1-D6FC-4f65-9D91-7224C49458BB}"/>
              </c:extLst>
            </c:dLbl>
            <c:spPr>
              <a:noFill/>
            </c:spPr>
            <c:txPr>
              <a:bodyPr/>
              <a:lstStyle/>
              <a:p>
                <a:pPr>
                  <a:defRPr lang="ja-JP" sz="800" b="1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希望者全員66歳以上!$A$3:$A$5</c:f>
              <c:strCache>
                <c:ptCount val="3"/>
                <c:pt idx="0">
                  <c:v>31～300人</c:v>
                </c:pt>
                <c:pt idx="1">
                  <c:v>301人以上</c:v>
                </c:pt>
                <c:pt idx="2">
                  <c:v>全企業</c:v>
                </c:pt>
              </c:strCache>
            </c:strRef>
          </c:cat>
          <c:val>
            <c:numRef>
              <c:f>希望者全員66歳以上!$B$3:$B$5</c:f>
              <c:numCache>
                <c:formatCode>0.0%</c:formatCode>
                <c:ptCount val="3"/>
                <c:pt idx="0">
                  <c:v>2.969812347022029E-2</c:v>
                </c:pt>
                <c:pt idx="1">
                  <c:v>5.7993087692578054E-3</c:v>
                </c:pt>
                <c:pt idx="2">
                  <c:v>2.7212749236983021E-2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603-427B-B099-98A3A8D53FF3}"/>
            </c:ext>
          </c:extLst>
        </c:ser>
        <c:ser>
          <c:idx val="1"/>
          <c:order val="1"/>
          <c:tx>
            <c:strRef>
              <c:f>希望者全員66歳以上!$C$2</c:f>
              <c:strCache>
                <c:ptCount val="1"/>
                <c:pt idx="0">
                  <c:v>66歳以上定年</c:v>
                </c:pt>
              </c:strCache>
            </c:strRef>
          </c:tx>
          <c:spPr>
            <a:solidFill>
              <a:srgbClr val="89AAD3"/>
            </a:solidFill>
          </c:spPr>
          <c:invertIfNegative val="0"/>
          <c:dLbls>
            <c:dLbl>
              <c:idx val="0"/>
              <c:layout>
                <c:manualLayout>
                  <c:x val="8.7923895291640783E-3"/>
                  <c:y val="-1.6909353945350296E-1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lang="ja-JP" sz="800" b="1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pPr>
                  <a:endParaRPr lang="ko-K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603-427B-B099-98A3A8D53FF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3785488311083506E-2"/>
                  <c:y val="-0.138350857775318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E603-427B-B099-98A3A8D53FF3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4159717557925996E-2"/>
                  <c:y val="-0.168289197198329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E603-427B-B099-98A3A8D53FF3}"/>
                </c:ext>
                <c:ext xmlns:c15="http://schemas.microsoft.com/office/drawing/2012/chart" uri="{CE6537A1-D6FC-4f65-9D91-7224C49458BB}">
                  <c15:layout>
                    <c:manualLayout>
                      <c:w val="8.8760871273370914E-2"/>
                      <c:h val="9.3671892999431738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 sz="800" b="1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希望者全員66歳以上!$A$3:$A$5</c:f>
              <c:strCache>
                <c:ptCount val="3"/>
                <c:pt idx="0">
                  <c:v>31～300人</c:v>
                </c:pt>
                <c:pt idx="1">
                  <c:v>301人以上</c:v>
                </c:pt>
                <c:pt idx="2">
                  <c:v>全企業</c:v>
                </c:pt>
              </c:strCache>
            </c:strRef>
          </c:cat>
          <c:val>
            <c:numRef>
              <c:f>希望者全員66歳以上!$C$3:$C$5</c:f>
              <c:numCache>
                <c:formatCode>0.0%</c:formatCode>
                <c:ptCount val="3"/>
                <c:pt idx="0">
                  <c:v>2.6210225727495241E-2</c:v>
                </c:pt>
                <c:pt idx="1">
                  <c:v>6.3265186573721512E-3</c:v>
                </c:pt>
                <c:pt idx="2">
                  <c:v>2.4142405468136046E-2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E603-427B-B099-98A3A8D53FF3}"/>
            </c:ext>
          </c:extLst>
        </c:ser>
        <c:ser>
          <c:idx val="0"/>
          <c:order val="2"/>
          <c:tx>
            <c:strRef>
              <c:f>希望者全員66歳以上!$D$2</c:f>
              <c:strCache>
                <c:ptCount val="1"/>
                <c:pt idx="0">
                  <c:v>希望者全員66歳以上の継続雇用制度</c:v>
                </c:pt>
              </c:strCache>
            </c:strRef>
          </c:tx>
          <c:spPr>
            <a:solidFill>
              <a:srgbClr val="C1D6F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lang="ja-JP" sz="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希望者全員66歳以上!$A$3:$A$5</c:f>
              <c:strCache>
                <c:ptCount val="3"/>
                <c:pt idx="0">
                  <c:v>31～300人</c:v>
                </c:pt>
                <c:pt idx="1">
                  <c:v>301人以上</c:v>
                </c:pt>
                <c:pt idx="2">
                  <c:v>全企業</c:v>
                </c:pt>
              </c:strCache>
            </c:strRef>
          </c:cat>
          <c:val>
            <c:numRef>
              <c:f>希望者全員66歳以上!$D$3:$D$5</c:f>
              <c:numCache>
                <c:formatCode>0.0%</c:formatCode>
                <c:ptCount val="3"/>
                <c:pt idx="0">
                  <c:v>7.9949687245036719E-2</c:v>
                </c:pt>
                <c:pt idx="1">
                  <c:v>3.5615956885946924E-2</c:v>
                </c:pt>
                <c:pt idx="2">
                  <c:v>7.5339169423274913E-2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603-427B-B099-98A3A8D53FF3}"/>
            </c:ext>
          </c:extLst>
        </c:ser>
        <c:ser>
          <c:idx val="3"/>
          <c:order val="3"/>
          <c:tx>
            <c:strRef>
              <c:f>希望者全員66歳以上!$E$2</c:f>
              <c:strCache>
                <c:ptCount val="1"/>
                <c:pt idx="0">
                  <c:v>基準該当者66歳以上の継続雇用制度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lang="ja-JP" sz="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希望者全員66歳以上!$A$3:$A$5</c:f>
              <c:strCache>
                <c:ptCount val="3"/>
                <c:pt idx="0">
                  <c:v>31～300人</c:v>
                </c:pt>
                <c:pt idx="1">
                  <c:v>301人以上</c:v>
                </c:pt>
                <c:pt idx="2">
                  <c:v>全企業</c:v>
                </c:pt>
              </c:strCache>
            </c:strRef>
          </c:cat>
          <c:val>
            <c:numRef>
              <c:f>希望者全員66歳以上!$E$3:$E$5</c:f>
              <c:numCache>
                <c:formatCode>0.0%</c:formatCode>
                <c:ptCount val="3"/>
                <c:pt idx="0">
                  <c:v>0.10914468316562415</c:v>
                </c:pt>
                <c:pt idx="1">
                  <c:v>0.10766797492824087</c:v>
                </c:pt>
                <c:pt idx="2">
                  <c:v>0.10899111184214534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E603-427B-B099-98A3A8D53FF3}"/>
            </c:ext>
          </c:extLst>
        </c:ser>
        <c:ser>
          <c:idx val="4"/>
          <c:order val="4"/>
          <c:tx>
            <c:strRef>
              <c:f>希望者全員66歳以上!$F$2</c:f>
              <c:strCache>
                <c:ptCount val="1"/>
                <c:pt idx="0">
                  <c:v>その他の制度で
66歳以上まで雇用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lang="ja-JP" sz="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希望者全員66歳以上!$A$3:$A$5</c:f>
              <c:strCache>
                <c:ptCount val="3"/>
                <c:pt idx="0">
                  <c:v>31～300人</c:v>
                </c:pt>
                <c:pt idx="1">
                  <c:v>301人以上</c:v>
                </c:pt>
                <c:pt idx="2">
                  <c:v>全企業</c:v>
                </c:pt>
              </c:strCache>
            </c:strRef>
          </c:cat>
          <c:val>
            <c:numRef>
              <c:f>希望者全員66歳以上!$F$3:$F$5</c:f>
              <c:numCache>
                <c:formatCode>0.0%</c:formatCode>
                <c:ptCount val="3"/>
                <c:pt idx="0">
                  <c:v>9.4819146042969815E-2</c:v>
                </c:pt>
                <c:pt idx="1">
                  <c:v>0.12682326752972878</c:v>
                </c:pt>
                <c:pt idx="2">
                  <c:v>9.814743742042388E-2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603-427B-B099-98A3A8D53FF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shape val="box"/>
        <c:axId val="-1144529328"/>
        <c:axId val="-1144533136"/>
        <c:axId val="0"/>
      </c:bar3DChart>
      <c:catAx>
        <c:axId val="-114452932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-1144533136"/>
        <c:crosses val="autoZero"/>
        <c:auto val="1"/>
        <c:lblAlgn val="r"/>
        <c:lblOffset val="100"/>
        <c:noMultiLvlLbl val="0"/>
      </c:catAx>
      <c:valAx>
        <c:axId val="-1144533136"/>
        <c:scaling>
          <c:orientation val="minMax"/>
          <c:max val="0.35000000000000003"/>
          <c:min val="0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lang="ja-JP" sz="900" baseline="0">
                <a:latin typeface="ＭＳ 明朝" panose="02020609040205080304" pitchFamily="17" charset="-128"/>
                <a:ea typeface="ＭＳ Ｐゴシック" panose="020B0600070205080204" pitchFamily="50" charset="-128"/>
                <a:cs typeface="メイリオ" panose="020B0604030504040204" pitchFamily="50" charset="-128"/>
              </a:defRPr>
            </a:pPr>
            <a:endParaRPr lang="ko-KR"/>
          </a:p>
        </c:txPr>
        <c:crossAx val="-1144529328"/>
        <c:crosses val="autoZero"/>
        <c:crossBetween val="between"/>
        <c:majorUnit val="5.000000000000001E-2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379804563894149E-2"/>
          <c:y val="0"/>
          <c:w val="0.95992884149523561"/>
          <c:h val="0.85907671228641591"/>
        </c:manualLayout>
      </c:layout>
      <c:bar3DChart>
        <c:barDir val="bar"/>
        <c:grouping val="stacked"/>
        <c:varyColors val="0"/>
        <c:ser>
          <c:idx val="1"/>
          <c:order val="1"/>
          <c:tx>
            <c:strRef>
              <c:f>'65歳以上定年企業 (2)'!$C$2</c:f>
              <c:strCache>
                <c:ptCount val="1"/>
                <c:pt idx="0">
                  <c:v>65歳定年</c:v>
                </c:pt>
              </c:strCache>
            </c:strRef>
          </c:tx>
          <c:spPr>
            <a:solidFill>
              <a:srgbClr val="89AAD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lang="ja-JP" sz="900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'65歳以上定年企業 (2)'!$A$3:$A$5</c:f>
              <c:strCache>
                <c:ptCount val="3"/>
                <c:pt idx="0">
                  <c:v>31～300人</c:v>
                </c:pt>
                <c:pt idx="1">
                  <c:v>301人以上</c:v>
                </c:pt>
                <c:pt idx="2">
                  <c:v>全企業</c:v>
                </c:pt>
              </c:strCache>
            </c:strRef>
          </c:cat>
          <c:val>
            <c:numRef>
              <c:f>'65歳以上定年企業 (2)'!$C$3:$C$5</c:f>
              <c:numCache>
                <c:formatCode>0.0%</c:formatCode>
                <c:ptCount val="3"/>
                <c:pt idx="0">
                  <c:v>0.19186157193364156</c:v>
                </c:pt>
                <c:pt idx="1">
                  <c:v>0.11903227696092789</c:v>
                </c:pt>
                <c:pt idx="2">
                  <c:v>0.18428763760196404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62A-4E2B-920F-537F218DE65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shape val="box"/>
        <c:axId val="-1144534768"/>
        <c:axId val="-1144537488"/>
        <c:axId val="0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2"/>
                <c:order val="0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'65歳以上定年企業 (2)'!$B$2</c15:sqref>
                        </c15:formulaRef>
                      </c:ext>
                    </c:extLst>
                    <c:strCache>
                      <c:ptCount val="1"/>
                      <c:pt idx="0">
                        <c:v>定年制の廃止</c:v>
                      </c:pt>
                    </c:strCache>
                  </c:strRef>
                </c:tx>
                <c:spPr>
                  <a:solidFill>
                    <a:srgbClr val="2D4E77"/>
                  </a:solidFill>
                </c:spPr>
                <c:invertIfNegative val="0"/>
                <c:dLbls>
                  <c:spPr>
                    <a:solidFill>
                      <a:schemeClr val="bg1"/>
                    </a:solidFill>
                  </c:sp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6r2="http://schemas.microsoft.com/office/drawing/2015/06/chart">
                    <c:ext uri="{CE6537A1-D6FC-4f65-9D91-7224C49458BB}">
                      <c15:showLeaderLines val="0"/>
                    </c:ext>
                  </c:extLst>
                </c:dLbls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'65歳以上定年企業 (2)'!$A$3:$A$5</c15:sqref>
                        </c15:formulaRef>
                      </c:ext>
                    </c:extLst>
                    <c:strCache>
                      <c:ptCount val="3"/>
                      <c:pt idx="0">
                        <c:v>31～300人</c:v>
                      </c:pt>
                      <c:pt idx="1">
                        <c:v>301人以上</c:v>
                      </c:pt>
                      <c:pt idx="2">
                        <c:v>全企業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'65歳以上定年企業 (2)'!$B$3:$B$5</c15:sqref>
                        </c15:formulaRef>
                      </c:ext>
                    </c:extLst>
                    <c:numCache>
                      <c:formatCode>0.0%</c:formatCode>
                      <c:ptCount val="3"/>
                      <c:pt idx="0">
                        <c:v>2.969812347022029E-2</c:v>
                      </c:pt>
                      <c:pt idx="1">
                        <c:v>5.7993087692578054E-3</c:v>
                      </c:pt>
                      <c:pt idx="2">
                        <c:v>2.7212749236983021E-2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1-462A-4E2B-920F-537F218DE65F}"/>
                  </c:ext>
                </c:extLst>
              </c15:ser>
            </c15:filteredBarSeries>
            <c15:filteredBarSeries>
              <c15:ser>
                <c:idx val="0"/>
                <c:order val="2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'65歳以上定年企業 (2)'!$D$2</c15:sqref>
                        </c15:formulaRef>
                      </c:ext>
                    </c:extLst>
                    <c:strCache>
                      <c:ptCount val="1"/>
                      <c:pt idx="0">
                        <c:v>66～69歳定年</c:v>
                      </c:pt>
                    </c:strCache>
                  </c:strRef>
                </c:tx>
                <c:spPr>
                  <a:solidFill>
                    <a:srgbClr val="4F81BD"/>
                  </a:solidFill>
                </c:spPr>
                <c:invertIfNegative val="0"/>
                <c:dLbls>
                  <c:dLbl>
                    <c:idx val="0"/>
                    <c:layout>
                      <c:manualLayout>
                        <c:x val="-1.0439968945496198E-2"/>
                        <c:y val="5.8681744640612437E-3"/>
                      </c:manualLayout>
                    </c:layout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6r2="http://schemas.microsoft.com/office/drawing/2015/06/chart" xmlns:c15="http://schemas.microsoft.com/office/drawing/2012/chart">
                      <c:ext xmlns:c16="http://schemas.microsoft.com/office/drawing/2014/chart" uri="{C3380CC4-5D6E-409C-BE32-E72D297353CC}">
                        <c16:uniqueId val="{00000002-462A-4E2B-920F-537F218DE65F}"/>
                      </c:ext>
                      <c:ext xmlns:c15="http://schemas.microsoft.com/office/drawing/2012/chart" uri="{CE6537A1-D6FC-4f65-9D91-7224C49458BB}"/>
                    </c:extLst>
                  </c:dLbl>
                  <c:dLbl>
                    <c:idx val="1"/>
                    <c:layout>
                      <c:manualLayout>
                        <c:x val="-1.6405665485779739E-2"/>
                        <c:y val="1.760452339218373E-2"/>
                      </c:manualLayout>
                    </c:layout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6r2="http://schemas.microsoft.com/office/drawing/2015/06/chart" xmlns:c15="http://schemas.microsoft.com/office/drawing/2012/chart">
                      <c:ext xmlns:c16="http://schemas.microsoft.com/office/drawing/2014/chart" uri="{C3380CC4-5D6E-409C-BE32-E72D297353CC}">
                        <c16:uniqueId val="{00000003-462A-4E2B-920F-537F218DE65F}"/>
                      </c:ext>
                      <c:ext xmlns:c15="http://schemas.microsoft.com/office/drawing/2012/chart" uri="{CE6537A1-D6FC-4f65-9D91-7224C49458BB}"/>
                    </c:extLst>
                  </c:dLbl>
                  <c:dLbl>
                    <c:idx val="2"/>
                    <c:layout>
                      <c:manualLayout>
                        <c:x val="-1.4914241350708854E-2"/>
                        <c:y val="1.1736348928122487E-2"/>
                      </c:manualLayout>
                    </c:layout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6r2="http://schemas.microsoft.com/office/drawing/2015/06/chart" xmlns:c15="http://schemas.microsoft.com/office/drawing/2012/chart">
                      <c:ext xmlns:c16="http://schemas.microsoft.com/office/drawing/2014/chart" uri="{C3380CC4-5D6E-409C-BE32-E72D297353CC}">
                        <c16:uniqueId val="{00000004-462A-4E2B-920F-537F218DE65F}"/>
                      </c:ext>
                      <c:ext xmlns:c15="http://schemas.microsoft.com/office/drawing/2012/chart" uri="{CE6537A1-D6FC-4f65-9D91-7224C49458BB}"/>
                    </c:extLst>
                  </c:dLbl>
                  <c:spPr>
                    <a:solidFill>
                      <a:schemeClr val="bg1"/>
                    </a:solidFill>
                  </c:sp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6r2="http://schemas.microsoft.com/office/drawing/2015/06/chart"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'65歳以上定年企業 (2)'!$A$3:$A$5</c15:sqref>
                        </c15:formulaRef>
                      </c:ext>
                    </c:extLst>
                    <c:strCache>
                      <c:ptCount val="3"/>
                      <c:pt idx="0">
                        <c:v>31～300人</c:v>
                      </c:pt>
                      <c:pt idx="1">
                        <c:v>301人以上</c:v>
                      </c:pt>
                      <c:pt idx="2">
                        <c:v>全企業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'65歳以上定年企業 (2)'!$D$3:$D$5</c15:sqref>
                        </c15:formulaRef>
                      </c:ext>
                    </c:extLst>
                    <c:numCache>
                      <c:formatCode>0.0%</c:formatCode>
                      <c:ptCount val="3"/>
                      <c:pt idx="0">
                        <c:v>1.0416100081588251E-2</c:v>
                      </c:pt>
                      <c:pt idx="1">
                        <c:v>1.9331029230859353E-3</c:v>
                      </c:pt>
                      <c:pt idx="2">
                        <c:v>9.5339047584236461E-3</c:v>
                      </c:pt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5-462A-4E2B-920F-537F218DE65F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'65歳以上定年企業 (2)'!$E$2</c15:sqref>
                        </c15:formulaRef>
                      </c:ext>
                    </c:extLst>
                    <c:strCache>
                      <c:ptCount val="1"/>
                      <c:pt idx="0">
                        <c:v>70歳以上定年</c:v>
                      </c:pt>
                    </c:strCache>
                  </c:strRef>
                </c:tx>
                <c:invertIfNegative val="0"/>
                <c:dLbls>
                  <c:dLbl>
                    <c:idx val="0"/>
                    <c:layout>
                      <c:manualLayout>
                        <c:x val="2.2371362026063282E-2"/>
                        <c:y val="-2.6406785088275594E-2"/>
                      </c:manualLayout>
                    </c:layout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6r2="http://schemas.microsoft.com/office/drawing/2015/06/chart" xmlns:c15="http://schemas.microsoft.com/office/drawing/2012/chart">
                      <c:ext xmlns:c16="http://schemas.microsoft.com/office/drawing/2014/chart" uri="{C3380CC4-5D6E-409C-BE32-E72D297353CC}">
                        <c16:uniqueId val="{00000006-462A-4E2B-920F-537F218DE65F}"/>
                      </c:ext>
                      <c:ext xmlns:c15="http://schemas.microsoft.com/office/drawing/2012/chart" uri="{CE6537A1-D6FC-4f65-9D91-7224C49458BB}"/>
                    </c:extLst>
                  </c:dLbl>
                  <c:dLbl>
                    <c:idx val="1"/>
                    <c:layout>
                      <c:manualLayout>
                        <c:x val="3.2811330971559478E-2"/>
                        <c:y val="-3.5209046784367461E-2"/>
                      </c:manualLayout>
                    </c:layout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6r2="http://schemas.microsoft.com/office/drawing/2015/06/chart" xmlns:c15="http://schemas.microsoft.com/office/drawing/2012/chart">
                      <c:ext xmlns:c16="http://schemas.microsoft.com/office/drawing/2014/chart" uri="{C3380CC4-5D6E-409C-BE32-E72D297353CC}">
                        <c16:uniqueId val="{00000007-462A-4E2B-920F-537F218DE65F}"/>
                      </c:ext>
                      <c:ext xmlns:c15="http://schemas.microsoft.com/office/drawing/2012/chart" uri="{CE6537A1-D6FC-4f65-9D91-7224C49458BB}"/>
                    </c:extLst>
                  </c:dLbl>
                  <c:dLbl>
                    <c:idx val="2"/>
                    <c:layout>
                      <c:manualLayout>
                        <c:x val="2.6845634431275939E-2"/>
                        <c:y val="-2.0538610624214353E-2"/>
                      </c:manualLayout>
                    </c:layout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6r2="http://schemas.microsoft.com/office/drawing/2015/06/chart" xmlns:c15="http://schemas.microsoft.com/office/drawing/2012/chart">
                      <c:ext xmlns:c16="http://schemas.microsoft.com/office/drawing/2014/chart" uri="{C3380CC4-5D6E-409C-BE32-E72D297353CC}">
                        <c16:uniqueId val="{00000008-462A-4E2B-920F-537F218DE65F}"/>
                      </c:ext>
                      <c:ext xmlns:c15="http://schemas.microsoft.com/office/drawing/2012/chart" uri="{CE6537A1-D6FC-4f65-9D91-7224C49458BB}"/>
                    </c:extLst>
                  </c:dLbl>
                  <c:spPr>
                    <a:solidFill>
                      <a:schemeClr val="bg1"/>
                    </a:solidFill>
                  </c:sp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6r2="http://schemas.microsoft.com/office/drawing/2015/06/chart"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cat>
                  <c:str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'65歳以上定年企業 (2)'!$A$3:$A$5</c15:sqref>
                        </c15:formulaRef>
                      </c:ext>
                    </c:extLst>
                    <c:strCache>
                      <c:ptCount val="3"/>
                      <c:pt idx="0">
                        <c:v>31～300人</c:v>
                      </c:pt>
                      <c:pt idx="1">
                        <c:v>301人以上</c:v>
                      </c:pt>
                      <c:pt idx="2">
                        <c:v>全企業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'65歳以上定年企業 (2)'!$E$3:$E$5</c15:sqref>
                        </c15:formulaRef>
                      </c:ext>
                    </c:extLst>
                    <c:numCache>
                      <c:formatCode>0.0%</c:formatCode>
                      <c:ptCount val="3"/>
                      <c:pt idx="0">
                        <c:v>1.579412564590699E-2</c:v>
                      </c:pt>
                      <c:pt idx="1">
                        <c:v>4.3934157342862164E-3</c:v>
                      </c:pt>
                      <c:pt idx="2">
                        <c:v>1.4608500709712398E-2</c:v>
                      </c:pt>
                    </c:numCache>
                  </c:numRef>
                </c:val>
                <c:extLst xmlns:c16r2="http://schemas.microsoft.com/office/drawing/2015/06/chart" xmlns:c15="http://schemas.microsoft.com/office/drawing/2012/chart">
                  <c:ext xmlns:c16="http://schemas.microsoft.com/office/drawing/2014/chart" uri="{C3380CC4-5D6E-409C-BE32-E72D297353CC}">
                    <c16:uniqueId val="{00000009-462A-4E2B-920F-537F218DE65F}"/>
                  </c:ext>
                </c:extLst>
              </c15:ser>
            </c15:filteredBarSeries>
          </c:ext>
        </c:extLst>
      </c:bar3DChart>
      <c:catAx>
        <c:axId val="-114453476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-1144537488"/>
        <c:crosses val="autoZero"/>
        <c:auto val="1"/>
        <c:lblAlgn val="ctr"/>
        <c:lblOffset val="100"/>
        <c:noMultiLvlLbl val="0"/>
      </c:catAx>
      <c:valAx>
        <c:axId val="-1144537488"/>
        <c:scaling>
          <c:orientation val="minMax"/>
          <c:max val="0.25"/>
          <c:min val="0"/>
        </c:scaling>
        <c:delete val="0"/>
        <c:axPos val="b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lang="ja-JP" sz="1000"/>
            </a:pPr>
            <a:endParaRPr lang="ko-KR"/>
          </a:p>
        </c:txPr>
        <c:crossAx val="-1144534768"/>
        <c:crosses val="autoZero"/>
        <c:crossBetween val="between"/>
        <c:majorUnit val="5.000000000000001E-2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ko-K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14歳以下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E60B-462B-8CFB-44B2AB7225C9}"/>
              </c:ext>
            </c:extLst>
          </c:dPt>
          <c:dPt>
            <c:idx val="1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E60B-462B-8CFB-44B2AB7225C9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60B-462B-8CFB-44B2AB7225C9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60B-462B-8CFB-44B2AB7225C9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60B-462B-8CFB-44B2AB7225C9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60B-462B-8CFB-44B2AB7225C9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E60B-462B-8CFB-44B2AB7225C9}"/>
              </c:ext>
            </c:extLst>
          </c:dPt>
          <c:dPt>
            <c:idx val="20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E60B-462B-8CFB-44B2AB7225C9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E60B-462B-8CFB-44B2AB7225C9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E60B-462B-8CFB-44B2AB7225C9}"/>
              </c:ext>
            </c:extLst>
          </c:dPt>
          <c:dPt>
            <c:idx val="23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E60B-462B-8CFB-44B2AB7225C9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E60B-462B-8CFB-44B2AB7225C9}"/>
              </c:ext>
            </c:extLst>
          </c:dPt>
          <c:cat>
            <c:numRef>
              <c:f>Sheet1!$A$2:$A$26</c:f>
              <c:numCache>
                <c:formatCode>General</c:formatCode>
                <c:ptCount val="25"/>
                <c:pt idx="0">
                  <c:v>1950</c:v>
                </c:pt>
                <c:pt idx="1">
                  <c:v>1955</c:v>
                </c:pt>
                <c:pt idx="2">
                  <c:v>1960</c:v>
                </c:pt>
                <c:pt idx="3">
                  <c:v>1965</c:v>
                </c:pt>
                <c:pt idx="4">
                  <c:v>1970</c:v>
                </c:pt>
                <c:pt idx="5">
                  <c:v>1975</c:v>
                </c:pt>
                <c:pt idx="6">
                  <c:v>1980</c:v>
                </c:pt>
                <c:pt idx="7">
                  <c:v>1985</c:v>
                </c:pt>
                <c:pt idx="8">
                  <c:v>1990</c:v>
                </c:pt>
                <c:pt idx="9">
                  <c:v>1995</c:v>
                </c:pt>
                <c:pt idx="10">
                  <c:v>2000</c:v>
                </c:pt>
                <c:pt idx="11">
                  <c:v>2005</c:v>
                </c:pt>
                <c:pt idx="12">
                  <c:v>2010</c:v>
                </c:pt>
                <c:pt idx="13">
                  <c:v>2015</c:v>
                </c:pt>
                <c:pt idx="14">
                  <c:v>2019</c:v>
                </c:pt>
                <c:pt idx="15">
                  <c:v>2020</c:v>
                </c:pt>
                <c:pt idx="16">
                  <c:v>2025</c:v>
                </c:pt>
                <c:pt idx="17">
                  <c:v>2030</c:v>
                </c:pt>
                <c:pt idx="18">
                  <c:v>2035</c:v>
                </c:pt>
                <c:pt idx="19">
                  <c:v>2040</c:v>
                </c:pt>
                <c:pt idx="20">
                  <c:v>2045</c:v>
                </c:pt>
                <c:pt idx="21">
                  <c:v>2050</c:v>
                </c:pt>
                <c:pt idx="22">
                  <c:v>2055</c:v>
                </c:pt>
                <c:pt idx="23">
                  <c:v>2060</c:v>
                </c:pt>
                <c:pt idx="24">
                  <c:v>2065</c:v>
                </c:pt>
              </c:numCache>
            </c:numRef>
          </c:cat>
          <c:val>
            <c:numRef>
              <c:f>Sheet1!$B$2:$B$26</c:f>
              <c:numCache>
                <c:formatCode>#,##0_);[Red]\(#,##0\)</c:formatCode>
                <c:ptCount val="25"/>
                <c:pt idx="0">
                  <c:v>2942.8</c:v>
                </c:pt>
                <c:pt idx="1">
                  <c:v>2979.8</c:v>
                </c:pt>
                <c:pt idx="2">
                  <c:v>2806.7</c:v>
                </c:pt>
                <c:pt idx="3">
                  <c:v>2516.6</c:v>
                </c:pt>
                <c:pt idx="4">
                  <c:v>2482.3000000000002</c:v>
                </c:pt>
                <c:pt idx="5">
                  <c:v>2723.2</c:v>
                </c:pt>
                <c:pt idx="6">
                  <c:v>2752.4</c:v>
                </c:pt>
                <c:pt idx="7">
                  <c:v>2604.1999999999998</c:v>
                </c:pt>
                <c:pt idx="8">
                  <c:v>2254.4</c:v>
                </c:pt>
                <c:pt idx="9">
                  <c:v>2003.3</c:v>
                </c:pt>
                <c:pt idx="10">
                  <c:v>1850.5</c:v>
                </c:pt>
                <c:pt idx="11">
                  <c:v>1758.5</c:v>
                </c:pt>
                <c:pt idx="12">
                  <c:v>1683.9</c:v>
                </c:pt>
                <c:pt idx="13">
                  <c:v>1594.5</c:v>
                </c:pt>
                <c:pt idx="14">
                  <c:v>1521</c:v>
                </c:pt>
                <c:pt idx="15">
                  <c:v>1507.4958000000001</c:v>
                </c:pt>
                <c:pt idx="16">
                  <c:v>1407.2739999999999</c:v>
                </c:pt>
                <c:pt idx="17">
                  <c:v>1321.1913</c:v>
                </c:pt>
                <c:pt idx="18">
                  <c:v>1245.7213999999999</c:v>
                </c:pt>
                <c:pt idx="19">
                  <c:v>1193.5951</c:v>
                </c:pt>
                <c:pt idx="20">
                  <c:v>1138.4190000000001</c:v>
                </c:pt>
                <c:pt idx="21">
                  <c:v>1076.7182</c:v>
                </c:pt>
                <c:pt idx="22">
                  <c:v>1012.3119</c:v>
                </c:pt>
                <c:pt idx="23">
                  <c:v>950.84460000000001</c:v>
                </c:pt>
                <c:pt idx="24" formatCode="0">
                  <c:v>897.53660000000002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E60B-462B-8CFB-44B2AB7225C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15～64歳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A-E60B-462B-8CFB-44B2AB7225C9}"/>
              </c:ext>
            </c:extLst>
          </c:dPt>
          <c:dPt>
            <c:idx val="1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C-E60B-462B-8CFB-44B2AB7225C9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E60B-462B-8CFB-44B2AB7225C9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E60B-462B-8CFB-44B2AB7225C9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2-E60B-462B-8CFB-44B2AB7225C9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4-E60B-462B-8CFB-44B2AB7225C9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6-E60B-462B-8CFB-44B2AB7225C9}"/>
              </c:ext>
            </c:extLst>
          </c:dPt>
          <c:dPt>
            <c:idx val="2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8-E60B-462B-8CFB-44B2AB7225C9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A-E60B-462B-8CFB-44B2AB7225C9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C-E60B-462B-8CFB-44B2AB7225C9}"/>
              </c:ext>
            </c:extLst>
          </c:dPt>
          <c:dPt>
            <c:idx val="23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E-E60B-462B-8CFB-44B2AB7225C9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0-E60B-462B-8CFB-44B2AB7225C9}"/>
              </c:ext>
            </c:extLst>
          </c:dPt>
          <c:cat>
            <c:numRef>
              <c:f>Sheet1!$A$2:$A$26</c:f>
              <c:numCache>
                <c:formatCode>General</c:formatCode>
                <c:ptCount val="25"/>
                <c:pt idx="0">
                  <c:v>1950</c:v>
                </c:pt>
                <c:pt idx="1">
                  <c:v>1955</c:v>
                </c:pt>
                <c:pt idx="2">
                  <c:v>1960</c:v>
                </c:pt>
                <c:pt idx="3">
                  <c:v>1965</c:v>
                </c:pt>
                <c:pt idx="4">
                  <c:v>1970</c:v>
                </c:pt>
                <c:pt idx="5">
                  <c:v>1975</c:v>
                </c:pt>
                <c:pt idx="6">
                  <c:v>1980</c:v>
                </c:pt>
                <c:pt idx="7">
                  <c:v>1985</c:v>
                </c:pt>
                <c:pt idx="8">
                  <c:v>1990</c:v>
                </c:pt>
                <c:pt idx="9">
                  <c:v>1995</c:v>
                </c:pt>
                <c:pt idx="10">
                  <c:v>2000</c:v>
                </c:pt>
                <c:pt idx="11">
                  <c:v>2005</c:v>
                </c:pt>
                <c:pt idx="12">
                  <c:v>2010</c:v>
                </c:pt>
                <c:pt idx="13">
                  <c:v>2015</c:v>
                </c:pt>
                <c:pt idx="14">
                  <c:v>2019</c:v>
                </c:pt>
                <c:pt idx="15">
                  <c:v>2020</c:v>
                </c:pt>
                <c:pt idx="16">
                  <c:v>2025</c:v>
                </c:pt>
                <c:pt idx="17">
                  <c:v>2030</c:v>
                </c:pt>
                <c:pt idx="18">
                  <c:v>2035</c:v>
                </c:pt>
                <c:pt idx="19">
                  <c:v>2040</c:v>
                </c:pt>
                <c:pt idx="20">
                  <c:v>2045</c:v>
                </c:pt>
                <c:pt idx="21">
                  <c:v>2050</c:v>
                </c:pt>
                <c:pt idx="22">
                  <c:v>2055</c:v>
                </c:pt>
                <c:pt idx="23">
                  <c:v>2060</c:v>
                </c:pt>
                <c:pt idx="24">
                  <c:v>2065</c:v>
                </c:pt>
              </c:numCache>
            </c:numRef>
          </c:cat>
          <c:val>
            <c:numRef>
              <c:f>Sheet1!$C$2:$C$26</c:f>
              <c:numCache>
                <c:formatCode>#,##0_);[Red]\(#,##0\)</c:formatCode>
                <c:ptCount val="25"/>
                <c:pt idx="0">
                  <c:v>4965.8</c:v>
                </c:pt>
                <c:pt idx="1">
                  <c:v>5472.9</c:v>
                </c:pt>
                <c:pt idx="2">
                  <c:v>6000.2</c:v>
                </c:pt>
                <c:pt idx="3">
                  <c:v>6692.8</c:v>
                </c:pt>
                <c:pt idx="4">
                  <c:v>7156.6</c:v>
                </c:pt>
                <c:pt idx="5">
                  <c:v>7583.9</c:v>
                </c:pt>
                <c:pt idx="6">
                  <c:v>7888.4</c:v>
                </c:pt>
                <c:pt idx="7">
                  <c:v>8253.5</c:v>
                </c:pt>
                <c:pt idx="8">
                  <c:v>8614</c:v>
                </c:pt>
                <c:pt idx="9">
                  <c:v>8726</c:v>
                </c:pt>
                <c:pt idx="10">
                  <c:v>8638</c:v>
                </c:pt>
                <c:pt idx="11">
                  <c:v>8442.2000000000007</c:v>
                </c:pt>
                <c:pt idx="12">
                  <c:v>8173.5</c:v>
                </c:pt>
                <c:pt idx="13">
                  <c:v>7728.2</c:v>
                </c:pt>
                <c:pt idx="14">
                  <c:v>7507</c:v>
                </c:pt>
                <c:pt idx="15">
                  <c:v>7405.7906000000003</c:v>
                </c:pt>
                <c:pt idx="16">
                  <c:v>7170.0511999999999</c:v>
                </c:pt>
                <c:pt idx="17">
                  <c:v>6875.3638999999994</c:v>
                </c:pt>
                <c:pt idx="18">
                  <c:v>6494.1881999999996</c:v>
                </c:pt>
                <c:pt idx="19">
                  <c:v>5977.6889000000001</c:v>
                </c:pt>
                <c:pt idx="20">
                  <c:v>5584.4718000000003</c:v>
                </c:pt>
                <c:pt idx="21">
                  <c:v>5275.0105999999996</c:v>
                </c:pt>
                <c:pt idx="22">
                  <c:v>5027.5588000000007</c:v>
                </c:pt>
                <c:pt idx="23">
                  <c:v>4792.8330999999998</c:v>
                </c:pt>
                <c:pt idx="24" formatCode="0">
                  <c:v>4529.1266000000005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1-E60B-462B-8CFB-44B2AB7225C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65歳以上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1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32-E60B-462B-8CFB-44B2AB7225C9}"/>
              </c:ext>
            </c:extLst>
          </c:dPt>
          <c:dPt>
            <c:idx val="1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34-E60B-462B-8CFB-44B2AB7225C9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6-E60B-462B-8CFB-44B2AB7225C9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8-E60B-462B-8CFB-44B2AB7225C9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A-E60B-462B-8CFB-44B2AB7225C9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C-E60B-462B-8CFB-44B2AB7225C9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E-E60B-462B-8CFB-44B2AB7225C9}"/>
              </c:ext>
            </c:extLst>
          </c:dPt>
          <c:dPt>
            <c:idx val="20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0-E60B-462B-8CFB-44B2AB7225C9}"/>
              </c:ext>
            </c:extLst>
          </c:dPt>
          <c:dPt>
            <c:idx val="21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2-E60B-462B-8CFB-44B2AB7225C9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4-E60B-462B-8CFB-44B2AB7225C9}"/>
              </c:ext>
            </c:extLst>
          </c:dPt>
          <c:dPt>
            <c:idx val="23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6-E60B-462B-8CFB-44B2AB7225C9}"/>
              </c:ext>
            </c:extLst>
          </c:dPt>
          <c:dPt>
            <c:idx val="24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8-E60B-462B-8CFB-44B2AB7225C9}"/>
              </c:ext>
            </c:extLst>
          </c:dPt>
          <c:cat>
            <c:numRef>
              <c:f>Sheet1!$A$2:$A$26</c:f>
              <c:numCache>
                <c:formatCode>General</c:formatCode>
                <c:ptCount val="25"/>
                <c:pt idx="0">
                  <c:v>1950</c:v>
                </c:pt>
                <c:pt idx="1">
                  <c:v>1955</c:v>
                </c:pt>
                <c:pt idx="2">
                  <c:v>1960</c:v>
                </c:pt>
                <c:pt idx="3">
                  <c:v>1965</c:v>
                </c:pt>
                <c:pt idx="4">
                  <c:v>1970</c:v>
                </c:pt>
                <c:pt idx="5">
                  <c:v>1975</c:v>
                </c:pt>
                <c:pt idx="6">
                  <c:v>1980</c:v>
                </c:pt>
                <c:pt idx="7">
                  <c:v>1985</c:v>
                </c:pt>
                <c:pt idx="8">
                  <c:v>1990</c:v>
                </c:pt>
                <c:pt idx="9">
                  <c:v>1995</c:v>
                </c:pt>
                <c:pt idx="10">
                  <c:v>2000</c:v>
                </c:pt>
                <c:pt idx="11">
                  <c:v>2005</c:v>
                </c:pt>
                <c:pt idx="12">
                  <c:v>2010</c:v>
                </c:pt>
                <c:pt idx="13">
                  <c:v>2015</c:v>
                </c:pt>
                <c:pt idx="14">
                  <c:v>2019</c:v>
                </c:pt>
                <c:pt idx="15">
                  <c:v>2020</c:v>
                </c:pt>
                <c:pt idx="16">
                  <c:v>2025</c:v>
                </c:pt>
                <c:pt idx="17">
                  <c:v>2030</c:v>
                </c:pt>
                <c:pt idx="18">
                  <c:v>2035</c:v>
                </c:pt>
                <c:pt idx="19">
                  <c:v>2040</c:v>
                </c:pt>
                <c:pt idx="20">
                  <c:v>2045</c:v>
                </c:pt>
                <c:pt idx="21">
                  <c:v>2050</c:v>
                </c:pt>
                <c:pt idx="22">
                  <c:v>2055</c:v>
                </c:pt>
                <c:pt idx="23">
                  <c:v>2060</c:v>
                </c:pt>
                <c:pt idx="24">
                  <c:v>2065</c:v>
                </c:pt>
              </c:numCache>
            </c:numRef>
          </c:cat>
          <c:val>
            <c:numRef>
              <c:f>Sheet1!$D$2:$D$26</c:f>
              <c:numCache>
                <c:formatCode>#,##0_);[Red]\(#,##0\)</c:formatCode>
                <c:ptCount val="25"/>
                <c:pt idx="0">
                  <c:v>410.9</c:v>
                </c:pt>
                <c:pt idx="1">
                  <c:v>474.7</c:v>
                </c:pt>
                <c:pt idx="2">
                  <c:v>535</c:v>
                </c:pt>
                <c:pt idx="3">
                  <c:v>618.1</c:v>
                </c:pt>
                <c:pt idx="4">
                  <c:v>733.1</c:v>
                </c:pt>
                <c:pt idx="5">
                  <c:v>886.9</c:v>
                </c:pt>
                <c:pt idx="6">
                  <c:v>1065.3</c:v>
                </c:pt>
                <c:pt idx="7">
                  <c:v>1247.2</c:v>
                </c:pt>
                <c:pt idx="8">
                  <c:v>1492.8</c:v>
                </c:pt>
                <c:pt idx="9">
                  <c:v>1827.7</c:v>
                </c:pt>
                <c:pt idx="10">
                  <c:v>2204.1</c:v>
                </c:pt>
                <c:pt idx="11">
                  <c:v>2576.1</c:v>
                </c:pt>
                <c:pt idx="12">
                  <c:v>2948.4</c:v>
                </c:pt>
                <c:pt idx="13">
                  <c:v>3386.8</c:v>
                </c:pt>
                <c:pt idx="14">
                  <c:v>3589</c:v>
                </c:pt>
                <c:pt idx="15">
                  <c:v>3619.1978000000004</c:v>
                </c:pt>
                <c:pt idx="16">
                  <c:v>3677.0849000000003</c:v>
                </c:pt>
                <c:pt idx="17">
                  <c:v>3715.9584999999997</c:v>
                </c:pt>
                <c:pt idx="18">
                  <c:v>3781.6601999999998</c:v>
                </c:pt>
                <c:pt idx="19">
                  <c:v>3920.5713999999998</c:v>
                </c:pt>
                <c:pt idx="20">
                  <c:v>3919.2275999999997</c:v>
                </c:pt>
                <c:pt idx="21">
                  <c:v>3840.5817999999999</c:v>
                </c:pt>
                <c:pt idx="22">
                  <c:v>3704.2245000000003</c:v>
                </c:pt>
                <c:pt idx="23">
                  <c:v>3540.2896000000001</c:v>
                </c:pt>
                <c:pt idx="24" formatCode="0">
                  <c:v>3380.9874000000004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49-E60B-462B-8CFB-44B2AB7225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100"/>
        <c:axId val="-1246065536"/>
        <c:axId val="-1246062816"/>
      </c:barChart>
      <c:lineChart>
        <c:grouping val="standard"/>
        <c:varyColors val="0"/>
        <c:ser>
          <c:idx val="3"/>
          <c:order val="3"/>
          <c:tx>
            <c:strRef>
              <c:f>Sheet1!$G$1</c:f>
              <c:strCache>
                <c:ptCount val="1"/>
                <c:pt idx="0">
                  <c:v>生産年齢人口割合</c:v>
                </c:pt>
              </c:strCache>
            </c:strRef>
          </c:tx>
          <c:spPr>
            <a:ln w="28575" cap="rnd">
              <a:solidFill>
                <a:schemeClr val="accent4">
                  <a:lumMod val="90000"/>
                </a:schemeClr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4">
                  <a:lumMod val="90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dPt>
            <c:idx val="13"/>
            <c:marker>
              <c:symbol val="square"/>
              <c:size val="6"/>
              <c:spPr>
                <a:solidFill>
                  <a:schemeClr val="accent4">
                    <a:lumMod val="9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4B-E60B-462B-8CFB-44B2AB7225C9}"/>
              </c:ext>
            </c:extLst>
          </c:dPt>
          <c:dPt>
            <c:idx val="14"/>
            <c:marker>
              <c:symbol val="square"/>
              <c:size val="6"/>
              <c:spPr>
                <a:solidFill>
                  <a:schemeClr val="accent4">
                    <a:lumMod val="9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4D-E60B-462B-8CFB-44B2AB7225C9}"/>
              </c:ext>
            </c:extLst>
          </c:dPt>
          <c:dPt>
            <c:idx val="15"/>
            <c:marker>
              <c:symbol val="square"/>
              <c:size val="6"/>
              <c:spPr>
                <a:solidFill>
                  <a:schemeClr val="accent4">
                    <a:lumMod val="9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4F-E60B-462B-8CFB-44B2AB7225C9}"/>
              </c:ext>
            </c:extLst>
          </c:dPt>
          <c:dPt>
            <c:idx val="16"/>
            <c:marker>
              <c:symbol val="square"/>
              <c:size val="6"/>
              <c:spPr>
                <a:solidFill>
                  <a:schemeClr val="accent4">
                    <a:lumMod val="9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51-E60B-462B-8CFB-44B2AB7225C9}"/>
              </c:ext>
            </c:extLst>
          </c:dPt>
          <c:dPt>
            <c:idx val="17"/>
            <c:marker>
              <c:symbol val="square"/>
              <c:size val="6"/>
              <c:spPr>
                <a:solidFill>
                  <a:schemeClr val="accent4">
                    <a:lumMod val="9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53-E60B-462B-8CFB-44B2AB7225C9}"/>
              </c:ext>
            </c:extLst>
          </c:dPt>
          <c:dPt>
            <c:idx val="18"/>
            <c:marker>
              <c:symbol val="square"/>
              <c:size val="6"/>
              <c:spPr>
                <a:solidFill>
                  <a:schemeClr val="accent4">
                    <a:lumMod val="9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55-E60B-462B-8CFB-44B2AB7225C9}"/>
              </c:ext>
            </c:extLst>
          </c:dPt>
          <c:dPt>
            <c:idx val="19"/>
            <c:marker>
              <c:symbol val="square"/>
              <c:size val="6"/>
              <c:spPr>
                <a:solidFill>
                  <a:schemeClr val="accent4">
                    <a:lumMod val="9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57-E60B-462B-8CFB-44B2AB7225C9}"/>
              </c:ext>
            </c:extLst>
          </c:dPt>
          <c:dPt>
            <c:idx val="20"/>
            <c:marker>
              <c:symbol val="square"/>
              <c:size val="6"/>
              <c:spPr>
                <a:solidFill>
                  <a:schemeClr val="accent4">
                    <a:lumMod val="9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59-E60B-462B-8CFB-44B2AB7225C9}"/>
              </c:ext>
            </c:extLst>
          </c:dPt>
          <c:dPt>
            <c:idx val="21"/>
            <c:marker>
              <c:symbol val="square"/>
              <c:size val="6"/>
              <c:spPr>
                <a:solidFill>
                  <a:schemeClr val="accent4">
                    <a:lumMod val="9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5B-E60B-462B-8CFB-44B2AB7225C9}"/>
              </c:ext>
            </c:extLst>
          </c:dPt>
          <c:dPt>
            <c:idx val="22"/>
            <c:marker>
              <c:symbol val="square"/>
              <c:size val="6"/>
              <c:spPr>
                <a:solidFill>
                  <a:schemeClr val="accent4">
                    <a:lumMod val="9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5D-E60B-462B-8CFB-44B2AB7225C9}"/>
              </c:ext>
            </c:extLst>
          </c:dPt>
          <c:dPt>
            <c:idx val="23"/>
            <c:marker>
              <c:symbol val="square"/>
              <c:size val="6"/>
              <c:spPr>
                <a:solidFill>
                  <a:schemeClr val="accent4">
                    <a:lumMod val="90000"/>
                  </a:schemeClr>
                </a:solidFill>
                <a:ln w="9525">
                  <a:solidFill>
                    <a:schemeClr val="accent2">
                      <a:lumMod val="75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5F-E60B-462B-8CFB-44B2AB7225C9}"/>
              </c:ext>
            </c:extLst>
          </c:dPt>
          <c:val>
            <c:numRef>
              <c:f>Sheet1!$G$2:$G$26</c:f>
              <c:numCache>
                <c:formatCode>0.0;_耀</c:formatCode>
                <c:ptCount val="25"/>
                <c:pt idx="0">
                  <c:v>59.7</c:v>
                </c:pt>
                <c:pt idx="1">
                  <c:v>61.3</c:v>
                </c:pt>
                <c:pt idx="2">
                  <c:v>64.2</c:v>
                </c:pt>
                <c:pt idx="3">
                  <c:v>68.099999999999994</c:v>
                </c:pt>
                <c:pt idx="4">
                  <c:v>69</c:v>
                </c:pt>
                <c:pt idx="5">
                  <c:v>67.7</c:v>
                </c:pt>
                <c:pt idx="6">
                  <c:v>67.400000000000006</c:v>
                </c:pt>
                <c:pt idx="7">
                  <c:v>68.2</c:v>
                </c:pt>
                <c:pt idx="8">
                  <c:v>69.7</c:v>
                </c:pt>
                <c:pt idx="9">
                  <c:v>69.5</c:v>
                </c:pt>
                <c:pt idx="10">
                  <c:v>68.099999999999994</c:v>
                </c:pt>
                <c:pt idx="11">
                  <c:v>66.099999999999994</c:v>
                </c:pt>
                <c:pt idx="12">
                  <c:v>63.8</c:v>
                </c:pt>
                <c:pt idx="13" formatCode="0.0">
                  <c:v>60.719624878499999</c:v>
                </c:pt>
                <c:pt idx="14" formatCode="0.0">
                  <c:v>59.5</c:v>
                </c:pt>
                <c:pt idx="15" formatCode="General">
                  <c:v>59.1</c:v>
                </c:pt>
                <c:pt idx="16" formatCode="General">
                  <c:v>58.5</c:v>
                </c:pt>
                <c:pt idx="17" formatCode="General">
                  <c:v>57.7</c:v>
                </c:pt>
                <c:pt idx="18" formatCode="General">
                  <c:v>56.4</c:v>
                </c:pt>
                <c:pt idx="19" formatCode="General">
                  <c:v>53.9</c:v>
                </c:pt>
                <c:pt idx="20" formatCode="General">
                  <c:v>52.5</c:v>
                </c:pt>
                <c:pt idx="21" formatCode="General">
                  <c:v>51.8</c:v>
                </c:pt>
                <c:pt idx="22" formatCode="General">
                  <c:v>51.6</c:v>
                </c:pt>
                <c:pt idx="23" formatCode="General">
                  <c:v>51.6</c:v>
                </c:pt>
                <c:pt idx="24" formatCode="General">
                  <c:v>51.4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60-E60B-462B-8CFB-44B2AB7225C9}"/>
            </c:ext>
          </c:extLst>
        </c:ser>
        <c:ser>
          <c:idx val="4"/>
          <c:order val="4"/>
          <c:tx>
            <c:strRef>
              <c:f>Sheet1!$H$1</c:f>
              <c:strCache>
                <c:ptCount val="1"/>
                <c:pt idx="0">
                  <c:v>高齢化率</c:v>
                </c:pt>
              </c:strCache>
            </c:strRef>
          </c:tx>
          <c:spPr>
            <a:ln w="28575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50000"/>
                  </a:schemeClr>
                </a:solidFill>
              </a:ln>
              <a:effectLst/>
            </c:spPr>
          </c:marker>
          <c:dPt>
            <c:idx val="13"/>
            <c:marker>
              <c:symbol val="circle"/>
              <c:size val="6"/>
              <c:spPr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bg2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62-E60B-462B-8CFB-44B2AB7225C9}"/>
              </c:ext>
            </c:extLst>
          </c:dPt>
          <c:dPt>
            <c:idx val="14"/>
            <c:marker>
              <c:symbol val="circle"/>
              <c:size val="6"/>
              <c:spPr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bg2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64-E60B-462B-8CFB-44B2AB7225C9}"/>
              </c:ext>
            </c:extLst>
          </c:dPt>
          <c:dPt>
            <c:idx val="15"/>
            <c:marker>
              <c:symbol val="circle"/>
              <c:size val="6"/>
              <c:spPr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bg2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66-E60B-462B-8CFB-44B2AB7225C9}"/>
              </c:ext>
            </c:extLst>
          </c:dPt>
          <c:dPt>
            <c:idx val="16"/>
            <c:marker>
              <c:symbol val="circle"/>
              <c:size val="6"/>
              <c:spPr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bg2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68-E60B-462B-8CFB-44B2AB7225C9}"/>
              </c:ext>
            </c:extLst>
          </c:dPt>
          <c:dPt>
            <c:idx val="17"/>
            <c:marker>
              <c:symbol val="circle"/>
              <c:size val="6"/>
              <c:spPr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bg2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6A-E60B-462B-8CFB-44B2AB7225C9}"/>
              </c:ext>
            </c:extLst>
          </c:dPt>
          <c:dPt>
            <c:idx val="18"/>
            <c:marker>
              <c:symbol val="circle"/>
              <c:size val="6"/>
              <c:spPr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bg2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6C-E60B-462B-8CFB-44B2AB7225C9}"/>
              </c:ext>
            </c:extLst>
          </c:dPt>
          <c:dPt>
            <c:idx val="19"/>
            <c:marker>
              <c:symbol val="circle"/>
              <c:size val="6"/>
              <c:spPr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bg2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6E-E60B-462B-8CFB-44B2AB7225C9}"/>
              </c:ext>
            </c:extLst>
          </c:dPt>
          <c:dPt>
            <c:idx val="20"/>
            <c:marker>
              <c:symbol val="circle"/>
              <c:size val="6"/>
              <c:spPr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bg2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70-E60B-462B-8CFB-44B2AB7225C9}"/>
              </c:ext>
            </c:extLst>
          </c:dPt>
          <c:dPt>
            <c:idx val="21"/>
            <c:marker>
              <c:symbol val="circle"/>
              <c:size val="6"/>
              <c:spPr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bg2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72-E60B-462B-8CFB-44B2AB7225C9}"/>
              </c:ext>
            </c:extLst>
          </c:dPt>
          <c:dPt>
            <c:idx val="22"/>
            <c:marker>
              <c:symbol val="circle"/>
              <c:size val="6"/>
              <c:spPr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bg2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74-E60B-462B-8CFB-44B2AB7225C9}"/>
              </c:ext>
            </c:extLst>
          </c:dPt>
          <c:dPt>
            <c:idx val="23"/>
            <c:marker>
              <c:symbol val="circle"/>
              <c:size val="6"/>
              <c:spPr>
                <a:solidFill>
                  <a:schemeClr val="bg2">
                    <a:lumMod val="75000"/>
                  </a:schemeClr>
                </a:solidFill>
                <a:ln w="9525">
                  <a:solidFill>
                    <a:schemeClr val="bg2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76-E60B-462B-8CFB-44B2AB7225C9}"/>
              </c:ext>
            </c:extLst>
          </c:dPt>
          <c:val>
            <c:numRef>
              <c:f>Sheet1!$H$2:$H$26</c:f>
              <c:numCache>
                <c:formatCode>General</c:formatCode>
                <c:ptCount val="25"/>
                <c:pt idx="0">
                  <c:v>4.9000000000000004</c:v>
                </c:pt>
                <c:pt idx="1">
                  <c:v>5.3</c:v>
                </c:pt>
                <c:pt idx="2">
                  <c:v>5.7</c:v>
                </c:pt>
                <c:pt idx="3">
                  <c:v>6.3</c:v>
                </c:pt>
                <c:pt idx="4">
                  <c:v>7.1</c:v>
                </c:pt>
                <c:pt idx="5">
                  <c:v>7.9</c:v>
                </c:pt>
                <c:pt idx="6">
                  <c:v>9.1</c:v>
                </c:pt>
                <c:pt idx="7">
                  <c:v>10.3</c:v>
                </c:pt>
                <c:pt idx="8">
                  <c:v>12.1</c:v>
                </c:pt>
                <c:pt idx="9">
                  <c:v>14.6</c:v>
                </c:pt>
                <c:pt idx="10">
                  <c:v>17.399999999999999</c:v>
                </c:pt>
                <c:pt idx="11">
                  <c:v>20.2</c:v>
                </c:pt>
                <c:pt idx="12">
                  <c:v>23</c:v>
                </c:pt>
                <c:pt idx="13" formatCode="0.0">
                  <c:v>26.6357673551</c:v>
                </c:pt>
                <c:pt idx="14" formatCode="0.0">
                  <c:v>28.4</c:v>
                </c:pt>
                <c:pt idx="15">
                  <c:v>28.9</c:v>
                </c:pt>
                <c:pt idx="16">
                  <c:v>30</c:v>
                </c:pt>
                <c:pt idx="17">
                  <c:v>31.2</c:v>
                </c:pt>
                <c:pt idx="18">
                  <c:v>32.799999999999997</c:v>
                </c:pt>
                <c:pt idx="19">
                  <c:v>35.299999999999997</c:v>
                </c:pt>
                <c:pt idx="20">
                  <c:v>36.799999999999997</c:v>
                </c:pt>
                <c:pt idx="21">
                  <c:v>37.700000000000003</c:v>
                </c:pt>
                <c:pt idx="22">
                  <c:v>38</c:v>
                </c:pt>
                <c:pt idx="23">
                  <c:v>38.1</c:v>
                </c:pt>
                <c:pt idx="24">
                  <c:v>38.4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77-E60B-462B-8CFB-44B2AB7225C9}"/>
            </c:ext>
          </c:extLst>
        </c:ser>
        <c:ser>
          <c:idx val="5"/>
          <c:order val="5"/>
          <c:tx>
            <c:strRef>
              <c:f>Sheet1!$I$1</c:f>
              <c:strCache>
                <c:ptCount val="1"/>
                <c:pt idx="0">
                  <c:v>合計特殊出生率</c:v>
                </c:pt>
              </c:strCache>
            </c:strRef>
          </c:tx>
          <c:spPr>
            <a:ln w="28575" cap="rnd">
              <a:solidFill>
                <a:schemeClr val="accent6">
                  <a:lumMod val="90000"/>
                </a:schemeClr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6">
                  <a:lumMod val="90000"/>
                </a:schemeClr>
              </a:solidFill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dPt>
            <c:idx val="13"/>
            <c:marker>
              <c:symbol val="triangle"/>
              <c:size val="6"/>
              <c:spPr>
                <a:solidFill>
                  <a:schemeClr val="accent6">
                    <a:lumMod val="90000"/>
                  </a:schemeClr>
                </a:solidFill>
                <a:ln w="9525">
                  <a:solidFill>
                    <a:schemeClr val="accent6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79-E60B-462B-8CFB-44B2AB7225C9}"/>
              </c:ext>
            </c:extLst>
          </c:dPt>
          <c:dPt>
            <c:idx val="14"/>
            <c:marker>
              <c:symbol val="triangle"/>
              <c:size val="6"/>
              <c:spPr>
                <a:solidFill>
                  <a:schemeClr val="accent6">
                    <a:lumMod val="90000"/>
                  </a:schemeClr>
                </a:solidFill>
                <a:ln w="9525">
                  <a:solidFill>
                    <a:schemeClr val="accent6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7B-E60B-462B-8CFB-44B2AB7225C9}"/>
              </c:ext>
            </c:extLst>
          </c:dPt>
          <c:dPt>
            <c:idx val="15"/>
            <c:marker>
              <c:symbol val="triangle"/>
              <c:size val="6"/>
              <c:spPr>
                <a:solidFill>
                  <a:schemeClr val="accent6">
                    <a:lumMod val="90000"/>
                  </a:schemeClr>
                </a:solidFill>
                <a:ln w="9525">
                  <a:solidFill>
                    <a:schemeClr val="accent6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7D-E60B-462B-8CFB-44B2AB7225C9}"/>
              </c:ext>
            </c:extLst>
          </c:dPt>
          <c:dPt>
            <c:idx val="16"/>
            <c:marker>
              <c:symbol val="triangle"/>
              <c:size val="6"/>
              <c:spPr>
                <a:solidFill>
                  <a:schemeClr val="accent6">
                    <a:lumMod val="90000"/>
                  </a:schemeClr>
                </a:solidFill>
                <a:ln w="9525">
                  <a:solidFill>
                    <a:schemeClr val="accent6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7F-E60B-462B-8CFB-44B2AB7225C9}"/>
              </c:ext>
            </c:extLst>
          </c:dPt>
          <c:dPt>
            <c:idx val="17"/>
            <c:marker>
              <c:symbol val="triangle"/>
              <c:size val="6"/>
              <c:spPr>
                <a:solidFill>
                  <a:schemeClr val="accent6">
                    <a:lumMod val="90000"/>
                  </a:schemeClr>
                </a:solidFill>
                <a:ln w="9525">
                  <a:solidFill>
                    <a:schemeClr val="accent6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81-E60B-462B-8CFB-44B2AB7225C9}"/>
              </c:ext>
            </c:extLst>
          </c:dPt>
          <c:dPt>
            <c:idx val="18"/>
            <c:marker>
              <c:symbol val="triangle"/>
              <c:size val="6"/>
              <c:spPr>
                <a:solidFill>
                  <a:schemeClr val="accent6">
                    <a:lumMod val="90000"/>
                  </a:schemeClr>
                </a:solidFill>
                <a:ln w="9525">
                  <a:solidFill>
                    <a:schemeClr val="accent6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83-E60B-462B-8CFB-44B2AB7225C9}"/>
              </c:ext>
            </c:extLst>
          </c:dPt>
          <c:dPt>
            <c:idx val="19"/>
            <c:marker>
              <c:symbol val="triangle"/>
              <c:size val="6"/>
              <c:spPr>
                <a:solidFill>
                  <a:schemeClr val="accent6">
                    <a:lumMod val="90000"/>
                  </a:schemeClr>
                </a:solidFill>
                <a:ln w="9525">
                  <a:solidFill>
                    <a:schemeClr val="accent6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85-E60B-462B-8CFB-44B2AB7225C9}"/>
              </c:ext>
            </c:extLst>
          </c:dPt>
          <c:dPt>
            <c:idx val="20"/>
            <c:marker>
              <c:symbol val="triangle"/>
              <c:size val="6"/>
              <c:spPr>
                <a:solidFill>
                  <a:schemeClr val="accent6">
                    <a:lumMod val="90000"/>
                  </a:schemeClr>
                </a:solidFill>
                <a:ln w="9525">
                  <a:solidFill>
                    <a:schemeClr val="accent6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87-E60B-462B-8CFB-44B2AB7225C9}"/>
              </c:ext>
            </c:extLst>
          </c:dPt>
          <c:dPt>
            <c:idx val="21"/>
            <c:marker>
              <c:symbol val="triangle"/>
              <c:size val="6"/>
              <c:spPr>
                <a:solidFill>
                  <a:schemeClr val="accent6">
                    <a:lumMod val="90000"/>
                  </a:schemeClr>
                </a:solidFill>
                <a:ln w="9525">
                  <a:solidFill>
                    <a:schemeClr val="accent6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89-E60B-462B-8CFB-44B2AB7225C9}"/>
              </c:ext>
            </c:extLst>
          </c:dPt>
          <c:dPt>
            <c:idx val="22"/>
            <c:marker>
              <c:symbol val="triangle"/>
              <c:size val="6"/>
              <c:spPr>
                <a:solidFill>
                  <a:schemeClr val="accent6">
                    <a:lumMod val="90000"/>
                  </a:schemeClr>
                </a:solidFill>
                <a:ln w="9525">
                  <a:solidFill>
                    <a:schemeClr val="accent6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8B-E60B-462B-8CFB-44B2AB7225C9}"/>
              </c:ext>
            </c:extLst>
          </c:dPt>
          <c:dPt>
            <c:idx val="23"/>
            <c:marker>
              <c:symbol val="triangle"/>
              <c:size val="6"/>
              <c:spPr>
                <a:solidFill>
                  <a:schemeClr val="accent6">
                    <a:lumMod val="90000"/>
                  </a:schemeClr>
                </a:solidFill>
                <a:ln w="9525">
                  <a:solidFill>
                    <a:schemeClr val="accent6">
                      <a:lumMod val="50000"/>
                    </a:schemeClr>
                  </a:solidFill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8D-E60B-462B-8CFB-44B2AB7225C9}"/>
              </c:ext>
            </c:extLst>
          </c:dPt>
          <c:val>
            <c:numRef>
              <c:f>Sheet1!$J$2:$J$26</c:f>
              <c:numCache>
                <c:formatCode>General</c:formatCode>
                <c:ptCount val="25"/>
                <c:pt idx="0">
                  <c:v>36.5</c:v>
                </c:pt>
                <c:pt idx="1">
                  <c:v>23.700000000000003</c:v>
                </c:pt>
                <c:pt idx="2">
                  <c:v>20</c:v>
                </c:pt>
                <c:pt idx="3">
                  <c:v>21.400000000000002</c:v>
                </c:pt>
                <c:pt idx="4">
                  <c:v>21.299999999999997</c:v>
                </c:pt>
                <c:pt idx="5">
                  <c:v>19.099999999999998</c:v>
                </c:pt>
                <c:pt idx="6">
                  <c:v>17.5</c:v>
                </c:pt>
                <c:pt idx="7">
                  <c:v>17.600000000000001</c:v>
                </c:pt>
                <c:pt idx="8">
                  <c:v>15.4</c:v>
                </c:pt>
                <c:pt idx="9">
                  <c:v>14.2</c:v>
                </c:pt>
                <c:pt idx="10">
                  <c:v>13.600000000000001</c:v>
                </c:pt>
                <c:pt idx="11">
                  <c:v>12.6</c:v>
                </c:pt>
                <c:pt idx="12">
                  <c:v>13.872999999999999</c:v>
                </c:pt>
                <c:pt idx="13">
                  <c:v>14.5</c:v>
                </c:pt>
                <c:pt idx="14">
                  <c:v>13.600000000000001</c:v>
                </c:pt>
                <c:pt idx="15">
                  <c:v>14.262999999999998</c:v>
                </c:pt>
                <c:pt idx="16">
                  <c:v>14.193</c:v>
                </c:pt>
                <c:pt idx="17">
                  <c:v>14.28</c:v>
                </c:pt>
                <c:pt idx="18">
                  <c:v>14.318999999999999</c:v>
                </c:pt>
                <c:pt idx="19">
                  <c:v>14.348000000000001</c:v>
                </c:pt>
                <c:pt idx="20">
                  <c:v>14.379999999999999</c:v>
                </c:pt>
                <c:pt idx="21">
                  <c:v>14.409000000000001</c:v>
                </c:pt>
                <c:pt idx="22">
                  <c:v>14.42</c:v>
                </c:pt>
                <c:pt idx="23">
                  <c:v>14.423999999999999</c:v>
                </c:pt>
                <c:pt idx="24">
                  <c:v>14.433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8E-E60B-462B-8CFB-44B2AB7225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008731920"/>
        <c:axId val="-1008731376"/>
      </c:lineChart>
      <c:catAx>
        <c:axId val="-1246065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1246062816"/>
        <c:crosses val="autoZero"/>
        <c:auto val="1"/>
        <c:lblAlgn val="ctr"/>
        <c:lblOffset val="100"/>
        <c:tickLblSkip val="2"/>
        <c:noMultiLvlLbl val="0"/>
      </c:catAx>
      <c:valAx>
        <c:axId val="-1246062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1246065536"/>
        <c:crosses val="autoZero"/>
        <c:crossBetween val="between"/>
      </c:valAx>
      <c:valAx>
        <c:axId val="-1008731376"/>
        <c:scaling>
          <c:orientation val="minMax"/>
        </c:scaling>
        <c:delete val="0"/>
        <c:axPos val="r"/>
        <c:numFmt formatCode="General" sourceLinked="0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-1008731920"/>
        <c:crosses val="max"/>
        <c:crossBetween val="between"/>
      </c:valAx>
      <c:catAx>
        <c:axId val="-1008731920"/>
        <c:scaling>
          <c:orientation val="minMax"/>
        </c:scaling>
        <c:delete val="1"/>
        <c:axPos val="b"/>
        <c:majorTickMark val="none"/>
        <c:minorTickMark val="none"/>
        <c:tickLblPos val="none"/>
        <c:crossAx val="-100873137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0.56652</cdr:x>
      <cdr:y>0.407</cdr:y>
    </cdr:from>
    <cdr:to>
      <cdr:x>0.69375</cdr:x>
      <cdr:y>0.464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>
          <a:off x="2697479" y="1876992"/>
          <a:ext cx="605790" cy="2628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altLang="ja-JP" sz="1600" dirty="0">
              <a:solidFill>
                <a:schemeClr val="bg1"/>
              </a:solidFill>
            </a:rPr>
            <a:t>32.6</a:t>
          </a:r>
          <a:r>
            <a:rPr lang="ja-JP" altLang="en-US" sz="1600" dirty="0">
              <a:solidFill>
                <a:schemeClr val="bg1"/>
              </a:solidFill>
            </a:rPr>
            <a:t>％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840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9826" y="0"/>
            <a:ext cx="2946246" cy="49840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898EFD2C-F871-4E26-BCC8-778E480D1814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9817"/>
            <a:ext cx="2946247" cy="49840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9826" y="9429817"/>
            <a:ext cx="2946246" cy="498408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7701E746-5DCB-4643-8DF7-FE78425202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741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60" cy="498135"/>
          </a:xfrm>
          <a:prstGeom prst="rect">
            <a:avLst/>
          </a:prstGeom>
        </p:spPr>
        <p:txBody>
          <a:bodyPr vert="horz" lIns="91315" tIns="45657" rIns="91315" bIns="4565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60" cy="498135"/>
          </a:xfrm>
          <a:prstGeom prst="rect">
            <a:avLst/>
          </a:prstGeom>
        </p:spPr>
        <p:txBody>
          <a:bodyPr vert="horz" lIns="91315" tIns="45657" rIns="91315" bIns="45657" rtlCol="0"/>
          <a:lstStyle>
            <a:lvl1pPr algn="r">
              <a:defRPr sz="1200"/>
            </a:lvl1pPr>
          </a:lstStyle>
          <a:p>
            <a:fld id="{8957E2CF-1469-49AB-98C5-561A528D829E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1241425"/>
            <a:ext cx="48418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5" tIns="45657" rIns="91315" bIns="4565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8"/>
          </a:xfrm>
          <a:prstGeom prst="rect">
            <a:avLst/>
          </a:prstGeom>
        </p:spPr>
        <p:txBody>
          <a:bodyPr vert="horz" lIns="91315" tIns="45657" rIns="91315" bIns="4565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60" cy="498134"/>
          </a:xfrm>
          <a:prstGeom prst="rect">
            <a:avLst/>
          </a:prstGeom>
        </p:spPr>
        <p:txBody>
          <a:bodyPr vert="horz" lIns="91315" tIns="45657" rIns="91315" bIns="4565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60" cy="498134"/>
          </a:xfrm>
          <a:prstGeom prst="rect">
            <a:avLst/>
          </a:prstGeom>
        </p:spPr>
        <p:txBody>
          <a:bodyPr vert="horz" lIns="91315" tIns="45657" rIns="91315" bIns="45657" rtlCol="0" anchor="b"/>
          <a:lstStyle>
            <a:lvl1pPr algn="r">
              <a:defRPr sz="1200"/>
            </a:lvl1pPr>
          </a:lstStyle>
          <a:p>
            <a:fld id="{52247423-24DC-4411-9445-88785F8330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4066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1488" fontAlgn="base">
              <a:spcBef>
                <a:spcPct val="20000"/>
              </a:spcBef>
              <a:spcAft>
                <a:spcPct val="0"/>
              </a:spcAft>
              <a:buClr>
                <a:srgbClr val="CCCCFF"/>
              </a:buClr>
              <a:buSzPct val="55000"/>
              <a:defRPr/>
            </a:pPr>
            <a:fld id="{1014F3A9-05A9-4065-836A-B0086F22EE8F}" type="slidenum">
              <a:rPr kumimoji="1" lang="ja-JP" altLang="en-US">
                <a:solidFill>
                  <a:srgbClr val="000000"/>
                </a:solidFill>
                <a:latin typeface="Tahoma" pitchFamily="34" charset="0"/>
                <a:ea typeface="ＭＳ Ｐゴシック" pitchFamily="50" charset="-128"/>
              </a:rPr>
              <a:pPr defTabSz="911488" fontAlgn="base">
                <a:spcBef>
                  <a:spcPct val="20000"/>
                </a:spcBef>
                <a:spcAft>
                  <a:spcPct val="0"/>
                </a:spcAft>
                <a:buClr>
                  <a:srgbClr val="CCCCFF"/>
                </a:buClr>
                <a:buSzPct val="55000"/>
                <a:defRPr/>
              </a:pPr>
              <a:t>2</a:t>
            </a:fld>
            <a:endParaRPr kumimoji="1" lang="ja-JP" altLang="en-US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8266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8024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ko-KR" dirty="0"/>
          </a:p>
          <a:p>
            <a:endParaRPr kumimoji="1" lang="en-US" altLang="ko-KR" dirty="0"/>
          </a:p>
          <a:p>
            <a:endParaRPr kumimoji="1" lang="en-US" altLang="ko-KR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1488" fontAlgn="base">
              <a:spcBef>
                <a:spcPct val="20000"/>
              </a:spcBef>
              <a:spcAft>
                <a:spcPct val="0"/>
              </a:spcAft>
              <a:buClr>
                <a:srgbClr val="CCCCFF"/>
              </a:buClr>
              <a:buSzPct val="55000"/>
              <a:defRPr/>
            </a:pPr>
            <a:fld id="{1014F3A9-05A9-4065-836A-B0086F22EE8F}" type="slidenum">
              <a:rPr kumimoji="1" lang="ja-JP" altLang="en-US">
                <a:solidFill>
                  <a:srgbClr val="000000"/>
                </a:solidFill>
                <a:latin typeface="Tahoma" pitchFamily="34" charset="0"/>
                <a:ea typeface="ＭＳ Ｐゴシック" pitchFamily="50" charset="-128"/>
              </a:rPr>
              <a:pPr defTabSz="911488" fontAlgn="base">
                <a:spcBef>
                  <a:spcPct val="20000"/>
                </a:spcBef>
                <a:spcAft>
                  <a:spcPct val="0"/>
                </a:spcAft>
                <a:buClr>
                  <a:srgbClr val="CCCCFF"/>
                </a:buClr>
                <a:buSzPct val="55000"/>
                <a:defRPr/>
              </a:pPr>
              <a:t>18</a:t>
            </a:fld>
            <a:endParaRPr kumimoji="1" lang="ja-JP" altLang="en-US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3564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60583">
              <a:defRPr/>
            </a:pPr>
            <a:fld id="{52247423-24DC-4411-9445-88785F8330EA}" type="slidenum">
              <a:rPr kumimoji="1" lang="ja-JP" altLang="en-US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pPr defTabSz="460583">
                <a:defRPr/>
              </a:pPr>
              <a:t>19</a:t>
            </a:fld>
            <a:endParaRPr kumimoji="1" lang="ja-JP" altLang="en-US">
              <a:solidFill>
                <a:prstClr val="black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78137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746125"/>
            <a:ext cx="5373688" cy="3721100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ko-KR" dirty="0"/>
          </a:p>
          <a:p>
            <a:pPr eaLnBrk="1" hangingPunct="1"/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5481174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ko-KR" dirty="0"/>
          </a:p>
          <a:p>
            <a:endParaRPr kumimoji="1" lang="en-US" altLang="ko-KR" dirty="0"/>
          </a:p>
          <a:p>
            <a:endParaRPr kumimoji="1" lang="en-US" altLang="ko-KR" dirty="0"/>
          </a:p>
          <a:p>
            <a:endParaRPr kumimoji="1" lang="en-US" altLang="ko-KR" dirty="0"/>
          </a:p>
          <a:p>
            <a:endParaRPr kumimoji="1" lang="en-US" altLang="ko-KR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3153">
              <a:defRPr/>
            </a:pPr>
            <a:fld id="{0A837766-5A75-436C-8946-C1666DD55E50}" type="slidenum">
              <a:rPr kumimoji="1" lang="ja-JP" altLang="en-US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pPr defTabSz="913153">
                <a:defRPr/>
              </a:pPr>
              <a:t>21</a:t>
            </a:fld>
            <a:endParaRPr kumimoji="1" lang="ja-JP" altLang="en-US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35317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73038" y="879475"/>
            <a:ext cx="6353175" cy="4398963"/>
          </a:xfrm>
          <a:ln/>
        </p:spPr>
      </p:sp>
      <p:sp>
        <p:nvSpPr>
          <p:cNvPr id="26627" name="ノート プレースホルダ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kumimoji="1" lang="ko-KR" altLang="en-US" dirty="0"/>
              <a:t>  </a:t>
            </a:r>
            <a:endParaRPr kumimoji="1" lang="en-US" altLang="ko-KR" dirty="0"/>
          </a:p>
          <a:p>
            <a:endParaRPr kumimoji="1" lang="en-US" altLang="ko-KR" dirty="0"/>
          </a:p>
          <a:p>
            <a:endParaRPr lang="en-US" altLang="ja-JP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239294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60583">
              <a:defRPr/>
            </a:pPr>
            <a:fld id="{52247423-24DC-4411-9445-88785F8330EA}" type="slidenum">
              <a:rPr kumimoji="1" lang="ja-JP" altLang="en-US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pPr defTabSz="460583">
                <a:defRPr/>
              </a:pPr>
              <a:t>23</a:t>
            </a:fld>
            <a:endParaRPr kumimoji="1" lang="ja-JP" altLang="en-US">
              <a:solidFill>
                <a:prstClr val="black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74597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60583">
              <a:defRPr/>
            </a:pPr>
            <a:fld id="{52247423-24DC-4411-9445-88785F8330EA}" type="slidenum">
              <a:rPr kumimoji="1" lang="ja-JP" altLang="en-US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pPr defTabSz="460583">
                <a:defRPr/>
              </a:pPr>
              <a:t>24</a:t>
            </a:fld>
            <a:endParaRPr kumimoji="1" lang="ja-JP" altLang="en-US">
              <a:solidFill>
                <a:prstClr val="black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5354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11200" y="746125"/>
            <a:ext cx="5375275" cy="3721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人数変えてない</a:t>
            </a:r>
            <a:endParaRPr kumimoji="1" lang="en-US" altLang="ja-JP" dirty="0"/>
          </a:p>
          <a:p>
            <a:r>
              <a:rPr kumimoji="1" lang="en-US" altLang="ja-JP" dirty="0"/>
              <a:t>2019</a:t>
            </a:r>
            <a:r>
              <a:rPr kumimoji="1" lang="ja-JP" altLang="en-US" dirty="0"/>
              <a:t>／</a:t>
            </a:r>
            <a:r>
              <a:rPr kumimoji="1" lang="en-US" altLang="ja-JP" dirty="0"/>
              <a:t>6</a:t>
            </a:r>
            <a:r>
              <a:rPr kumimoji="1" lang="ja-JP" altLang="en-US" dirty="0"/>
              <a:t>／</a:t>
            </a:r>
            <a:r>
              <a:rPr kumimoji="1" lang="en-US" altLang="ja-JP" dirty="0"/>
              <a:t>14</a:t>
            </a:r>
            <a:r>
              <a:rPr kumimoji="1" lang="ja-JP" altLang="en-US" dirty="0"/>
              <a:t>　統社の講演基礎資料集より更新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3153" fontAlgn="base">
              <a:spcBef>
                <a:spcPct val="0"/>
              </a:spcBef>
              <a:spcAft>
                <a:spcPct val="0"/>
              </a:spcAft>
              <a:defRPr/>
            </a:pPr>
            <a:fld id="{57DE99E6-FE94-48EE-B13F-E748A3ACA4BC}" type="slidenum">
              <a:rPr kumimoji="1" lang="ja-JP" altLang="en-US">
                <a:solidFill>
                  <a:prstClr val="black"/>
                </a:solidFill>
                <a:latin typeface="Arial" charset="0"/>
                <a:ea typeface="ＭＳ Ｐゴシック" pitchFamily="50" charset="-128"/>
              </a:rPr>
              <a:pPr defTabSz="913153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kumimoji="1" lang="ja-JP" altLang="en-US">
              <a:solidFill>
                <a:prstClr val="black"/>
              </a:solidFill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2393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1488" fontAlgn="base">
              <a:spcBef>
                <a:spcPct val="20000"/>
              </a:spcBef>
              <a:spcAft>
                <a:spcPct val="0"/>
              </a:spcAft>
              <a:buClr>
                <a:srgbClr val="CCCCFF"/>
              </a:buClr>
              <a:buSzPct val="55000"/>
              <a:defRPr/>
            </a:pPr>
            <a:fld id="{1014F3A9-05A9-4065-836A-B0086F22EE8F}" type="slidenum">
              <a:rPr kumimoji="1" lang="ja-JP" altLang="en-US">
                <a:solidFill>
                  <a:srgbClr val="000000"/>
                </a:solidFill>
                <a:latin typeface="Tahoma" pitchFamily="34" charset="0"/>
                <a:ea typeface="ＭＳ Ｐゴシック" pitchFamily="50" charset="-128"/>
              </a:rPr>
              <a:pPr defTabSz="911488" fontAlgn="base">
                <a:spcBef>
                  <a:spcPct val="20000"/>
                </a:spcBef>
                <a:spcAft>
                  <a:spcPct val="0"/>
                </a:spcAft>
                <a:buClr>
                  <a:srgbClr val="CCCCFF"/>
                </a:buClr>
                <a:buSzPct val="55000"/>
                <a:defRPr/>
              </a:pPr>
              <a:t>6</a:t>
            </a:fld>
            <a:endParaRPr kumimoji="1" lang="ja-JP" altLang="en-US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8727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1488" fontAlgn="base">
              <a:spcBef>
                <a:spcPct val="20000"/>
              </a:spcBef>
              <a:spcAft>
                <a:spcPct val="0"/>
              </a:spcAft>
              <a:buClr>
                <a:srgbClr val="CCCCFF"/>
              </a:buClr>
              <a:buSzPct val="55000"/>
              <a:defRPr/>
            </a:pPr>
            <a:fld id="{1014F3A9-05A9-4065-836A-B0086F22EE8F}" type="slidenum">
              <a:rPr kumimoji="1" lang="ja-JP" altLang="en-US">
                <a:solidFill>
                  <a:srgbClr val="000000"/>
                </a:solidFill>
                <a:latin typeface="Tahoma" pitchFamily="34" charset="0"/>
                <a:ea typeface="ＭＳ Ｐゴシック" pitchFamily="50" charset="-128"/>
              </a:rPr>
              <a:pPr defTabSz="911488" fontAlgn="base">
                <a:spcBef>
                  <a:spcPct val="20000"/>
                </a:spcBef>
                <a:spcAft>
                  <a:spcPct val="0"/>
                </a:spcAft>
                <a:buClr>
                  <a:srgbClr val="CCCCFF"/>
                </a:buClr>
                <a:buSzPct val="55000"/>
                <a:defRPr/>
              </a:pPr>
              <a:t>7</a:t>
            </a:fld>
            <a:endParaRPr kumimoji="1" lang="ja-JP" altLang="en-US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5183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1488" fontAlgn="base">
              <a:spcBef>
                <a:spcPct val="20000"/>
              </a:spcBef>
              <a:spcAft>
                <a:spcPct val="0"/>
              </a:spcAft>
              <a:buClr>
                <a:srgbClr val="CCCCFF"/>
              </a:buClr>
              <a:buSzPct val="55000"/>
              <a:defRPr/>
            </a:pPr>
            <a:fld id="{1014F3A9-05A9-4065-836A-B0086F22EE8F}" type="slidenum">
              <a:rPr kumimoji="1" lang="ja-JP" altLang="en-US">
                <a:solidFill>
                  <a:srgbClr val="000000"/>
                </a:solidFill>
                <a:latin typeface="Tahoma" pitchFamily="34" charset="0"/>
                <a:ea typeface="ＭＳ Ｐゴシック" pitchFamily="50" charset="-128"/>
              </a:rPr>
              <a:pPr defTabSz="911488" fontAlgn="base">
                <a:spcBef>
                  <a:spcPct val="20000"/>
                </a:spcBef>
                <a:spcAft>
                  <a:spcPct val="0"/>
                </a:spcAft>
                <a:buClr>
                  <a:srgbClr val="CCCCFF"/>
                </a:buClr>
                <a:buSzPct val="55000"/>
                <a:defRPr/>
              </a:pPr>
              <a:t>8</a:t>
            </a:fld>
            <a:endParaRPr kumimoji="1" lang="ja-JP" altLang="en-US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7228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151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28663" y="760413"/>
            <a:ext cx="5384800" cy="37274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171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28663" y="760413"/>
            <a:ext cx="5384800" cy="372745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100000"/>
              </a:lnSpc>
            </a:pPr>
            <a:endParaRPr lang="en-US" altLang="ja-JP" dirty="0"/>
          </a:p>
          <a:p>
            <a:pPr>
              <a:lnSpc>
                <a:spcPct val="100000"/>
              </a:lnSpc>
            </a:pP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6674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92088" y="900113"/>
            <a:ext cx="6357937" cy="4402137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sz="1400" dirty="0">
              <a:latin typeface="ＭＳ ゴシック" pitchFamily="49" charset="-128"/>
              <a:ea typeface="ＭＳ ゴシック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11520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60583">
              <a:defRPr/>
            </a:pPr>
            <a:fld id="{52247423-24DC-4411-9445-88785F8330EA}" type="slidenum">
              <a:rPr kumimoji="1" lang="ja-JP" altLang="en-US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pPr defTabSz="460583">
                <a:defRPr/>
              </a:pPr>
              <a:t>16</a:t>
            </a:fld>
            <a:endParaRPr kumimoji="1" lang="ja-JP" altLang="en-US">
              <a:solidFill>
                <a:prstClr val="black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2134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8" y="2130791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8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2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5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8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70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13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6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41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0C7B1-4F8E-4AFF-86EE-802392A470F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7FBB7-F99F-4902-A31A-18C03494E31E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4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0453-E322-485E-B30F-C198EA1DDA36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935233-AEAB-4213-A103-5BF9D9C8C56F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897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47" y="274647"/>
            <a:ext cx="2414588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699" y="274647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D99E0-5AC8-4B71-B268-B1EB9DEF55C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3B2EF4-3CF4-42A8-9600-C5A32B252BBC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710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8" y="2130700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8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5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8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14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00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3DAB-C688-4248-806F-AD686AAF8C1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51038-545B-4A13-82FA-F0396C7D29E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047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13DA-B9C4-4D5F-845B-585F999410B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51038-545B-4A13-82FA-F0396C7D29E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030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14" y="4407175"/>
            <a:ext cx="8420100" cy="1362075"/>
          </a:xfrm>
        </p:spPr>
        <p:txBody>
          <a:bodyPr anchor="t"/>
          <a:lstStyle>
            <a:lvl1pPr algn="l">
              <a:defRPr sz="3876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14" y="2906717"/>
            <a:ext cx="8420100" cy="1500187"/>
          </a:xfrm>
        </p:spPr>
        <p:txBody>
          <a:bodyPr anchor="b"/>
          <a:lstStyle>
            <a:lvl1pPr marL="0" indent="0">
              <a:buNone/>
              <a:defRPr sz="1937">
                <a:solidFill>
                  <a:schemeClr val="tx1">
                    <a:tint val="75000"/>
                  </a:schemeClr>
                </a:solidFill>
              </a:defRPr>
            </a:lvl1pPr>
            <a:lvl2pPr marL="442927" indent="0">
              <a:buNone/>
              <a:defRPr sz="1743">
                <a:solidFill>
                  <a:schemeClr val="tx1">
                    <a:tint val="75000"/>
                  </a:schemeClr>
                </a:solidFill>
              </a:defRPr>
            </a:lvl2pPr>
            <a:lvl3pPr marL="885855" indent="0">
              <a:buNone/>
              <a:defRPr sz="1549">
                <a:solidFill>
                  <a:schemeClr val="tx1">
                    <a:tint val="75000"/>
                  </a:schemeClr>
                </a:solidFill>
              </a:defRPr>
            </a:lvl3pPr>
            <a:lvl4pPr marL="1328783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4pPr>
            <a:lvl5pPr marL="1771711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5pPr>
            <a:lvl6pPr marL="2214638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6pPr>
            <a:lvl7pPr marL="2657565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7pPr>
            <a:lvl8pPr marL="3100493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8pPr>
            <a:lvl9pPr marL="3543419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FC5D1-C94A-4943-8F42-E5DE373732B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51038-545B-4A13-82FA-F0396C7D29E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869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6" y="1600206"/>
            <a:ext cx="4375150" cy="4525963"/>
          </a:xfrm>
        </p:spPr>
        <p:txBody>
          <a:bodyPr/>
          <a:lstStyle>
            <a:lvl1pPr>
              <a:defRPr sz="2713"/>
            </a:lvl1pPr>
            <a:lvl2pPr>
              <a:defRPr sz="2325"/>
            </a:lvl2pPr>
            <a:lvl3pPr>
              <a:defRPr sz="1937"/>
            </a:lvl3pPr>
            <a:lvl4pPr>
              <a:defRPr sz="1743"/>
            </a:lvl4pPr>
            <a:lvl5pPr>
              <a:defRPr sz="1743"/>
            </a:lvl5pPr>
            <a:lvl6pPr>
              <a:defRPr sz="1743"/>
            </a:lvl6pPr>
            <a:lvl7pPr>
              <a:defRPr sz="1743"/>
            </a:lvl7pPr>
            <a:lvl8pPr>
              <a:defRPr sz="1743"/>
            </a:lvl8pPr>
            <a:lvl9pPr>
              <a:defRPr sz="1743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7" y="1600206"/>
            <a:ext cx="4375150" cy="4525963"/>
          </a:xfrm>
        </p:spPr>
        <p:txBody>
          <a:bodyPr/>
          <a:lstStyle>
            <a:lvl1pPr>
              <a:defRPr sz="2713"/>
            </a:lvl1pPr>
            <a:lvl2pPr>
              <a:defRPr sz="2325"/>
            </a:lvl2pPr>
            <a:lvl3pPr>
              <a:defRPr sz="1937"/>
            </a:lvl3pPr>
            <a:lvl4pPr>
              <a:defRPr sz="1743"/>
            </a:lvl4pPr>
            <a:lvl5pPr>
              <a:defRPr sz="1743"/>
            </a:lvl5pPr>
            <a:lvl6pPr>
              <a:defRPr sz="1743"/>
            </a:lvl6pPr>
            <a:lvl7pPr>
              <a:defRPr sz="1743"/>
            </a:lvl7pPr>
            <a:lvl8pPr>
              <a:defRPr sz="1743"/>
            </a:lvl8pPr>
            <a:lvl9pPr>
              <a:defRPr sz="1743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5D79-167D-4FFC-87B7-4968C3F562E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51038-545B-4A13-82FA-F0396C7D29E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249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7" y="1535113"/>
            <a:ext cx="4376870" cy="639762"/>
          </a:xfrm>
        </p:spPr>
        <p:txBody>
          <a:bodyPr anchor="b"/>
          <a:lstStyle>
            <a:lvl1pPr marL="0" indent="0">
              <a:buNone/>
              <a:defRPr sz="2325" b="1"/>
            </a:lvl1pPr>
            <a:lvl2pPr marL="442927" indent="0">
              <a:buNone/>
              <a:defRPr sz="1937" b="1"/>
            </a:lvl2pPr>
            <a:lvl3pPr marL="885855" indent="0">
              <a:buNone/>
              <a:defRPr sz="1743" b="1"/>
            </a:lvl3pPr>
            <a:lvl4pPr marL="1328783" indent="0">
              <a:buNone/>
              <a:defRPr sz="1549" b="1"/>
            </a:lvl4pPr>
            <a:lvl5pPr marL="1771711" indent="0">
              <a:buNone/>
              <a:defRPr sz="1549" b="1"/>
            </a:lvl5pPr>
            <a:lvl6pPr marL="2214638" indent="0">
              <a:buNone/>
              <a:defRPr sz="1549" b="1"/>
            </a:lvl6pPr>
            <a:lvl7pPr marL="2657565" indent="0">
              <a:buNone/>
              <a:defRPr sz="1549" b="1"/>
            </a:lvl7pPr>
            <a:lvl8pPr marL="3100493" indent="0">
              <a:buNone/>
              <a:defRPr sz="1549" b="1"/>
            </a:lvl8pPr>
            <a:lvl9pPr marL="3543419" indent="0">
              <a:buNone/>
              <a:defRPr sz="1549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7" y="2174875"/>
            <a:ext cx="4376870" cy="3951288"/>
          </a:xfrm>
        </p:spPr>
        <p:txBody>
          <a:bodyPr/>
          <a:lstStyle>
            <a:lvl1pPr>
              <a:defRPr sz="2325"/>
            </a:lvl1pPr>
            <a:lvl2pPr>
              <a:defRPr sz="1937"/>
            </a:lvl2pPr>
            <a:lvl3pPr>
              <a:defRPr sz="1743"/>
            </a:lvl3pPr>
            <a:lvl4pPr>
              <a:defRPr sz="1549"/>
            </a:lvl4pPr>
            <a:lvl5pPr>
              <a:defRPr sz="1549"/>
            </a:lvl5pPr>
            <a:lvl6pPr>
              <a:defRPr sz="1549"/>
            </a:lvl6pPr>
            <a:lvl7pPr>
              <a:defRPr sz="1549"/>
            </a:lvl7pPr>
            <a:lvl8pPr>
              <a:defRPr sz="1549"/>
            </a:lvl8pPr>
            <a:lvl9pPr>
              <a:defRPr sz="1549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30" y="1535113"/>
            <a:ext cx="4378590" cy="639762"/>
          </a:xfrm>
        </p:spPr>
        <p:txBody>
          <a:bodyPr anchor="b"/>
          <a:lstStyle>
            <a:lvl1pPr marL="0" indent="0">
              <a:buNone/>
              <a:defRPr sz="2325" b="1"/>
            </a:lvl1pPr>
            <a:lvl2pPr marL="442927" indent="0">
              <a:buNone/>
              <a:defRPr sz="1937" b="1"/>
            </a:lvl2pPr>
            <a:lvl3pPr marL="885855" indent="0">
              <a:buNone/>
              <a:defRPr sz="1743" b="1"/>
            </a:lvl3pPr>
            <a:lvl4pPr marL="1328783" indent="0">
              <a:buNone/>
              <a:defRPr sz="1549" b="1"/>
            </a:lvl4pPr>
            <a:lvl5pPr marL="1771711" indent="0">
              <a:buNone/>
              <a:defRPr sz="1549" b="1"/>
            </a:lvl5pPr>
            <a:lvl6pPr marL="2214638" indent="0">
              <a:buNone/>
              <a:defRPr sz="1549" b="1"/>
            </a:lvl6pPr>
            <a:lvl7pPr marL="2657565" indent="0">
              <a:buNone/>
              <a:defRPr sz="1549" b="1"/>
            </a:lvl7pPr>
            <a:lvl8pPr marL="3100493" indent="0">
              <a:buNone/>
              <a:defRPr sz="1549" b="1"/>
            </a:lvl8pPr>
            <a:lvl9pPr marL="3543419" indent="0">
              <a:buNone/>
              <a:defRPr sz="1549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30" y="2174875"/>
            <a:ext cx="4378590" cy="3951288"/>
          </a:xfrm>
        </p:spPr>
        <p:txBody>
          <a:bodyPr/>
          <a:lstStyle>
            <a:lvl1pPr>
              <a:defRPr sz="2325"/>
            </a:lvl1pPr>
            <a:lvl2pPr>
              <a:defRPr sz="1937"/>
            </a:lvl2pPr>
            <a:lvl3pPr>
              <a:defRPr sz="1743"/>
            </a:lvl3pPr>
            <a:lvl4pPr>
              <a:defRPr sz="1549"/>
            </a:lvl4pPr>
            <a:lvl5pPr>
              <a:defRPr sz="1549"/>
            </a:lvl5pPr>
            <a:lvl6pPr>
              <a:defRPr sz="1549"/>
            </a:lvl6pPr>
            <a:lvl7pPr>
              <a:defRPr sz="1549"/>
            </a:lvl7pPr>
            <a:lvl8pPr>
              <a:defRPr sz="1549"/>
            </a:lvl8pPr>
            <a:lvl9pPr>
              <a:defRPr sz="1549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C572-3275-4BC1-9342-EDE29E44780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51038-545B-4A13-82FA-F0396C7D29E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775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2452-D577-4BEC-9581-4F01BDF5111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51038-545B-4A13-82FA-F0396C7D29E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4493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3D4FC-203C-4E2F-9C7A-BA904F67D60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51038-545B-4A13-82FA-F0396C7D29E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27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37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078" y="273054"/>
            <a:ext cx="5537729" cy="5853113"/>
          </a:xfrm>
        </p:spPr>
        <p:txBody>
          <a:bodyPr/>
          <a:lstStyle>
            <a:lvl1pPr>
              <a:defRPr sz="3100"/>
            </a:lvl1pPr>
            <a:lvl2pPr>
              <a:defRPr sz="2713"/>
            </a:lvl2pPr>
            <a:lvl3pPr>
              <a:defRPr sz="2325"/>
            </a:lvl3pPr>
            <a:lvl4pPr>
              <a:defRPr sz="1937"/>
            </a:lvl4pPr>
            <a:lvl5pPr>
              <a:defRPr sz="1937"/>
            </a:lvl5pPr>
            <a:lvl6pPr>
              <a:defRPr sz="1937"/>
            </a:lvl6pPr>
            <a:lvl7pPr>
              <a:defRPr sz="1937"/>
            </a:lvl7pPr>
            <a:lvl8pPr>
              <a:defRPr sz="1937"/>
            </a:lvl8pPr>
            <a:lvl9pPr>
              <a:defRPr sz="1937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1" y="1435104"/>
            <a:ext cx="3259006" cy="4691063"/>
          </a:xfrm>
        </p:spPr>
        <p:txBody>
          <a:bodyPr/>
          <a:lstStyle>
            <a:lvl1pPr marL="0" indent="0">
              <a:buNone/>
              <a:defRPr sz="1356"/>
            </a:lvl1pPr>
            <a:lvl2pPr marL="442927" indent="0">
              <a:buNone/>
              <a:defRPr sz="1162"/>
            </a:lvl2pPr>
            <a:lvl3pPr marL="885855" indent="0">
              <a:buNone/>
              <a:defRPr sz="969"/>
            </a:lvl3pPr>
            <a:lvl4pPr marL="1328783" indent="0">
              <a:buNone/>
              <a:defRPr sz="872"/>
            </a:lvl4pPr>
            <a:lvl5pPr marL="1771711" indent="0">
              <a:buNone/>
              <a:defRPr sz="872"/>
            </a:lvl5pPr>
            <a:lvl6pPr marL="2214638" indent="0">
              <a:buNone/>
              <a:defRPr sz="872"/>
            </a:lvl6pPr>
            <a:lvl7pPr marL="2657565" indent="0">
              <a:buNone/>
              <a:defRPr sz="872"/>
            </a:lvl7pPr>
            <a:lvl8pPr marL="3100493" indent="0">
              <a:buNone/>
              <a:defRPr sz="872"/>
            </a:lvl8pPr>
            <a:lvl9pPr marL="3543419" indent="0">
              <a:buNone/>
              <a:defRPr sz="872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E1E3D-65BB-4CBD-A355-0E3E6AFCC13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51038-545B-4A13-82FA-F0396C7D29E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179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3B34E-6628-4935-8AEE-1D09F679FA4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768C0A-373A-4DCF-A9BF-97ED734E84D6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2820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63" y="4800600"/>
            <a:ext cx="5943600" cy="566738"/>
          </a:xfrm>
        </p:spPr>
        <p:txBody>
          <a:bodyPr anchor="b"/>
          <a:lstStyle>
            <a:lvl1pPr algn="l">
              <a:defRPr sz="1937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63" y="612775"/>
            <a:ext cx="59436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42927" indent="0">
              <a:buNone/>
              <a:defRPr sz="2713"/>
            </a:lvl2pPr>
            <a:lvl3pPr marL="885855" indent="0">
              <a:buNone/>
              <a:defRPr sz="2325"/>
            </a:lvl3pPr>
            <a:lvl4pPr marL="1328783" indent="0">
              <a:buNone/>
              <a:defRPr sz="1937"/>
            </a:lvl4pPr>
            <a:lvl5pPr marL="1771711" indent="0">
              <a:buNone/>
              <a:defRPr sz="1937"/>
            </a:lvl5pPr>
            <a:lvl6pPr marL="2214638" indent="0">
              <a:buNone/>
              <a:defRPr sz="1937"/>
            </a:lvl6pPr>
            <a:lvl7pPr marL="2657565" indent="0">
              <a:buNone/>
              <a:defRPr sz="1937"/>
            </a:lvl7pPr>
            <a:lvl8pPr marL="3100493" indent="0">
              <a:buNone/>
              <a:defRPr sz="1937"/>
            </a:lvl8pPr>
            <a:lvl9pPr marL="3543419" indent="0">
              <a:buNone/>
              <a:defRPr sz="193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63" y="5367338"/>
            <a:ext cx="5943600" cy="804862"/>
          </a:xfrm>
        </p:spPr>
        <p:txBody>
          <a:bodyPr/>
          <a:lstStyle>
            <a:lvl1pPr marL="0" indent="0">
              <a:buNone/>
              <a:defRPr sz="1356"/>
            </a:lvl1pPr>
            <a:lvl2pPr marL="442927" indent="0">
              <a:buNone/>
              <a:defRPr sz="1162"/>
            </a:lvl2pPr>
            <a:lvl3pPr marL="885855" indent="0">
              <a:buNone/>
              <a:defRPr sz="969"/>
            </a:lvl3pPr>
            <a:lvl4pPr marL="1328783" indent="0">
              <a:buNone/>
              <a:defRPr sz="872"/>
            </a:lvl4pPr>
            <a:lvl5pPr marL="1771711" indent="0">
              <a:buNone/>
              <a:defRPr sz="872"/>
            </a:lvl5pPr>
            <a:lvl6pPr marL="2214638" indent="0">
              <a:buNone/>
              <a:defRPr sz="872"/>
            </a:lvl6pPr>
            <a:lvl7pPr marL="2657565" indent="0">
              <a:buNone/>
              <a:defRPr sz="872"/>
            </a:lvl7pPr>
            <a:lvl8pPr marL="3100493" indent="0">
              <a:buNone/>
              <a:defRPr sz="872"/>
            </a:lvl8pPr>
            <a:lvl9pPr marL="3543419" indent="0">
              <a:buNone/>
              <a:defRPr sz="872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9243-A329-4A83-8FDF-48328CB0AC2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51038-545B-4A13-82FA-F0396C7D29E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98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4EE8-F8E2-47C2-AFCF-6D1ABEBB0E9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51038-545B-4A13-82FA-F0396C7D29E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8735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4" y="274641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30" y="274641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E694E-3256-4392-BAC9-A31EAB17308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51038-545B-4A13-82FA-F0396C7D29E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763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8574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884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9129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6546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10476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89799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148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14" y="4407269"/>
            <a:ext cx="8420100" cy="1362075"/>
          </a:xfrm>
        </p:spPr>
        <p:txBody>
          <a:bodyPr anchor="t"/>
          <a:lstStyle>
            <a:lvl1pPr algn="l">
              <a:defRPr sz="3876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14" y="2906724"/>
            <a:ext cx="8420100" cy="1500187"/>
          </a:xfrm>
        </p:spPr>
        <p:txBody>
          <a:bodyPr anchor="b"/>
          <a:lstStyle>
            <a:lvl1pPr marL="0" indent="0">
              <a:buNone/>
              <a:defRPr sz="1937">
                <a:solidFill>
                  <a:schemeClr val="tx1">
                    <a:tint val="75000"/>
                  </a:schemeClr>
                </a:solidFill>
              </a:defRPr>
            </a:lvl1pPr>
            <a:lvl2pPr marL="442688" indent="0">
              <a:buNone/>
              <a:defRPr sz="1743">
                <a:solidFill>
                  <a:schemeClr val="tx1">
                    <a:tint val="75000"/>
                  </a:schemeClr>
                </a:solidFill>
              </a:defRPr>
            </a:lvl2pPr>
            <a:lvl3pPr marL="885375" indent="0">
              <a:buNone/>
              <a:defRPr sz="1549">
                <a:solidFill>
                  <a:schemeClr val="tx1">
                    <a:tint val="75000"/>
                  </a:schemeClr>
                </a:solidFill>
              </a:defRPr>
            </a:lvl3pPr>
            <a:lvl4pPr marL="1328066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4pPr>
            <a:lvl5pPr marL="1770751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5pPr>
            <a:lvl6pPr marL="2213440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6pPr>
            <a:lvl7pPr marL="2656129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7pPr>
            <a:lvl8pPr marL="3098815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8pPr>
            <a:lvl9pPr marL="3541503" indent="0">
              <a:buNone/>
              <a:defRPr sz="13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E0EA5-B801-465A-A0AC-D94681D3353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1060EC-69DC-4874-9FE7-50D3873EA932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4212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2612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4418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4146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8293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タイトル＆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xmlns="" id="{3E570A37-384E-DC43-806F-95BD4EF4867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6">
            <a:extLst>
              <a:ext uri="{FF2B5EF4-FFF2-40B4-BE49-F238E27FC236}">
                <a16:creationId xmlns:a16="http://schemas.microsoft.com/office/drawing/2014/main" xmlns="" id="{B714221B-43CA-D24B-BCAF-0768E1FC8C9F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86" y="1879526"/>
            <a:ext cx="9185828" cy="4449838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48E6ABEB-2A7D-D846-8DE5-D6E43210D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xmlns="" id="{2B853A86-3EEA-354D-94D1-2263E9AA63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50884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019487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xmlns="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xmlns="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xmlns="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34"/>
            <a:ext cx="222885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テキスト プレースホルダー 12">
            <a:extLst>
              <a:ext uri="{FF2B5EF4-FFF2-40B4-BE49-F238E27FC236}">
                <a16:creationId xmlns:a16="http://schemas.microsoft.com/office/drawing/2014/main" xmlns="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3588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875801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xmlns="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8193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タイトル＆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86" y="1879526"/>
            <a:ext cx="9185828" cy="4449838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48E6ABEB-2A7D-D846-8DE5-D6E43210D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04203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xmlns="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テキスト プレースホルダー 6">
            <a:extLst>
              <a:ext uri="{FF2B5EF4-FFF2-40B4-BE49-F238E27FC236}">
                <a16:creationId xmlns:a16="http://schemas.microsoft.com/office/drawing/2014/main" xmlns="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xmlns="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34"/>
            <a:ext cx="222885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テキスト プレースホルダー 12">
            <a:extLst>
              <a:ext uri="{FF2B5EF4-FFF2-40B4-BE49-F238E27FC236}">
                <a16:creationId xmlns:a16="http://schemas.microsoft.com/office/drawing/2014/main" xmlns="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3588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86" y="6534000"/>
            <a:ext cx="2030144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756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テキスト プレースホルダー 6">
            <a:extLst>
              <a:ext uri="{FF2B5EF4-FFF2-40B4-BE49-F238E27FC236}">
                <a16:creationId xmlns:a16="http://schemas.microsoft.com/office/drawing/2014/main" xmlns="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9907200" cy="827999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6">
            <a:extLst>
              <a:ext uri="{FF2B5EF4-FFF2-40B4-BE49-F238E27FC236}">
                <a16:creationId xmlns:a16="http://schemas.microsoft.com/office/drawing/2014/main" xmlns="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6019800" y="0"/>
            <a:ext cx="3896710" cy="827999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xmlns="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xmlns="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06040" y="427034"/>
            <a:ext cx="222885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テキスト プレースホルダー 12">
            <a:extLst>
              <a:ext uri="{FF2B5EF4-FFF2-40B4-BE49-F238E27FC236}">
                <a16:creationId xmlns:a16="http://schemas.microsoft.com/office/drawing/2014/main" xmlns="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535880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1300" kern="900" spc="69" smtClean="0">
                <a:solidFill>
                  <a:schemeClr val="tx1"/>
                </a:solidFill>
              </a:defRPr>
            </a:lvl1pPr>
            <a:lvl2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8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8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>
              <a:spcAft>
                <a:spcPts val="1000"/>
              </a:spcAft>
            </a:pPr>
            <a:r>
              <a:rPr kumimoji="1" lang="ja-JP" altLang="en-US"/>
              <a:t>マスター テキストの書式設定</a:t>
            </a: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86" y="6534000"/>
            <a:ext cx="2030144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647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xmlns="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15314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86" y="6534000"/>
            <a:ext cx="2030144" cy="2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7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686" y="1600209"/>
            <a:ext cx="4746625" cy="4525963"/>
          </a:xfrm>
        </p:spPr>
        <p:txBody>
          <a:bodyPr/>
          <a:lstStyle>
            <a:lvl1pPr>
              <a:defRPr sz="2713"/>
            </a:lvl1pPr>
            <a:lvl2pPr>
              <a:defRPr sz="2325"/>
            </a:lvl2pPr>
            <a:lvl3pPr>
              <a:defRPr sz="1937"/>
            </a:lvl3pPr>
            <a:lvl4pPr>
              <a:defRPr sz="1743"/>
            </a:lvl4pPr>
            <a:lvl5pPr>
              <a:defRPr sz="1743"/>
            </a:lvl5pPr>
            <a:lvl6pPr>
              <a:defRPr sz="1743"/>
            </a:lvl6pPr>
            <a:lvl7pPr>
              <a:defRPr sz="1743"/>
            </a:lvl7pPr>
            <a:lvl8pPr>
              <a:defRPr sz="1743"/>
            </a:lvl8pPr>
            <a:lvl9pPr>
              <a:defRPr sz="1743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418" y="1600209"/>
            <a:ext cx="4746625" cy="4525963"/>
          </a:xfrm>
        </p:spPr>
        <p:txBody>
          <a:bodyPr/>
          <a:lstStyle>
            <a:lvl1pPr>
              <a:defRPr sz="2713"/>
            </a:lvl1pPr>
            <a:lvl2pPr>
              <a:defRPr sz="2325"/>
            </a:lvl2pPr>
            <a:lvl3pPr>
              <a:defRPr sz="1937"/>
            </a:lvl3pPr>
            <a:lvl4pPr>
              <a:defRPr sz="1743"/>
            </a:lvl4pPr>
            <a:lvl5pPr>
              <a:defRPr sz="1743"/>
            </a:lvl5pPr>
            <a:lvl6pPr>
              <a:defRPr sz="1743"/>
            </a:lvl6pPr>
            <a:lvl7pPr>
              <a:defRPr sz="1743"/>
            </a:lvl7pPr>
            <a:lvl8pPr>
              <a:defRPr sz="1743"/>
            </a:lvl8pPr>
            <a:lvl9pPr>
              <a:defRPr sz="1743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EDC8C-FD74-4061-B680-2FB147547F2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3035DA-89EF-450B-A9DF-1EFE5FA9BF9A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6762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xmlns="" id="{947288C7-7203-D54E-8629-CD9317DDB283}"/>
              </a:ext>
            </a:extLst>
          </p:cNvPr>
          <p:cNvSpPr txBox="1">
            <a:spLocks/>
          </p:cNvSpPr>
          <p:nvPr userDrawn="1"/>
        </p:nvSpPr>
        <p:spPr>
          <a:xfrm>
            <a:off x="0" y="3886200"/>
            <a:ext cx="9906000" cy="3000118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xmlns="" id="{C430249E-AE45-AB46-9462-F239EA5FB436}"/>
              </a:ext>
            </a:extLst>
          </p:cNvPr>
          <p:cNvSpPr txBox="1">
            <a:spLocks/>
          </p:cNvSpPr>
          <p:nvPr userDrawn="1"/>
        </p:nvSpPr>
        <p:spPr>
          <a:xfrm>
            <a:off x="4165600" y="3886200"/>
            <a:ext cx="5740400" cy="300011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3858857 w 9907200"/>
              <a:gd name="connsiteY0" fmla="*/ 5588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858857 w 9907200"/>
              <a:gd name="connsiteY4" fmla="*/ 5588 h 827999"/>
              <a:gd name="connsiteX0" fmla="*/ 5052983 w 9907200"/>
              <a:gd name="connsiteY0" fmla="*/ 5588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5052983 w 9907200"/>
              <a:gd name="connsiteY4" fmla="*/ 5588 h 827999"/>
              <a:gd name="connsiteX0" fmla="*/ 3331732 w 9907200"/>
              <a:gd name="connsiteY0" fmla="*/ 0 h 828042"/>
              <a:gd name="connsiteX1" fmla="*/ 9907200 w 9907200"/>
              <a:gd name="connsiteY1" fmla="*/ 43 h 828042"/>
              <a:gd name="connsiteX2" fmla="*/ 9907200 w 9907200"/>
              <a:gd name="connsiteY2" fmla="*/ 828042 h 828042"/>
              <a:gd name="connsiteX3" fmla="*/ 0 w 9907200"/>
              <a:gd name="connsiteY3" fmla="*/ 828042 h 828042"/>
              <a:gd name="connsiteX4" fmla="*/ 3331732 w 9907200"/>
              <a:gd name="connsiteY4" fmla="*/ 0 h 828042"/>
              <a:gd name="connsiteX0" fmla="*/ 4732750 w 11308218"/>
              <a:gd name="connsiteY0" fmla="*/ 0 h 828042"/>
              <a:gd name="connsiteX1" fmla="*/ 11308218 w 11308218"/>
              <a:gd name="connsiteY1" fmla="*/ 43 h 828042"/>
              <a:gd name="connsiteX2" fmla="*/ 11308218 w 11308218"/>
              <a:gd name="connsiteY2" fmla="*/ 828042 h 828042"/>
              <a:gd name="connsiteX3" fmla="*/ 0 w 11308218"/>
              <a:gd name="connsiteY3" fmla="*/ 828042 h 828042"/>
              <a:gd name="connsiteX4" fmla="*/ 4732750 w 11308218"/>
              <a:gd name="connsiteY4" fmla="*/ 0 h 828042"/>
              <a:gd name="connsiteX0" fmla="*/ 5153056 w 11308218"/>
              <a:gd name="connsiteY0" fmla="*/ 0 h 828042"/>
              <a:gd name="connsiteX1" fmla="*/ 11308218 w 11308218"/>
              <a:gd name="connsiteY1" fmla="*/ 43 h 828042"/>
              <a:gd name="connsiteX2" fmla="*/ 11308218 w 11308218"/>
              <a:gd name="connsiteY2" fmla="*/ 828042 h 828042"/>
              <a:gd name="connsiteX3" fmla="*/ 0 w 11308218"/>
              <a:gd name="connsiteY3" fmla="*/ 828042 h 828042"/>
              <a:gd name="connsiteX4" fmla="*/ 5153056 w 11308218"/>
              <a:gd name="connsiteY4" fmla="*/ 0 h 828042"/>
              <a:gd name="connsiteX0" fmla="*/ 5613390 w 11308218"/>
              <a:gd name="connsiteY0" fmla="*/ 5588 h 827999"/>
              <a:gd name="connsiteX1" fmla="*/ 11308218 w 11308218"/>
              <a:gd name="connsiteY1" fmla="*/ 0 h 827999"/>
              <a:gd name="connsiteX2" fmla="*/ 11308218 w 11308218"/>
              <a:gd name="connsiteY2" fmla="*/ 827999 h 827999"/>
              <a:gd name="connsiteX3" fmla="*/ 0 w 11308218"/>
              <a:gd name="connsiteY3" fmla="*/ 827999 h 827999"/>
              <a:gd name="connsiteX4" fmla="*/ 5613390 w 11308218"/>
              <a:gd name="connsiteY4" fmla="*/ 5588 h 827999"/>
              <a:gd name="connsiteX0" fmla="*/ 5702896 w 11308218"/>
              <a:gd name="connsiteY0" fmla="*/ 5588 h 827999"/>
              <a:gd name="connsiteX1" fmla="*/ 11308218 w 11308218"/>
              <a:gd name="connsiteY1" fmla="*/ 0 h 827999"/>
              <a:gd name="connsiteX2" fmla="*/ 11308218 w 11308218"/>
              <a:gd name="connsiteY2" fmla="*/ 827999 h 827999"/>
              <a:gd name="connsiteX3" fmla="*/ 0 w 11308218"/>
              <a:gd name="connsiteY3" fmla="*/ 827999 h 827999"/>
              <a:gd name="connsiteX4" fmla="*/ 5702896 w 11308218"/>
              <a:gd name="connsiteY4" fmla="*/ 5588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8218" h="827999">
                <a:moveTo>
                  <a:pt x="5702896" y="5588"/>
                </a:moveTo>
                <a:lnTo>
                  <a:pt x="11308218" y="0"/>
                </a:lnTo>
                <a:lnTo>
                  <a:pt x="11308218" y="827999"/>
                </a:lnTo>
                <a:lnTo>
                  <a:pt x="0" y="827999"/>
                </a:lnTo>
                <a:lnTo>
                  <a:pt x="5702896" y="5588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xmlns="" id="{2BE08920-B0C0-9B48-A34C-F8D99A48DBF8}"/>
              </a:ext>
            </a:extLst>
          </p:cNvPr>
          <p:cNvSpPr/>
          <p:nvPr userDrawn="1"/>
        </p:nvSpPr>
        <p:spPr>
          <a:xfrm>
            <a:off x="-17980" y="0"/>
            <a:ext cx="9923980" cy="3874149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31000"/>
                </a:srgbClr>
              </a:gs>
              <a:gs pos="82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14">
            <a:extLst>
              <a:ext uri="{FF2B5EF4-FFF2-40B4-BE49-F238E27FC236}">
                <a16:creationId xmlns:a16="http://schemas.microsoft.com/office/drawing/2014/main" xmlns="" id="{61738D56-6561-1C48-AB89-C7F65FB15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20281" y="5866857"/>
            <a:ext cx="3913874" cy="340093"/>
          </a:xfrm>
        </p:spPr>
        <p:txBody>
          <a:bodyPr wrap="square" lIns="0" tIns="0" rIns="0" bIns="0" anchor="b">
            <a:spAutoFit/>
          </a:bodyPr>
          <a:lstStyle>
            <a:lvl1pPr marL="0" indent="0">
              <a:spcAft>
                <a:spcPts val="400"/>
              </a:spcAft>
              <a:buNone/>
              <a:defRPr lang="ja-JP" altLang="en-US" sz="1700" spc="150" smtClean="0">
                <a:solidFill>
                  <a:schemeClr val="bg1"/>
                </a:solidFill>
              </a:defRPr>
            </a:lvl1pPr>
            <a:lvl2pPr marL="228600" indent="0">
              <a:spcAft>
                <a:spcPts val="400"/>
              </a:spcAft>
              <a:buNone/>
              <a:defRPr lang="ja-JP" altLang="en-US" sz="1800" smtClean="0">
                <a:latin typeface="+mn-lt"/>
                <a:ea typeface="+mn-ea"/>
              </a:defRPr>
            </a:lvl2pPr>
            <a:lvl3pPr marL="685800" indent="0">
              <a:spcAft>
                <a:spcPts val="400"/>
              </a:spcAft>
              <a:buNone/>
              <a:defRPr lang="ja-JP" altLang="en-US" sz="1800" smtClean="0">
                <a:latin typeface="+mn-lt"/>
                <a:ea typeface="+mn-ea"/>
              </a:defRPr>
            </a:lvl3pPr>
            <a:lvl4pPr marL="1143000" indent="0">
              <a:spcAft>
                <a:spcPts val="400"/>
              </a:spcAft>
              <a:buNone/>
              <a:defRPr lang="ja-JP" altLang="en-US" sz="1800" smtClean="0">
                <a:latin typeface="+mn-lt"/>
                <a:ea typeface="+mn-ea"/>
              </a:defRPr>
            </a:lvl4pPr>
            <a:lvl5pPr marL="1600200" indent="0">
              <a:spcAft>
                <a:spcPts val="400"/>
              </a:spcAft>
              <a:buNone/>
              <a:defRPr lang="ja-JP" altLang="en-US" sz="1800">
                <a:latin typeface="+mn-lt"/>
                <a:ea typeface="+mn-ea"/>
              </a:defRPr>
            </a:lvl5pPr>
          </a:lstStyle>
          <a:p>
            <a:pPr marL="0" lvl="0" defTabSz="45720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xmlns="" id="{F717D99F-273F-B847-B6C4-5B4E29D01E4E}"/>
              </a:ext>
            </a:extLst>
          </p:cNvPr>
          <p:cNvSpPr txBox="1">
            <a:spLocks/>
          </p:cNvSpPr>
          <p:nvPr userDrawn="1"/>
        </p:nvSpPr>
        <p:spPr>
          <a:xfrm>
            <a:off x="7237314" y="2838996"/>
            <a:ext cx="2291003" cy="318273"/>
          </a:xfrm>
          <a:prstGeom prst="rect">
            <a:avLst/>
          </a:prstGeom>
          <a:noFill/>
          <a:ln>
            <a:noFill/>
          </a:ln>
        </p:spPr>
        <p:txBody>
          <a:bodyPr wrap="none" lIns="105747" tIns="0" rIns="105747" bIns="0" anchor="ctr"/>
          <a:lstStyle>
            <a:lvl1pPr marL="0" indent="0" algn="l" defTabSz="74295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1pPr>
            <a:lvl2pPr marL="37147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2pPr>
            <a:lvl3pPr marL="74295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3pPr>
            <a:lvl4pPr marL="111442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4pPr>
            <a:lvl5pPr marL="148590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5pPr>
            <a:lvl6pPr marL="20431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45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60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75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ja-JP" sz="14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4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en-US" altLang="ja-JP" sz="14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xmlns="" id="{B4AD2287-6E3C-6647-80BD-596F7E84AF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20019" y="4878176"/>
            <a:ext cx="222885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xmlns="" id="{00B915E3-9721-E14D-9069-1E3398AC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3" y="6469296"/>
            <a:ext cx="3757975" cy="2632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タイトル 17">
            <a:extLst>
              <a:ext uri="{FF2B5EF4-FFF2-40B4-BE49-F238E27FC236}">
                <a16:creationId xmlns:a16="http://schemas.microsoft.com/office/drawing/2014/main" xmlns="" id="{74E58C1A-9531-3C45-9E29-C7A0D7F2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81200"/>
            <a:ext cx="9897010" cy="1904457"/>
          </a:xfrm>
        </p:spPr>
        <p:txBody>
          <a:bodyPr lIns="288000" tIns="180000" rIns="360000" bIns="72000"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6" name="テキスト プレースホルダー 14">
            <a:extLst>
              <a:ext uri="{FF2B5EF4-FFF2-40B4-BE49-F238E27FC236}">
                <a16:creationId xmlns:a16="http://schemas.microsoft.com/office/drawing/2014/main" xmlns="" id="{D77FD104-BAAE-1E43-B733-8EE9CC9EC4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9227" y="3901925"/>
            <a:ext cx="9924453" cy="412805"/>
          </a:xfrm>
        </p:spPr>
        <p:txBody>
          <a:bodyPr wrap="square" lIns="288000">
            <a:spAutoFit/>
          </a:bodyPr>
          <a:lstStyle>
            <a:lvl1pPr marL="0" indent="0">
              <a:buNone/>
              <a:defRPr lang="ja-JP" altLang="en-US" sz="1700" spc="150" smtClean="0">
                <a:solidFill>
                  <a:schemeClr val="bg1"/>
                </a:solidFill>
              </a:defRPr>
            </a:lvl1pPr>
            <a:lvl2pPr marL="228600" indent="0">
              <a:buNone/>
              <a:defRPr lang="ja-JP" altLang="en-US" sz="1700" smtClean="0">
                <a:solidFill>
                  <a:schemeClr val="bg1"/>
                </a:solidFill>
                <a:latin typeface="+mn-lt"/>
                <a:ea typeface="+mn-ea"/>
              </a:defRPr>
            </a:lvl2pPr>
            <a:lvl3pPr marL="685800" indent="0">
              <a:buNone/>
              <a:defRPr lang="ja-JP" altLang="en-US" sz="1700" smtClean="0">
                <a:solidFill>
                  <a:schemeClr val="bg1"/>
                </a:solidFill>
                <a:latin typeface="+mn-lt"/>
                <a:ea typeface="+mn-ea"/>
              </a:defRPr>
            </a:lvl3pPr>
            <a:lvl4pPr marL="1143000" indent="0">
              <a:buNone/>
              <a:defRPr lang="ja-JP" altLang="en-US" sz="1700" smtClean="0">
                <a:solidFill>
                  <a:schemeClr val="bg1"/>
                </a:solidFill>
                <a:latin typeface="+mn-lt"/>
                <a:ea typeface="+mn-ea"/>
              </a:defRPr>
            </a:lvl4pPr>
            <a:lvl5pPr marL="1600200" indent="0">
              <a:buNone/>
              <a:defRPr lang="ja-JP" altLang="en-US" sz="1700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defTabSz="457200"/>
            <a:r>
              <a:rPr kumimoji="1" lang="ja-JP" altLang="en-US"/>
              <a:t>マスター テキストの書式設定</a:t>
            </a:r>
          </a:p>
        </p:txBody>
      </p:sp>
      <p:grpSp>
        <p:nvGrpSpPr>
          <p:cNvPr id="99" name="グループ化 98"/>
          <p:cNvGrpSpPr/>
          <p:nvPr userDrawn="1"/>
        </p:nvGrpSpPr>
        <p:grpSpPr>
          <a:xfrm>
            <a:off x="5638800" y="6379733"/>
            <a:ext cx="3851369" cy="17346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9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77173" y="317901"/>
            <a:ext cx="401761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2157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テキスト プレースホルダー 6">
            <a:extLst>
              <a:ext uri="{FF2B5EF4-FFF2-40B4-BE49-F238E27FC236}">
                <a16:creationId xmlns:a16="http://schemas.microsoft.com/office/drawing/2014/main" xmlns="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1" name="テキスト プレースホルダー 6">
            <a:extLst>
              <a:ext uri="{FF2B5EF4-FFF2-40B4-BE49-F238E27FC236}">
                <a16:creationId xmlns:a16="http://schemas.microsoft.com/office/drawing/2014/main" xmlns="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62000">
                <a:schemeClr val="tx2">
                  <a:alpha val="3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xmlns="" id="{2BE08920-B0C0-9B48-A34C-F8D99A48DBF8}"/>
              </a:ext>
            </a:extLst>
          </p:cNvPr>
          <p:cNvSpPr/>
          <p:nvPr userDrawn="1"/>
        </p:nvSpPr>
        <p:spPr>
          <a:xfrm>
            <a:off x="2371426" y="3027"/>
            <a:ext cx="7543800" cy="6854973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31000"/>
                </a:srgbClr>
              </a:gs>
              <a:gs pos="82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14">
            <a:extLst>
              <a:ext uri="{FF2B5EF4-FFF2-40B4-BE49-F238E27FC236}">
                <a16:creationId xmlns:a16="http://schemas.microsoft.com/office/drawing/2014/main" xmlns="" id="{61738D56-6561-1C48-AB89-C7F65FB15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62200" y="4042659"/>
            <a:ext cx="7534810" cy="412421"/>
          </a:xfrm>
        </p:spPr>
        <p:txBody>
          <a:bodyPr wrap="square" lIns="288000">
            <a:spAutoFit/>
          </a:bodyPr>
          <a:lstStyle>
            <a:lvl1pPr marL="0" indent="0">
              <a:spcAft>
                <a:spcPts val="400"/>
              </a:spcAft>
              <a:buNone/>
              <a:defRPr lang="ja-JP" altLang="en-US" sz="1600" spc="150" smtClean="0">
                <a:solidFill>
                  <a:schemeClr val="tx1"/>
                </a:solidFill>
              </a:defRPr>
            </a:lvl1pPr>
            <a:lvl2pPr marL="228600" indent="0">
              <a:spcAft>
                <a:spcPts val="400"/>
              </a:spcAft>
              <a:buNone/>
              <a:defRPr lang="ja-JP" altLang="en-US" sz="16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 marL="685800" indent="0">
              <a:spcAft>
                <a:spcPts val="400"/>
              </a:spcAft>
              <a:buNone/>
              <a:defRPr lang="ja-JP" altLang="en-US" sz="16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 marL="1143000" indent="0">
              <a:spcAft>
                <a:spcPts val="400"/>
              </a:spcAft>
              <a:buNone/>
              <a:defRPr lang="ja-JP" altLang="en-US" sz="16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 marL="1600200" indent="0">
              <a:spcAft>
                <a:spcPts val="400"/>
              </a:spcAft>
              <a:buNone/>
              <a:defRPr lang="ja-JP" altLang="en-US" sz="16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45720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xmlns="" id="{F717D99F-273F-B847-B6C4-5B4E29D01E4E}"/>
              </a:ext>
            </a:extLst>
          </p:cNvPr>
          <p:cNvSpPr txBox="1">
            <a:spLocks/>
          </p:cNvSpPr>
          <p:nvPr userDrawn="1"/>
        </p:nvSpPr>
        <p:spPr>
          <a:xfrm>
            <a:off x="7237314" y="2838996"/>
            <a:ext cx="2291003" cy="318273"/>
          </a:xfrm>
          <a:prstGeom prst="rect">
            <a:avLst/>
          </a:prstGeom>
          <a:noFill/>
          <a:ln>
            <a:noFill/>
          </a:ln>
        </p:spPr>
        <p:txBody>
          <a:bodyPr wrap="none" lIns="105747" tIns="0" rIns="105747" bIns="0" anchor="ctr"/>
          <a:lstStyle>
            <a:lvl1pPr marL="0" indent="0" algn="l" defTabSz="74295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1pPr>
            <a:lvl2pPr marL="37147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2pPr>
            <a:lvl3pPr marL="74295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3pPr>
            <a:lvl4pPr marL="111442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4pPr>
            <a:lvl5pPr marL="148590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5pPr>
            <a:lvl6pPr marL="20431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45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60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75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ja-JP" sz="14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14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en-US" altLang="ja-JP" sz="14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xmlns="" id="{00B915E3-9721-E14D-9069-1E3398AC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450710" y="6379365"/>
            <a:ext cx="3757975" cy="2632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タイトル 17">
            <a:extLst>
              <a:ext uri="{FF2B5EF4-FFF2-40B4-BE49-F238E27FC236}">
                <a16:creationId xmlns:a16="http://schemas.microsoft.com/office/drawing/2014/main" xmlns="" id="{74E58C1A-9531-3C45-9E29-C7A0D7F2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0" y="1447800"/>
            <a:ext cx="7534810" cy="2304191"/>
          </a:xfrm>
        </p:spPr>
        <p:txBody>
          <a:bodyPr lIns="288000" tIns="180000" rIns="360000" bIns="72000" anchor="b"/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89" name="グループ化 88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90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4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5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3" name="図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5089" y="5715000"/>
            <a:ext cx="1176630" cy="100592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15000" y="6469296"/>
            <a:ext cx="3810330" cy="1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5027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xmlns="" id="{ED030BBF-1018-E14A-AC2B-DC996F9E0808}"/>
              </a:ext>
            </a:extLst>
          </p:cNvPr>
          <p:cNvSpPr/>
          <p:nvPr userDrawn="1"/>
        </p:nvSpPr>
        <p:spPr>
          <a:xfrm>
            <a:off x="2362200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xmlns="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xmlns="" id="{A93A36DD-2A38-364A-8A47-8780ED7B4F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88" y="2130336"/>
            <a:ext cx="4440062" cy="3054682"/>
          </a:xfrm>
        </p:spPr>
        <p:txBody>
          <a:bodyPr wrap="none" anchor="ctr">
            <a:spAutoFit/>
          </a:bodyPr>
          <a:lstStyle>
            <a:lvl1pPr>
              <a:defRPr lang="ja-JP" altLang="en-US" sz="2000" spc="272" smtClean="0"/>
            </a:lvl1pPr>
            <a:lvl2pPr>
              <a:defRPr lang="ja-JP" altLang="en-US" sz="1800" smtClean="0">
                <a:latin typeface="+mn-lt"/>
                <a:ea typeface="+mn-ea"/>
              </a:defRPr>
            </a:lvl2pPr>
            <a:lvl3pPr>
              <a:defRPr lang="ja-JP" altLang="en-US" sz="1800" smtClean="0">
                <a:latin typeface="+mn-lt"/>
                <a:ea typeface="+mn-ea"/>
              </a:defRPr>
            </a:lvl3pPr>
            <a:lvl4pPr>
              <a:defRPr lang="ja-JP" altLang="en-US" sz="1800" smtClean="0">
                <a:latin typeface="+mn-lt"/>
                <a:ea typeface="+mn-ea"/>
              </a:defRPr>
            </a:lvl4pPr>
            <a:lvl5pPr>
              <a:defRPr lang="ja-JP" altLang="en-US" sz="1800">
                <a:latin typeface="+mn-lt"/>
                <a:ea typeface="+mn-ea"/>
              </a:defRPr>
            </a:lvl5pPr>
          </a:lstStyle>
          <a:p>
            <a:pPr marL="342900" lvl="0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342900" lvl="1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342900" lvl="2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342900" lvl="3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342900" lvl="4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grpSp>
        <p:nvGrpSpPr>
          <p:cNvPr id="153" name="グループ化 152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54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89" name="テキスト プレースホルダー 6">
            <a:extLst>
              <a:ext uri="{FF2B5EF4-FFF2-40B4-BE49-F238E27FC236}">
                <a16:creationId xmlns:a16="http://schemas.microsoft.com/office/drawing/2014/main" xmlns="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62000">
                <a:schemeClr val="tx2">
                  <a:alpha val="3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5089" y="5715000"/>
            <a:ext cx="1176630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403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テキスト プレースホルダー 6">
            <a:extLst>
              <a:ext uri="{FF2B5EF4-FFF2-40B4-BE49-F238E27FC236}">
                <a16:creationId xmlns:a16="http://schemas.microsoft.com/office/drawing/2014/main" xmlns="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chemeClr val="accent2"/>
            </a:fgClr>
            <a:bgClr>
              <a:srgbClr val="DF637E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2" name="テキスト プレースホルダー 6">
            <a:extLst>
              <a:ext uri="{FF2B5EF4-FFF2-40B4-BE49-F238E27FC236}">
                <a16:creationId xmlns:a16="http://schemas.microsoft.com/office/drawing/2014/main" xmlns="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21000">
                <a:schemeClr val="accent4"/>
              </a:gs>
              <a:gs pos="62000">
                <a:schemeClr val="accent2">
                  <a:alpha val="2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xmlns="" id="{ED030BBF-1018-E14A-AC2B-DC996F9E0808}"/>
              </a:ext>
            </a:extLst>
          </p:cNvPr>
          <p:cNvSpPr/>
          <p:nvPr userDrawn="1"/>
        </p:nvSpPr>
        <p:spPr>
          <a:xfrm>
            <a:off x="2362200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16" name="グループ化 15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97" name="テキスト プレースホルダー 13">
            <a:extLst>
              <a:ext uri="{FF2B5EF4-FFF2-40B4-BE49-F238E27FC236}">
                <a16:creationId xmlns:a16="http://schemas.microsoft.com/office/drawing/2014/main" xmlns="" id="{A93A36DD-2A38-364A-8A47-8780ED7B4F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88" y="2130336"/>
            <a:ext cx="4440062" cy="3054682"/>
          </a:xfrm>
        </p:spPr>
        <p:txBody>
          <a:bodyPr wrap="none" anchor="ctr">
            <a:spAutoFit/>
          </a:bodyPr>
          <a:lstStyle>
            <a:lvl1pPr>
              <a:defRPr lang="ja-JP" altLang="en-US" sz="2000" spc="272" smtClean="0"/>
            </a:lvl1pPr>
            <a:lvl2pPr>
              <a:defRPr lang="ja-JP" altLang="en-US" sz="1800" smtClean="0">
                <a:latin typeface="+mn-lt"/>
                <a:ea typeface="+mn-ea"/>
              </a:defRPr>
            </a:lvl2pPr>
            <a:lvl3pPr>
              <a:defRPr lang="ja-JP" altLang="en-US" sz="1800" smtClean="0">
                <a:latin typeface="+mn-lt"/>
                <a:ea typeface="+mn-ea"/>
              </a:defRPr>
            </a:lvl3pPr>
            <a:lvl4pPr>
              <a:defRPr lang="ja-JP" altLang="en-US" sz="1800" smtClean="0">
                <a:latin typeface="+mn-lt"/>
                <a:ea typeface="+mn-ea"/>
              </a:defRPr>
            </a:lvl4pPr>
            <a:lvl5pPr>
              <a:defRPr lang="ja-JP" altLang="en-US" sz="1800">
                <a:latin typeface="+mn-lt"/>
                <a:ea typeface="+mn-ea"/>
              </a:defRPr>
            </a:lvl5pPr>
          </a:lstStyle>
          <a:p>
            <a:pPr marL="342900" lvl="0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342900" lvl="1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342900" lvl="2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342900" lvl="3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342900" lvl="4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5089" y="5715000"/>
            <a:ext cx="1176630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1411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テキスト プレースホルダー 6">
            <a:extLst>
              <a:ext uri="{FF2B5EF4-FFF2-40B4-BE49-F238E27FC236}">
                <a16:creationId xmlns:a16="http://schemas.microsoft.com/office/drawing/2014/main" xmlns="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0" y="3027"/>
            <a:ext cx="2362200" cy="6854973"/>
          </a:xfrm>
          <a:prstGeom prst="rect">
            <a:avLst/>
          </a:prstGeom>
          <a:pattFill prst="dkUpDiag">
            <a:fgClr>
              <a:schemeClr val="accent3"/>
            </a:fgClr>
            <a:bgClr>
              <a:srgbClr val="7EC4C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1" name="テキスト プレースホルダー 6">
            <a:extLst>
              <a:ext uri="{FF2B5EF4-FFF2-40B4-BE49-F238E27FC236}">
                <a16:creationId xmlns:a16="http://schemas.microsoft.com/office/drawing/2014/main" xmlns="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679881" y="3815921"/>
            <a:ext cx="3721963" cy="23621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26000">
                <a:schemeClr val="accent5"/>
              </a:gs>
              <a:gs pos="67000">
                <a:schemeClr val="accent3">
                  <a:alpha val="2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814" b="1" spc="272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xmlns="" id="{ED030BBF-1018-E14A-AC2B-DC996F9E0808}"/>
              </a:ext>
            </a:extLst>
          </p:cNvPr>
          <p:cNvSpPr/>
          <p:nvPr userDrawn="1"/>
        </p:nvSpPr>
        <p:spPr>
          <a:xfrm>
            <a:off x="2362200" y="0"/>
            <a:ext cx="7543799" cy="6854972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76246" rIns="326585" bIns="176246" rtlCol="0" anchor="ctr"/>
          <a:lstStyle/>
          <a:p>
            <a:pPr>
              <a:lnSpc>
                <a:spcPct val="130000"/>
              </a:lnSpc>
              <a:spcAft>
                <a:spcPts val="1089"/>
              </a:spcAft>
            </a:pPr>
            <a:endParaRPr kumimoji="1" lang="ja-JP" altLang="en-US" sz="1200" kern="900" spc="6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2" name="テキスト プレースホルダー 13">
            <a:extLst>
              <a:ext uri="{FF2B5EF4-FFF2-40B4-BE49-F238E27FC236}">
                <a16:creationId xmlns:a16="http://schemas.microsoft.com/office/drawing/2014/main" xmlns="" id="{013672E4-8361-284E-8D6A-CC652AA0D4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5088" y="2130336"/>
            <a:ext cx="4440062" cy="3054682"/>
          </a:xfrm>
        </p:spPr>
        <p:txBody>
          <a:bodyPr wrap="none" anchor="ctr">
            <a:spAutoFit/>
          </a:bodyPr>
          <a:lstStyle>
            <a:lvl1pPr>
              <a:defRPr lang="ja-JP" altLang="en-US" sz="2000" spc="272" smtClean="0"/>
            </a:lvl1pPr>
            <a:lvl2pPr>
              <a:defRPr lang="ja-JP" altLang="en-US" sz="1800" smtClean="0">
                <a:latin typeface="+mn-lt"/>
                <a:ea typeface="+mn-ea"/>
              </a:defRPr>
            </a:lvl2pPr>
            <a:lvl3pPr>
              <a:defRPr lang="ja-JP" altLang="en-US" sz="1800" smtClean="0">
                <a:latin typeface="+mn-lt"/>
                <a:ea typeface="+mn-ea"/>
              </a:defRPr>
            </a:lvl3pPr>
            <a:lvl4pPr>
              <a:defRPr lang="ja-JP" altLang="en-US" sz="1800" smtClean="0">
                <a:latin typeface="+mn-lt"/>
                <a:ea typeface="+mn-ea"/>
              </a:defRPr>
            </a:lvl4pPr>
            <a:lvl5pPr>
              <a:defRPr lang="ja-JP" altLang="en-US" sz="1800">
                <a:latin typeface="+mn-lt"/>
                <a:ea typeface="+mn-ea"/>
              </a:defRPr>
            </a:lvl5pPr>
          </a:lstStyle>
          <a:p>
            <a:pPr marL="342900" lvl="0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342900" lvl="1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marL="342900" lvl="2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marL="342900" lvl="3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marL="342900" lvl="4" indent="-342900" defTabSz="45720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grpSp>
        <p:nvGrpSpPr>
          <p:cNvPr id="16" name="グループ化 15"/>
          <p:cNvGrpSpPr/>
          <p:nvPr userDrawn="1"/>
        </p:nvGrpSpPr>
        <p:grpSpPr>
          <a:xfrm rot="16200000">
            <a:off x="-1117606" y="1574806"/>
            <a:ext cx="2819400" cy="126987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5089" y="5715000"/>
            <a:ext cx="1176630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6700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1" y="2140434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48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5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5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0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26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16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6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64DDF-B058-4171-8765-6D1C1466F4C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100984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7FC21-91B3-4F19-A8F0-33CB94BDEB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167456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76" y="441697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76" y="290725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4523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904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356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7809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261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6713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166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5618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53662-4345-479E-9336-EE273FB7EE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874787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581" y="1600314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445" y="1600314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A368D-6E68-43C4-B3DC-2055BDBA62B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29012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611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45233" indent="0">
              <a:buNone/>
              <a:defRPr sz="2000" b="1"/>
            </a:lvl2pPr>
            <a:lvl3pPr marL="890457" indent="0">
              <a:buNone/>
              <a:defRPr sz="1800" b="1"/>
            </a:lvl3pPr>
            <a:lvl4pPr marL="1335681" indent="0">
              <a:buNone/>
              <a:defRPr sz="1600" b="1"/>
            </a:lvl4pPr>
            <a:lvl5pPr marL="1780908" indent="0">
              <a:buNone/>
              <a:defRPr sz="1600" b="1"/>
            </a:lvl5pPr>
            <a:lvl6pPr marL="2226134" indent="0">
              <a:buNone/>
              <a:defRPr sz="1600" b="1"/>
            </a:lvl6pPr>
            <a:lvl7pPr marL="2671379" indent="0">
              <a:buNone/>
              <a:defRPr sz="1600" b="1"/>
            </a:lvl7pPr>
            <a:lvl8pPr marL="3116603" indent="0">
              <a:buNone/>
              <a:defRPr sz="1600" b="1"/>
            </a:lvl8pPr>
            <a:lvl9pPr marL="3561828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6118" y="2174878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3054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45233" indent="0">
              <a:buNone/>
              <a:defRPr sz="2000" b="1"/>
            </a:lvl2pPr>
            <a:lvl3pPr marL="890457" indent="0">
              <a:buNone/>
              <a:defRPr sz="1800" b="1"/>
            </a:lvl3pPr>
            <a:lvl4pPr marL="1335681" indent="0">
              <a:buNone/>
              <a:defRPr sz="1600" b="1"/>
            </a:lvl4pPr>
            <a:lvl5pPr marL="1780908" indent="0">
              <a:buNone/>
              <a:defRPr sz="1600" b="1"/>
            </a:lvl5pPr>
            <a:lvl6pPr marL="2226134" indent="0">
              <a:buNone/>
              <a:defRPr sz="1600" b="1"/>
            </a:lvl6pPr>
            <a:lvl7pPr marL="2671379" indent="0">
              <a:buNone/>
              <a:defRPr sz="1600" b="1"/>
            </a:lvl7pPr>
            <a:lvl8pPr marL="3116603" indent="0">
              <a:buNone/>
              <a:defRPr sz="1600" b="1"/>
            </a:lvl8pPr>
            <a:lvl9pPr marL="3561828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3054" y="2174878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D8FFA-65AF-47D8-A52A-7620F143662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9754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6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7" y="1535113"/>
            <a:ext cx="4376870" cy="639762"/>
          </a:xfrm>
        </p:spPr>
        <p:txBody>
          <a:bodyPr anchor="b"/>
          <a:lstStyle>
            <a:lvl1pPr marL="0" indent="0">
              <a:buNone/>
              <a:defRPr sz="2325" b="1"/>
            </a:lvl1pPr>
            <a:lvl2pPr marL="442688" indent="0">
              <a:buNone/>
              <a:defRPr sz="1937" b="1"/>
            </a:lvl2pPr>
            <a:lvl3pPr marL="885375" indent="0">
              <a:buNone/>
              <a:defRPr sz="1743" b="1"/>
            </a:lvl3pPr>
            <a:lvl4pPr marL="1328066" indent="0">
              <a:buNone/>
              <a:defRPr sz="1549" b="1"/>
            </a:lvl4pPr>
            <a:lvl5pPr marL="1770751" indent="0">
              <a:buNone/>
              <a:defRPr sz="1549" b="1"/>
            </a:lvl5pPr>
            <a:lvl6pPr marL="2213440" indent="0">
              <a:buNone/>
              <a:defRPr sz="1549" b="1"/>
            </a:lvl6pPr>
            <a:lvl7pPr marL="2656129" indent="0">
              <a:buNone/>
              <a:defRPr sz="1549" b="1"/>
            </a:lvl7pPr>
            <a:lvl8pPr marL="3098815" indent="0">
              <a:buNone/>
              <a:defRPr sz="1549" b="1"/>
            </a:lvl8pPr>
            <a:lvl9pPr marL="3541503" indent="0">
              <a:buNone/>
              <a:defRPr sz="1549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7" y="2174875"/>
            <a:ext cx="4376870" cy="3951288"/>
          </a:xfrm>
        </p:spPr>
        <p:txBody>
          <a:bodyPr/>
          <a:lstStyle>
            <a:lvl1pPr>
              <a:defRPr sz="2325"/>
            </a:lvl1pPr>
            <a:lvl2pPr>
              <a:defRPr sz="1937"/>
            </a:lvl2pPr>
            <a:lvl3pPr>
              <a:defRPr sz="1743"/>
            </a:lvl3pPr>
            <a:lvl4pPr>
              <a:defRPr sz="1549"/>
            </a:lvl4pPr>
            <a:lvl5pPr>
              <a:defRPr sz="1549"/>
            </a:lvl5pPr>
            <a:lvl6pPr>
              <a:defRPr sz="1549"/>
            </a:lvl6pPr>
            <a:lvl7pPr>
              <a:defRPr sz="1549"/>
            </a:lvl7pPr>
            <a:lvl8pPr>
              <a:defRPr sz="1549"/>
            </a:lvl8pPr>
            <a:lvl9pPr>
              <a:defRPr sz="1549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30" y="1535113"/>
            <a:ext cx="4378590" cy="639762"/>
          </a:xfrm>
        </p:spPr>
        <p:txBody>
          <a:bodyPr anchor="b"/>
          <a:lstStyle>
            <a:lvl1pPr marL="0" indent="0">
              <a:buNone/>
              <a:defRPr sz="2325" b="1"/>
            </a:lvl1pPr>
            <a:lvl2pPr marL="442688" indent="0">
              <a:buNone/>
              <a:defRPr sz="1937" b="1"/>
            </a:lvl2pPr>
            <a:lvl3pPr marL="885375" indent="0">
              <a:buNone/>
              <a:defRPr sz="1743" b="1"/>
            </a:lvl3pPr>
            <a:lvl4pPr marL="1328066" indent="0">
              <a:buNone/>
              <a:defRPr sz="1549" b="1"/>
            </a:lvl4pPr>
            <a:lvl5pPr marL="1770751" indent="0">
              <a:buNone/>
              <a:defRPr sz="1549" b="1"/>
            </a:lvl5pPr>
            <a:lvl6pPr marL="2213440" indent="0">
              <a:buNone/>
              <a:defRPr sz="1549" b="1"/>
            </a:lvl6pPr>
            <a:lvl7pPr marL="2656129" indent="0">
              <a:buNone/>
              <a:defRPr sz="1549" b="1"/>
            </a:lvl7pPr>
            <a:lvl8pPr marL="3098815" indent="0">
              <a:buNone/>
              <a:defRPr sz="1549" b="1"/>
            </a:lvl8pPr>
            <a:lvl9pPr marL="3541503" indent="0">
              <a:buNone/>
              <a:defRPr sz="1549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30" y="2174875"/>
            <a:ext cx="4378590" cy="3951288"/>
          </a:xfrm>
        </p:spPr>
        <p:txBody>
          <a:bodyPr/>
          <a:lstStyle>
            <a:lvl1pPr>
              <a:defRPr sz="2325"/>
            </a:lvl1pPr>
            <a:lvl2pPr>
              <a:defRPr sz="1937"/>
            </a:lvl2pPr>
            <a:lvl3pPr>
              <a:defRPr sz="1743"/>
            </a:lvl3pPr>
            <a:lvl4pPr>
              <a:defRPr sz="1549"/>
            </a:lvl4pPr>
            <a:lvl5pPr>
              <a:defRPr sz="1549"/>
            </a:lvl5pPr>
            <a:lvl6pPr>
              <a:defRPr sz="1549"/>
            </a:lvl6pPr>
            <a:lvl7pPr>
              <a:defRPr sz="1549"/>
            </a:lvl7pPr>
            <a:lvl8pPr>
              <a:defRPr sz="1549"/>
            </a:lvl8pPr>
            <a:lvl9pPr>
              <a:defRPr sz="1549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A1E6C-AADF-4039-BD03-9C70C32ED52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EAF06B-B84B-4F25-B09D-EA309050A7B2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1995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F0CBE-0F8C-40F0-9476-432036EB12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9748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F7D29-B1A1-4DF3-BC2C-70C7BE1FBD4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555884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33" y="273052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733" y="273594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33" y="14352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45233" indent="0">
              <a:buNone/>
              <a:defRPr sz="1200"/>
            </a:lvl2pPr>
            <a:lvl3pPr marL="890457" indent="0">
              <a:buNone/>
              <a:defRPr sz="1000"/>
            </a:lvl3pPr>
            <a:lvl4pPr marL="1335681" indent="0">
              <a:buNone/>
              <a:defRPr sz="900"/>
            </a:lvl4pPr>
            <a:lvl5pPr marL="1780908" indent="0">
              <a:buNone/>
              <a:defRPr sz="900"/>
            </a:lvl5pPr>
            <a:lvl6pPr marL="2226134" indent="0">
              <a:buNone/>
              <a:defRPr sz="900"/>
            </a:lvl6pPr>
            <a:lvl7pPr marL="2671379" indent="0">
              <a:buNone/>
              <a:defRPr sz="900"/>
            </a:lvl7pPr>
            <a:lvl8pPr marL="3116603" indent="0">
              <a:buNone/>
              <a:defRPr sz="900"/>
            </a:lvl8pPr>
            <a:lvl9pPr marL="3561828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26B61-B6DF-4BD6-9D60-865995355DD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8562779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76" y="4800606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76" y="612776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45233" indent="0">
              <a:buNone/>
              <a:defRPr sz="2800"/>
            </a:lvl2pPr>
            <a:lvl3pPr marL="890457" indent="0">
              <a:buNone/>
              <a:defRPr sz="2400"/>
            </a:lvl3pPr>
            <a:lvl4pPr marL="1335681" indent="0">
              <a:buNone/>
              <a:defRPr sz="2000"/>
            </a:lvl4pPr>
            <a:lvl5pPr marL="1780908" indent="0">
              <a:buNone/>
              <a:defRPr sz="2000"/>
            </a:lvl5pPr>
            <a:lvl6pPr marL="2226134" indent="0">
              <a:buNone/>
              <a:defRPr sz="2000"/>
            </a:lvl6pPr>
            <a:lvl7pPr marL="2671379" indent="0">
              <a:buNone/>
              <a:defRPr sz="2000"/>
            </a:lvl7pPr>
            <a:lvl8pPr marL="3116603" indent="0">
              <a:buNone/>
              <a:defRPr sz="2000"/>
            </a:lvl8pPr>
            <a:lvl9pPr marL="3561828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76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45233" indent="0">
              <a:buNone/>
              <a:defRPr sz="1200"/>
            </a:lvl2pPr>
            <a:lvl3pPr marL="890457" indent="0">
              <a:buNone/>
              <a:defRPr sz="1000"/>
            </a:lvl3pPr>
            <a:lvl4pPr marL="1335681" indent="0">
              <a:buNone/>
              <a:defRPr sz="900"/>
            </a:lvl4pPr>
            <a:lvl5pPr marL="1780908" indent="0">
              <a:buNone/>
              <a:defRPr sz="900"/>
            </a:lvl5pPr>
            <a:lvl6pPr marL="2226134" indent="0">
              <a:buNone/>
              <a:defRPr sz="900"/>
            </a:lvl6pPr>
            <a:lvl7pPr marL="2671379" indent="0">
              <a:buNone/>
              <a:defRPr sz="900"/>
            </a:lvl7pPr>
            <a:lvl8pPr marL="3116603" indent="0">
              <a:buNone/>
              <a:defRPr sz="900"/>
            </a:lvl8pPr>
            <a:lvl9pPr marL="3561828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D9837-41C9-405D-874A-3C941FCA472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420937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3B985-3408-4FF8-8280-0FAF1BD6598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10054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1" y="275087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486" y="275087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22990-6991-42EB-838C-FA8A6DBCFD7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796184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F57D-1B28-4C30-828C-BD17EB49228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488243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B9E3-2723-4C50-85F1-E926D79C6EC1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81437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AF23-01FD-4E30-B1E9-AC42127AE985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97181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108EA-33EA-4EED-B07C-710F272064DC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832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159D1-8F02-49D9-B110-646D40C5A74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E2747-85AE-476A-B242-46E3AA6A4EE9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7026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E4C32-8248-4E94-ABCE-5E4E34A2EB35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48674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D2535-24CA-404C-8E21-99C6F5CAB097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5850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86AA-A21C-4512-812F-89FD6ECB39B8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59107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DE069-14F6-4553-AA05-54DF39D5A059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9817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C6E20-32BD-4CC3-AF20-63057C57256D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36236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534E-FA52-4816-953B-3B0B1E7278DE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12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3F1B9-075F-4CA5-9894-04C037EDFC1F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11393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F36A-AB34-4685-8FA6-DE2C48F35AFC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8948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95318" y="274656"/>
            <a:ext cx="8915401" cy="58515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D8E60-7BC0-4EE8-897D-F62C3259DB6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2022/6/13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C448B-0C05-48E9-B796-BE7040B1C22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7437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669-A125-4880-B008-FC18D5A00A8A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323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E2D4B-A81D-4249-A41B-821CE7322D5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F62460-EC34-422A-A834-EA8B1E04C307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09179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6557" y="274639"/>
            <a:ext cx="9396000" cy="469641"/>
          </a:xfrm>
        </p:spPr>
        <p:txBody>
          <a:bodyPr>
            <a:no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6557" y="961885"/>
            <a:ext cx="9396000" cy="1170971"/>
          </a:xfrm>
          <a:prstGeom prst="roundRect">
            <a:avLst>
              <a:gd name="adj" fmla="val 6329"/>
            </a:avLst>
          </a:prstGeom>
          <a:ln w="9525">
            <a:prstDash val="sysDash"/>
          </a:ln>
        </p:spPr>
        <p:txBody>
          <a:bodyPr/>
          <a:lstStyle>
            <a:lvl1pPr marL="250825" indent="-250825">
              <a:defRPr/>
            </a:lvl1pPr>
          </a:lstStyle>
          <a:p>
            <a:pPr lvl="0"/>
            <a:endParaRPr kumimoji="1" lang="en-US" altLang="ja-JP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A9266-ABF6-4508-B0A1-C1C99AB7B9B5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53886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14F4-2DE1-4DEF-AA39-8AD52FACF47B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06185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432-39D4-4804-8884-A1D6F62691E0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71958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3A631-B734-4032-A8EA-C48950EFCB08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71286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521" y="274638"/>
            <a:ext cx="9442481" cy="418058"/>
          </a:xfrm>
        </p:spPr>
        <p:txBody>
          <a:bodyPr>
            <a:no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B8973-809C-4CD3-8FA9-F41BE565BBE0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669756" y="6618137"/>
            <a:ext cx="2311400" cy="365125"/>
          </a:xfrm>
        </p:spPr>
        <p:txBody>
          <a:bodyPr/>
          <a:lstStyle/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テキスト プレースホルダ 6"/>
          <p:cNvSpPr>
            <a:spLocks noGrp="1"/>
          </p:cNvSpPr>
          <p:nvPr>
            <p:ph type="body" sz="quarter" idx="13"/>
          </p:nvPr>
        </p:nvSpPr>
        <p:spPr>
          <a:xfrm>
            <a:off x="250577" y="908722"/>
            <a:ext cx="9432478" cy="1223963"/>
          </a:xfrm>
        </p:spPr>
        <p:txBody>
          <a:bodyPr/>
          <a:lstStyle/>
          <a:p>
            <a:pPr lvl="0"/>
            <a:endParaRPr kumimoji="1" lang="ja-JP" altLang="en-US" dirty="0"/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0" y="0"/>
            <a:ext cx="720080" cy="2616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 anchor="ctr" anchorCtr="0">
            <a:spAutoFit/>
          </a:bodyPr>
          <a:lstStyle/>
          <a:p>
            <a:r>
              <a:rPr kumimoji="1" lang="ja-JP" altLang="en-US" sz="1100" dirty="0"/>
              <a:t>機密性２</a:t>
            </a:r>
            <a:endParaRPr kumimoji="1" lang="en-US" altLang="ja-JP" sz="1100" dirty="0"/>
          </a:p>
        </p:txBody>
      </p:sp>
      <p:sp>
        <p:nvSpPr>
          <p:cNvPr id="12" name="コンテンツ プレースホルダ 11"/>
          <p:cNvSpPr>
            <a:spLocks noGrp="1"/>
          </p:cNvSpPr>
          <p:nvPr>
            <p:ph sz="quarter" idx="14"/>
          </p:nvPr>
        </p:nvSpPr>
        <p:spPr>
          <a:xfrm>
            <a:off x="200473" y="2276872"/>
            <a:ext cx="9432925" cy="1225550"/>
          </a:xfrm>
        </p:spPr>
        <p:txBody>
          <a:bodyPr/>
          <a:lstStyle/>
          <a:p>
            <a:pPr lvl="0"/>
            <a:r>
              <a:rPr kumimoji="1" lang="ja-JP" altLang="en-US" dirty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6049698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09FC-6C97-4320-99C1-641279C49B9B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335233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729D-0EFF-4B76-91D1-C632F1AF800C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35997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A929D-A997-4EC5-BAA7-1C9E1AF373F3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79146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D94EF-560F-44B5-9B00-D80C7B6E6835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52714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1159E-5B95-45D6-B57C-1C1971C170F3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431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9" y="273051"/>
            <a:ext cx="3259006" cy="1162050"/>
          </a:xfrm>
        </p:spPr>
        <p:txBody>
          <a:bodyPr anchor="b"/>
          <a:lstStyle>
            <a:lvl1pPr algn="l">
              <a:defRPr sz="1937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078" y="273056"/>
            <a:ext cx="5537729" cy="5853113"/>
          </a:xfrm>
        </p:spPr>
        <p:txBody>
          <a:bodyPr/>
          <a:lstStyle>
            <a:lvl1pPr>
              <a:defRPr sz="3100"/>
            </a:lvl1pPr>
            <a:lvl2pPr>
              <a:defRPr sz="2713"/>
            </a:lvl2pPr>
            <a:lvl3pPr>
              <a:defRPr sz="2325"/>
            </a:lvl3pPr>
            <a:lvl4pPr>
              <a:defRPr sz="1937"/>
            </a:lvl4pPr>
            <a:lvl5pPr>
              <a:defRPr sz="1937"/>
            </a:lvl5pPr>
            <a:lvl6pPr>
              <a:defRPr sz="1937"/>
            </a:lvl6pPr>
            <a:lvl7pPr>
              <a:defRPr sz="1937"/>
            </a:lvl7pPr>
            <a:lvl8pPr>
              <a:defRPr sz="1937"/>
            </a:lvl8pPr>
            <a:lvl9pPr>
              <a:defRPr sz="1937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9" y="1435106"/>
            <a:ext cx="3259006" cy="4691063"/>
          </a:xfrm>
        </p:spPr>
        <p:txBody>
          <a:bodyPr/>
          <a:lstStyle>
            <a:lvl1pPr marL="0" indent="0">
              <a:buNone/>
              <a:defRPr sz="1356"/>
            </a:lvl1pPr>
            <a:lvl2pPr marL="442688" indent="0">
              <a:buNone/>
              <a:defRPr sz="1162"/>
            </a:lvl2pPr>
            <a:lvl3pPr marL="885375" indent="0">
              <a:buNone/>
              <a:defRPr sz="969"/>
            </a:lvl3pPr>
            <a:lvl4pPr marL="1328066" indent="0">
              <a:buNone/>
              <a:defRPr sz="872"/>
            </a:lvl4pPr>
            <a:lvl5pPr marL="1770751" indent="0">
              <a:buNone/>
              <a:defRPr sz="872"/>
            </a:lvl5pPr>
            <a:lvl6pPr marL="2213440" indent="0">
              <a:buNone/>
              <a:defRPr sz="872"/>
            </a:lvl6pPr>
            <a:lvl7pPr marL="2656129" indent="0">
              <a:buNone/>
              <a:defRPr sz="872"/>
            </a:lvl7pPr>
            <a:lvl8pPr marL="3098815" indent="0">
              <a:buNone/>
              <a:defRPr sz="872"/>
            </a:lvl8pPr>
            <a:lvl9pPr marL="3541503" indent="0">
              <a:buNone/>
              <a:defRPr sz="872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A052-236D-4843-AC78-7468977024F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771F47-4639-40C8-9474-68989E7D889D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56041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4FB84AD-86C2-4B32-B1CB-870615AD31A2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35467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DF6BA6CB-D101-4899-A605-89D0EBAC68C3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594600" y="6538913"/>
            <a:ext cx="2311400" cy="365125"/>
          </a:xfrm>
        </p:spPr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63940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F8D5012-DD5E-4030-BC6D-B531E9B42F8A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4660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C0843279-6601-4312-A51F-21ABC4515021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76653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9991D71-C237-42C4-9A34-A838D0D3B0B7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57350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99554C43-FCFC-482E-A4D3-BEEBDF7BDC35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84454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499CBF8D-6BBA-4398-A941-88C59219E784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79732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909724D8-523C-418E-AB6E-2361197334D1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8673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7A94582D-C3F6-404B-9BA6-DC3030739B7F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94947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20642CC-AACA-47A1-B909-7CA8989695EB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029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63" y="4800602"/>
            <a:ext cx="5943600" cy="566738"/>
          </a:xfrm>
        </p:spPr>
        <p:txBody>
          <a:bodyPr anchor="b"/>
          <a:lstStyle>
            <a:lvl1pPr algn="l">
              <a:defRPr sz="1937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63" y="612775"/>
            <a:ext cx="59436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42688" indent="0">
              <a:buNone/>
              <a:defRPr sz="2713"/>
            </a:lvl2pPr>
            <a:lvl3pPr marL="885375" indent="0">
              <a:buNone/>
              <a:defRPr sz="2325"/>
            </a:lvl3pPr>
            <a:lvl4pPr marL="1328066" indent="0">
              <a:buNone/>
              <a:defRPr sz="1937"/>
            </a:lvl4pPr>
            <a:lvl5pPr marL="1770751" indent="0">
              <a:buNone/>
              <a:defRPr sz="1937"/>
            </a:lvl5pPr>
            <a:lvl6pPr marL="2213440" indent="0">
              <a:buNone/>
              <a:defRPr sz="1937"/>
            </a:lvl6pPr>
            <a:lvl7pPr marL="2656129" indent="0">
              <a:buNone/>
              <a:defRPr sz="1937"/>
            </a:lvl7pPr>
            <a:lvl8pPr marL="3098815" indent="0">
              <a:buNone/>
              <a:defRPr sz="1937"/>
            </a:lvl8pPr>
            <a:lvl9pPr marL="3541503" indent="0">
              <a:buNone/>
              <a:defRPr sz="193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63" y="5367338"/>
            <a:ext cx="5943600" cy="804862"/>
          </a:xfrm>
        </p:spPr>
        <p:txBody>
          <a:bodyPr/>
          <a:lstStyle>
            <a:lvl1pPr marL="0" indent="0">
              <a:buNone/>
              <a:defRPr sz="1356"/>
            </a:lvl1pPr>
            <a:lvl2pPr marL="442688" indent="0">
              <a:buNone/>
              <a:defRPr sz="1162"/>
            </a:lvl2pPr>
            <a:lvl3pPr marL="885375" indent="0">
              <a:buNone/>
              <a:defRPr sz="969"/>
            </a:lvl3pPr>
            <a:lvl4pPr marL="1328066" indent="0">
              <a:buNone/>
              <a:defRPr sz="872"/>
            </a:lvl4pPr>
            <a:lvl5pPr marL="1770751" indent="0">
              <a:buNone/>
              <a:defRPr sz="872"/>
            </a:lvl5pPr>
            <a:lvl6pPr marL="2213440" indent="0">
              <a:buNone/>
              <a:defRPr sz="872"/>
            </a:lvl6pPr>
            <a:lvl7pPr marL="2656129" indent="0">
              <a:buNone/>
              <a:defRPr sz="872"/>
            </a:lvl7pPr>
            <a:lvl8pPr marL="3098815" indent="0">
              <a:buNone/>
              <a:defRPr sz="872"/>
            </a:lvl8pPr>
            <a:lvl9pPr marL="3541503" indent="0">
              <a:buNone/>
              <a:defRPr sz="872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51F2-4C60-446C-B520-674A38358D7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4783-EA1C-4057-816B-0A50B764B391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21543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260C48-DB8B-4E0E-8F13-19B27769D1EA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36061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7819"/>
            <a:ext cx="8915400" cy="11398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95301" y="1600212"/>
            <a:ext cx="8915400" cy="4530725"/>
          </a:xfrm>
        </p:spPr>
        <p:txBody>
          <a:bodyPr rtlCol="0">
            <a:normAutofit/>
          </a:bodyPr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C9194-0956-44B7-A779-E6D971367A6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2022/6/13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7A5A0-F542-49FA-87A9-36013B5D90E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0708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 txBox="1">
            <a:spLocks noGrp="1"/>
          </p:cNvSpPr>
          <p:nvPr>
            <p:ph/>
          </p:nvPr>
        </p:nvSpPr>
        <p:spPr>
          <a:xfrm>
            <a:off x="497078" y="274676"/>
            <a:ext cx="8914944" cy="58520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ja-JP"/>
              <a:t>マスタ テキストの書式設定</a:t>
            </a:r>
          </a:p>
          <a:p>
            <a:pPr lvl="1"/>
            <a:r>
              <a:rPr lang="ja-JP"/>
              <a:t>第</a:t>
            </a:r>
            <a:r>
              <a:rPr lang="en-US"/>
              <a:t> 2 </a:t>
            </a:r>
            <a:r>
              <a:rPr lang="ja-JP"/>
              <a:t>レベル</a:t>
            </a:r>
          </a:p>
          <a:p>
            <a:pPr lvl="2"/>
            <a:r>
              <a:rPr lang="ja-JP"/>
              <a:t>第</a:t>
            </a:r>
            <a:r>
              <a:rPr lang="en-US"/>
              <a:t> 3 </a:t>
            </a:r>
            <a:r>
              <a:rPr lang="ja-JP"/>
              <a:t>レベル</a:t>
            </a:r>
          </a:p>
          <a:p>
            <a:pPr lvl="3"/>
            <a:r>
              <a:rPr lang="ja-JP"/>
              <a:t>第</a:t>
            </a:r>
            <a:r>
              <a:rPr lang="en-US"/>
              <a:t> 4 </a:t>
            </a:r>
            <a:r>
              <a:rPr lang="ja-JP"/>
              <a:t>レベル</a:t>
            </a:r>
          </a:p>
          <a:p>
            <a:pPr lvl="4"/>
            <a:r>
              <a:rPr lang="ja-JP"/>
              <a:t>第</a:t>
            </a:r>
            <a:r>
              <a:rPr lang="en-US"/>
              <a:t> 5 </a:t>
            </a:r>
            <a:r>
              <a:rPr lang="ja-JP"/>
              <a:t>レベル</a:t>
            </a:r>
            <a:endParaRPr lang="en-US"/>
          </a:p>
        </p:txBody>
      </p:sp>
      <p:sp>
        <p:nvSpPr>
          <p:cNvPr id="3" name="Rectangle 4"/>
          <p:cNvSpPr txBox="1">
            <a:spLocks noGrp="1"/>
          </p:cNvSpPr>
          <p:nvPr>
            <p:ph type="dt" sz="half" idx="7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66042D45-0EFF-441B-AE74-0E7C141EC6ED}" type="datetime1">
              <a:rPr lang="ja-JP" altLang="en-US" smtClean="0"/>
              <a:t>2022/6/13</a:t>
            </a:fld>
            <a:endParaRPr lang="en-US"/>
          </a:p>
        </p:txBody>
      </p:sp>
      <p:sp>
        <p:nvSpPr>
          <p:cNvPr id="4" name="Rectangle 5"/>
          <p:cNvSpPr txBox="1">
            <a:spLocks noGrp="1"/>
          </p:cNvSpPr>
          <p:nvPr>
            <p:ph type="ftr" sz="quarter" idx="9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Rectangle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98705DC7-C254-401D-95D3-8DA5C98844CD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13682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898581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98581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98581">
              <a:defRPr/>
            </a:pPr>
            <a:fld id="{A9768C0A-373A-4DCF-A9BF-97ED734E84D6}" type="slidenum">
              <a:rPr lang="en-US" altLang="ja-JP" smtClean="0">
                <a:solidFill>
                  <a:prstClr val="black"/>
                </a:solidFill>
              </a:rPr>
              <a:pPr defTabSz="898581"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85051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6" y="2130777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6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7FBB7-F99F-4902-A31A-18C03494E31E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7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6" y="274638"/>
            <a:ext cx="8915400" cy="1143000"/>
          </a:xfrm>
          <a:prstGeom prst="rect">
            <a:avLst/>
          </a:prstGeom>
        </p:spPr>
        <p:txBody>
          <a:bodyPr vert="horz" lIns="91390" tIns="45696" rIns="91390" bIns="45696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6" y="1600209"/>
            <a:ext cx="8915400" cy="4525963"/>
          </a:xfrm>
          <a:prstGeom prst="rect">
            <a:avLst/>
          </a:prstGeom>
        </p:spPr>
        <p:txBody>
          <a:bodyPr vert="horz" lIns="91390" tIns="45696" rIns="91390" bIns="4569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1" y="6356719"/>
            <a:ext cx="2311400" cy="365125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l">
              <a:defRPr sz="11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/>
            <a:fld id="{47B1EB92-A112-4D79-8BB3-FC681A58F0EE}" type="datetime1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 eaLnBrk="1" hangingPunct="1"/>
              <a:t>2022/6/13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8" y="6356719"/>
            <a:ext cx="3136900" cy="365125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ctr">
              <a:defRPr sz="11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hangingPunct="1"/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594607" y="6493223"/>
            <a:ext cx="2311400" cy="365125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r">
              <a:defRPr sz="1065">
                <a:solidFill>
                  <a:schemeClr val="tx1"/>
                </a:solidFill>
              </a:defRPr>
            </a:lvl1pPr>
          </a:lstStyle>
          <a:p>
            <a:pPr eaLnBrk="1" hangingPunct="1">
              <a:defRPr/>
            </a:pPr>
            <a:fld id="{5FAC86AF-D720-49A4-B88A-A73BCFA62A50}" type="slidenum">
              <a:rPr kumimoji="1" lang="en-US" altLang="ja-JP" smtClean="0">
                <a:solidFill>
                  <a:prstClr val="black"/>
                </a:solidFill>
              </a:rPr>
              <a:pPr eaLnBrk="1" hangingPunct="1">
                <a:defRPr/>
              </a:pPr>
              <a:t>‹#›</a:t>
            </a:fld>
            <a:endParaRPr kumimoji="1" lang="en-US" altLang="ja-JP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08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885375" rtl="0" eaLnBrk="1" latinLnBrk="0" hangingPunct="1">
        <a:spcBef>
          <a:spcPct val="0"/>
        </a:spcBef>
        <a:buNone/>
        <a:defRPr kumimoji="1" sz="42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2016" indent="-332016" algn="l" defTabSz="885375" rtl="0" eaLnBrk="1" latinLnBrk="0" hangingPunct="1">
        <a:spcBef>
          <a:spcPct val="20000"/>
        </a:spcBef>
        <a:buFont typeface="Arial" pitchFamily="34" charset="0"/>
        <a:buChar char="•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19368" indent="-276680" algn="l" defTabSz="885375" rtl="0" eaLnBrk="1" latinLnBrk="0" hangingPunct="1">
        <a:spcBef>
          <a:spcPct val="20000"/>
        </a:spcBef>
        <a:buFont typeface="Arial" pitchFamily="34" charset="0"/>
        <a:buChar char="–"/>
        <a:defRPr kumimoji="1" sz="2713" kern="1200">
          <a:solidFill>
            <a:schemeClr val="tx1"/>
          </a:solidFill>
          <a:latin typeface="+mn-lt"/>
          <a:ea typeface="+mn-ea"/>
          <a:cs typeface="+mn-cs"/>
        </a:defRPr>
      </a:lvl2pPr>
      <a:lvl3pPr marL="1106721" indent="-221344" algn="l" defTabSz="885375" rtl="0" eaLnBrk="1" latinLnBrk="0" hangingPunct="1">
        <a:spcBef>
          <a:spcPct val="20000"/>
        </a:spcBef>
        <a:buFont typeface="Arial" pitchFamily="34" charset="0"/>
        <a:buChar char="•"/>
        <a:defRPr kumimoji="1"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549407" indent="-221344" algn="l" defTabSz="885375" rtl="0" eaLnBrk="1" latinLnBrk="0" hangingPunct="1">
        <a:spcBef>
          <a:spcPct val="20000"/>
        </a:spcBef>
        <a:buFont typeface="Arial" pitchFamily="34" charset="0"/>
        <a:buChar char="–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4pPr>
      <a:lvl5pPr marL="1992096" indent="-221344" algn="l" defTabSz="885375" rtl="0" eaLnBrk="1" latinLnBrk="0" hangingPunct="1">
        <a:spcBef>
          <a:spcPct val="20000"/>
        </a:spcBef>
        <a:buFont typeface="Arial" pitchFamily="34" charset="0"/>
        <a:buChar char="»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5pPr>
      <a:lvl6pPr marL="2434784" indent="-221344" algn="l" defTabSz="885375" rtl="0" eaLnBrk="1" latinLnBrk="0" hangingPunct="1">
        <a:spcBef>
          <a:spcPct val="20000"/>
        </a:spcBef>
        <a:buFont typeface="Arial" pitchFamily="34" charset="0"/>
        <a:buChar char="•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6pPr>
      <a:lvl7pPr marL="2877471" indent="-221344" algn="l" defTabSz="885375" rtl="0" eaLnBrk="1" latinLnBrk="0" hangingPunct="1">
        <a:spcBef>
          <a:spcPct val="20000"/>
        </a:spcBef>
        <a:buFont typeface="Arial" pitchFamily="34" charset="0"/>
        <a:buChar char="•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7pPr>
      <a:lvl8pPr marL="3320160" indent="-221344" algn="l" defTabSz="885375" rtl="0" eaLnBrk="1" latinLnBrk="0" hangingPunct="1">
        <a:spcBef>
          <a:spcPct val="20000"/>
        </a:spcBef>
        <a:buFont typeface="Arial" pitchFamily="34" charset="0"/>
        <a:buChar char="•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8pPr>
      <a:lvl9pPr marL="3762848" indent="-221344" algn="l" defTabSz="885375" rtl="0" eaLnBrk="1" latinLnBrk="0" hangingPunct="1">
        <a:spcBef>
          <a:spcPct val="20000"/>
        </a:spcBef>
        <a:buFont typeface="Arial" pitchFamily="34" charset="0"/>
        <a:buChar char="•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8537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1pPr>
      <a:lvl2pPr marL="442688" algn="l" defTabSz="88537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2pPr>
      <a:lvl3pPr marL="885375" algn="l" defTabSz="88537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3pPr>
      <a:lvl4pPr marL="1328066" algn="l" defTabSz="88537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4pPr>
      <a:lvl5pPr marL="1770751" algn="l" defTabSz="88537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5pPr>
      <a:lvl6pPr marL="2213440" algn="l" defTabSz="88537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6pPr>
      <a:lvl7pPr marL="2656129" algn="l" defTabSz="88537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7pPr>
      <a:lvl8pPr marL="3098815" algn="l" defTabSz="88537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8pPr>
      <a:lvl9pPr marL="3541503" algn="l" defTabSz="88537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6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6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1" y="635662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F7771AB-A113-4DF0-9FD2-1905D93F3D85}" type="datetime1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2022/6/13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8" y="635662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9" y="635662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B251038-545B-4A13-82FA-F0396C7D29EB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3560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885855" rtl="0" eaLnBrk="1" latinLnBrk="0" hangingPunct="1">
        <a:spcBef>
          <a:spcPct val="0"/>
        </a:spcBef>
        <a:buNone/>
        <a:defRPr kumimoji="1" sz="42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2196" indent="-332196" algn="l" defTabSz="885855" rtl="0" eaLnBrk="1" latinLnBrk="0" hangingPunct="1">
        <a:spcBef>
          <a:spcPct val="20000"/>
        </a:spcBef>
        <a:buFont typeface="Arial" pitchFamily="34" charset="0"/>
        <a:buChar char="•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19757" indent="-276830" algn="l" defTabSz="885855" rtl="0" eaLnBrk="1" latinLnBrk="0" hangingPunct="1">
        <a:spcBef>
          <a:spcPct val="20000"/>
        </a:spcBef>
        <a:buFont typeface="Arial" pitchFamily="34" charset="0"/>
        <a:buChar char="–"/>
        <a:defRPr kumimoji="1" sz="2713" kern="1200">
          <a:solidFill>
            <a:schemeClr val="tx1"/>
          </a:solidFill>
          <a:latin typeface="+mn-lt"/>
          <a:ea typeface="+mn-ea"/>
          <a:cs typeface="+mn-cs"/>
        </a:defRPr>
      </a:lvl2pPr>
      <a:lvl3pPr marL="1107319" indent="-221464" algn="l" defTabSz="885855" rtl="0" eaLnBrk="1" latinLnBrk="0" hangingPunct="1">
        <a:spcBef>
          <a:spcPct val="20000"/>
        </a:spcBef>
        <a:buFont typeface="Arial" pitchFamily="34" charset="0"/>
        <a:buChar char="•"/>
        <a:defRPr kumimoji="1"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550247" indent="-221464" algn="l" defTabSz="885855" rtl="0" eaLnBrk="1" latinLnBrk="0" hangingPunct="1">
        <a:spcBef>
          <a:spcPct val="20000"/>
        </a:spcBef>
        <a:buFont typeface="Arial" pitchFamily="34" charset="0"/>
        <a:buChar char="–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4pPr>
      <a:lvl5pPr marL="1993174" indent="-221464" algn="l" defTabSz="885855" rtl="0" eaLnBrk="1" latinLnBrk="0" hangingPunct="1">
        <a:spcBef>
          <a:spcPct val="20000"/>
        </a:spcBef>
        <a:buFont typeface="Arial" pitchFamily="34" charset="0"/>
        <a:buChar char="»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5pPr>
      <a:lvl6pPr marL="2436102" indent="-221464" algn="l" defTabSz="885855" rtl="0" eaLnBrk="1" latinLnBrk="0" hangingPunct="1">
        <a:spcBef>
          <a:spcPct val="20000"/>
        </a:spcBef>
        <a:buFont typeface="Arial" pitchFamily="34" charset="0"/>
        <a:buChar char="•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6pPr>
      <a:lvl7pPr marL="2879029" indent="-221464" algn="l" defTabSz="885855" rtl="0" eaLnBrk="1" latinLnBrk="0" hangingPunct="1">
        <a:spcBef>
          <a:spcPct val="20000"/>
        </a:spcBef>
        <a:buFont typeface="Arial" pitchFamily="34" charset="0"/>
        <a:buChar char="•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7pPr>
      <a:lvl8pPr marL="3321957" indent="-221464" algn="l" defTabSz="885855" rtl="0" eaLnBrk="1" latinLnBrk="0" hangingPunct="1">
        <a:spcBef>
          <a:spcPct val="20000"/>
        </a:spcBef>
        <a:buFont typeface="Arial" pitchFamily="34" charset="0"/>
        <a:buChar char="•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8pPr>
      <a:lvl9pPr marL="3764883" indent="-221464" algn="l" defTabSz="885855" rtl="0" eaLnBrk="1" latinLnBrk="0" hangingPunct="1">
        <a:spcBef>
          <a:spcPct val="20000"/>
        </a:spcBef>
        <a:buFont typeface="Arial" pitchFamily="34" charset="0"/>
        <a:buChar char="•"/>
        <a:defRPr kumimoji="1" sz="1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8585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1pPr>
      <a:lvl2pPr marL="442927" algn="l" defTabSz="88585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2pPr>
      <a:lvl3pPr marL="885855" algn="l" defTabSz="88585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3pPr>
      <a:lvl4pPr marL="1328783" algn="l" defTabSz="88585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4pPr>
      <a:lvl5pPr marL="1771711" algn="l" defTabSz="88585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5pPr>
      <a:lvl6pPr marL="2214638" algn="l" defTabSz="88585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6pPr>
      <a:lvl7pPr marL="2657565" algn="l" defTabSz="88585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7pPr>
      <a:lvl8pPr marL="3100493" algn="l" defTabSz="88585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8pPr>
      <a:lvl9pPr marL="3543419" algn="l" defTabSz="885855" rtl="0" eaLnBrk="1" latinLnBrk="0" hangingPunct="1">
        <a:defRPr kumimoji="1" sz="17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F0939-1DDD-4DB1-B6F9-00B3B63E4315}" type="datetimeFigureOut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A057E-9654-44A8-8707-93368E1081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76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82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326585" rIns="326585" bIns="130634" rtlCol="0" anchor="b"/>
          <a:lstStyle/>
          <a:p>
            <a:pPr marL="0" lvl="0" defTabSz="45720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879525"/>
            <a:ext cx="9185828" cy="4652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06040" y="427034"/>
            <a:ext cx="222885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6228" y="6551316"/>
            <a:ext cx="3757975" cy="263263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15314" y="6536158"/>
            <a:ext cx="630513" cy="278421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69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altLang="en-US" sz="1814" b="1" i="0" kern="1200" spc="272" dirty="0">
          <a:solidFill>
            <a:schemeClr val="bg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</p:titleStyle>
    <p:bodyStyle>
      <a:lvl1pPr marL="180975" indent="-180975" algn="l" defTabSz="914400" rtl="0" eaLnBrk="1" latinLnBrk="0" hangingPunct="1">
        <a:lnSpc>
          <a:spcPct val="130000"/>
        </a:lnSpc>
        <a:spcBef>
          <a:spcPts val="10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1pPr>
      <a:lvl2pPr marL="357188" indent="-176213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2pPr>
      <a:lvl3pPr marL="627063" indent="-180975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3pPr>
      <a:lvl4pPr marL="808038" indent="-180975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4pPr>
      <a:lvl5pPr marL="984250" indent="-176213" algn="l" defTabSz="914400" rtl="0" eaLnBrk="1" latinLnBrk="0" hangingPunct="1">
        <a:lnSpc>
          <a:spcPct val="130000"/>
        </a:lnSpc>
        <a:spcBef>
          <a:spcPts val="5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kumimoji="1" sz="1400" b="0" i="0" kern="1200">
          <a:solidFill>
            <a:schemeClr val="tx1"/>
          </a:solidFill>
          <a:latin typeface="Meiryo" panose="020B0604030504040204" pitchFamily="34" charset="-128"/>
          <a:ea typeface="Meiryo" panose="020B060403050404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88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337" tIns="42665" rIns="85337" bIns="4266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88" y="1600313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5337" tIns="42665" rIns="85337" bIns="42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465" y="6366633"/>
            <a:ext cx="2311400" cy="365125"/>
          </a:xfrm>
          <a:prstGeom prst="rect">
            <a:avLst/>
          </a:prstGeom>
        </p:spPr>
        <p:txBody>
          <a:bodyPr vert="horz" lIns="85337" tIns="42665" rIns="85337" bIns="4266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64" y="6366633"/>
            <a:ext cx="3136900" cy="365125"/>
          </a:xfrm>
          <a:prstGeom prst="rect">
            <a:avLst/>
          </a:prstGeom>
        </p:spPr>
        <p:txBody>
          <a:bodyPr vert="horz" lIns="85337" tIns="42665" rIns="85337" bIns="4266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590142" y="6492875"/>
            <a:ext cx="2311400" cy="365125"/>
          </a:xfrm>
          <a:prstGeom prst="rect">
            <a:avLst/>
          </a:prstGeom>
        </p:spPr>
        <p:txBody>
          <a:bodyPr vert="horz" lIns="85337" tIns="42665" rIns="85337" bIns="42665" rtlCol="0" anchor="ctr"/>
          <a:lstStyle>
            <a:lvl1pPr algn="r">
              <a:defRPr sz="1400" baseline="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26FFF05-E842-4FD6-80EE-417F7F140555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336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45233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890457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35681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780908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32388" indent="-3323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1932" indent="-27674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11668" indent="-2210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56939" indent="-2210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2220" indent="-2210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48752" indent="-222612" algn="l" defTabSz="890457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893978" indent="-222612" algn="l" defTabSz="890457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39210" indent="-222612" algn="l" defTabSz="890457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784448" indent="-222612" algn="l" defTabSz="890457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9045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5233" algn="l" defTabSz="89045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0457" algn="l" defTabSz="89045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35681" algn="l" defTabSz="89045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80908" algn="l" defTabSz="89045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6134" algn="l" defTabSz="89045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1379" algn="l" defTabSz="89045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16603" algn="l" defTabSz="89045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61828" algn="l" defTabSz="89045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E9B20-3CD7-42B8-949C-3A036E17E1DA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96DB6-08FF-4907-B07C-CA5F91643D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444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85" r:id="rId7"/>
    <p:sldLayoutId id="2147484186" r:id="rId8"/>
    <p:sldLayoutId id="2147484187" r:id="rId9"/>
    <p:sldLayoutId id="2147484188" r:id="rId10"/>
    <p:sldLayoutId id="2147484189" r:id="rId11"/>
    <p:sldLayoutId id="2147484190" r:id="rId12"/>
  </p:sldLayoutIdLst>
  <p:hf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07F24-CAFE-44F5-9BE5-522F0D06A1D8}" type="datetime1">
              <a:rPr kumimoji="1" lang="ja-JP" altLang="en-US" smtClean="0"/>
              <a:t>2022/6/13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669634" y="6619399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27FFD-3D24-4EC2-AEC8-E83A8D96C0A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テキスト プレースホルダ 6"/>
          <p:cNvSpPr>
            <a:spLocks noGrp="1"/>
          </p:cNvSpPr>
          <p:nvPr>
            <p:ph type="body" idx="1"/>
          </p:nvPr>
        </p:nvSpPr>
        <p:spPr>
          <a:xfrm>
            <a:off x="416497" y="1124744"/>
            <a:ext cx="9210228" cy="1396752"/>
          </a:xfrm>
          <a:prstGeom prst="roundRect">
            <a:avLst>
              <a:gd name="adj" fmla="val 13080"/>
            </a:avLst>
          </a:prstGeom>
          <a:ln w="12700">
            <a:solidFill>
              <a:schemeClr val="tx1"/>
            </a:solidFill>
            <a:prstDash val="sysDot"/>
          </a:ln>
        </p:spPr>
        <p:txBody>
          <a:bodyPr vert="horz" lIns="91440" tIns="108000" rIns="72000" bIns="45720" rtlCol="0" anchor="ctr" anchorCtr="0">
            <a:noAutofit/>
          </a:bodyPr>
          <a:lstStyle/>
          <a:p>
            <a:pPr lvl="0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8794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194" r:id="rId3"/>
    <p:sldLayoutId id="2147484195" r:id="rId4"/>
    <p:sldLayoutId id="2147484196" r:id="rId5"/>
    <p:sldLayoutId id="2147484197" r:id="rId6"/>
    <p:sldLayoutId id="2147484198" r:id="rId7"/>
    <p:sldLayoutId id="2147484199" r:id="rId8"/>
    <p:sldLayoutId id="2147484200" r:id="rId9"/>
    <p:sldLayoutId id="2147484201" r:id="rId10"/>
    <p:sldLayoutId id="214748420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2800" kern="1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+mj-cs"/>
        </a:defRPr>
      </a:lvl1pPr>
    </p:titleStyle>
    <p:bodyStyle>
      <a:lvl1pPr marL="263525" indent="-263525" algn="l" defTabSz="914400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580832" y="649287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87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  <p:sldLayoutId id="2147484215" r:id="rId12"/>
    <p:sldLayoutId id="2147484216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6" y="274638"/>
            <a:ext cx="8915400" cy="1143000"/>
          </a:xfrm>
          <a:prstGeom prst="rect">
            <a:avLst/>
          </a:prstGeom>
        </p:spPr>
        <p:txBody>
          <a:bodyPr vert="horz" lIns="91390" tIns="45696" rIns="91390" bIns="45696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6" y="1600206"/>
            <a:ext cx="8915400" cy="4525963"/>
          </a:xfrm>
          <a:prstGeom prst="rect">
            <a:avLst/>
          </a:prstGeom>
        </p:spPr>
        <p:txBody>
          <a:bodyPr vert="horz" lIns="91390" tIns="45696" rIns="91390" bIns="4569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299" y="6356723"/>
            <a:ext cx="2311400" cy="365125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l">
              <a:defRPr sz="11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6" y="6356723"/>
            <a:ext cx="3136900" cy="365125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ctr">
              <a:defRPr sz="11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594607" y="6493227"/>
            <a:ext cx="2311400" cy="365125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r">
              <a:defRPr sz="1572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>
              <a:defRPr/>
            </a:pPr>
            <a:fld id="{5FAC86AF-D720-49A4-B88A-A73BCFA62A50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91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</p:sldLayoutIdLst>
  <p:hf hdr="0" ftr="0" dt="0"/>
  <p:txStyles>
    <p:titleStyle>
      <a:lvl1pPr algn="ctr" defTabSz="898094" rtl="0" eaLnBrk="1" latinLnBrk="0" hangingPunct="1">
        <a:spcBef>
          <a:spcPct val="0"/>
        </a:spcBef>
        <a:buNone/>
        <a:defRPr kumimoji="1" sz="43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6786" indent="-336786" algn="l" defTabSz="898094" rtl="0" eaLnBrk="1" latinLnBrk="0" hangingPunct="1">
        <a:spcBef>
          <a:spcPct val="20000"/>
        </a:spcBef>
        <a:buFont typeface="Arial" pitchFamily="34" charset="0"/>
        <a:buChar char="•"/>
        <a:defRPr kumimoji="1" sz="3145" kern="1200">
          <a:solidFill>
            <a:schemeClr val="tx1"/>
          </a:solidFill>
          <a:latin typeface="+mn-lt"/>
          <a:ea typeface="+mn-ea"/>
          <a:cs typeface="+mn-cs"/>
        </a:defRPr>
      </a:lvl1pPr>
      <a:lvl2pPr marL="729702" indent="-280655" algn="l" defTabSz="898094" rtl="0" eaLnBrk="1" latinLnBrk="0" hangingPunct="1">
        <a:spcBef>
          <a:spcPct val="20000"/>
        </a:spcBef>
        <a:buFont typeface="Arial" pitchFamily="34" charset="0"/>
        <a:buChar char="–"/>
        <a:defRPr kumimoji="1" sz="2752" kern="1200">
          <a:solidFill>
            <a:schemeClr val="tx1"/>
          </a:solidFill>
          <a:latin typeface="+mn-lt"/>
          <a:ea typeface="+mn-ea"/>
          <a:cs typeface="+mn-cs"/>
        </a:defRPr>
      </a:lvl2pPr>
      <a:lvl3pPr marL="1122619" indent="-224523" algn="l" defTabSz="898094" rtl="0" eaLnBrk="1" latinLnBrk="0" hangingPunct="1">
        <a:spcBef>
          <a:spcPct val="20000"/>
        </a:spcBef>
        <a:buFont typeface="Arial" pitchFamily="34" charset="0"/>
        <a:buChar char="•"/>
        <a:defRPr kumimoji="1" sz="2358" kern="1200">
          <a:solidFill>
            <a:schemeClr val="tx1"/>
          </a:solidFill>
          <a:latin typeface="+mn-lt"/>
          <a:ea typeface="+mn-ea"/>
          <a:cs typeface="+mn-cs"/>
        </a:defRPr>
      </a:lvl3pPr>
      <a:lvl4pPr marL="1571666" indent="-224523" algn="l" defTabSz="898094" rtl="0" eaLnBrk="1" latinLnBrk="0" hangingPunct="1">
        <a:spcBef>
          <a:spcPct val="20000"/>
        </a:spcBef>
        <a:buFont typeface="Arial" pitchFamily="34" charset="0"/>
        <a:buChar char="–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4pPr>
      <a:lvl5pPr marL="2020713" indent="-224523" algn="l" defTabSz="898094" rtl="0" eaLnBrk="1" latinLnBrk="0" hangingPunct="1">
        <a:spcBef>
          <a:spcPct val="20000"/>
        </a:spcBef>
        <a:buFont typeface="Arial" pitchFamily="34" charset="0"/>
        <a:buChar char="»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5pPr>
      <a:lvl6pPr marL="2469761" indent="-224523" algn="l" defTabSz="898094" rtl="0" eaLnBrk="1" latinLnBrk="0" hangingPunct="1">
        <a:spcBef>
          <a:spcPct val="20000"/>
        </a:spcBef>
        <a:buFont typeface="Arial" pitchFamily="34" charset="0"/>
        <a:buChar char="•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6pPr>
      <a:lvl7pPr marL="2918808" indent="-224523" algn="l" defTabSz="898094" rtl="0" eaLnBrk="1" latinLnBrk="0" hangingPunct="1">
        <a:spcBef>
          <a:spcPct val="20000"/>
        </a:spcBef>
        <a:buFont typeface="Arial" pitchFamily="34" charset="0"/>
        <a:buChar char="•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7pPr>
      <a:lvl8pPr marL="3367856" indent="-224523" algn="l" defTabSz="898094" rtl="0" eaLnBrk="1" latinLnBrk="0" hangingPunct="1">
        <a:spcBef>
          <a:spcPct val="20000"/>
        </a:spcBef>
        <a:buFont typeface="Arial" pitchFamily="34" charset="0"/>
        <a:buChar char="•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8pPr>
      <a:lvl9pPr marL="3816903" indent="-224523" algn="l" defTabSz="898094" rtl="0" eaLnBrk="1" latinLnBrk="0" hangingPunct="1">
        <a:spcBef>
          <a:spcPct val="20000"/>
        </a:spcBef>
        <a:buFont typeface="Arial" pitchFamily="34" charset="0"/>
        <a:buChar char="•"/>
        <a:defRPr kumimoji="1" sz="19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98094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49047" algn="l" defTabSz="898094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98094" algn="l" defTabSz="898094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347143" algn="l" defTabSz="898094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96189" algn="l" defTabSz="898094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245238" algn="l" defTabSz="898094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694285" algn="l" defTabSz="898094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143332" algn="l" defTabSz="898094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592379" algn="l" defTabSz="898094" rtl="0" eaLnBrk="1" latinLnBrk="0" hangingPunct="1">
        <a:defRPr kumimoji="1"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일본의 고령자 고용 대책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/>
              <a:t>2022</a:t>
            </a:r>
            <a:r>
              <a:rPr lang="ko-KR" altLang="en-US" dirty="0"/>
              <a:t>년</a:t>
            </a:r>
            <a:r>
              <a:rPr kumimoji="1" lang="ja-JP" altLang="en-US" dirty="0"/>
              <a:t>６</a:t>
            </a:r>
            <a:r>
              <a:rPr kumimoji="1" lang="ko-KR" altLang="en-US" dirty="0"/>
              <a:t>월 </a:t>
            </a:r>
            <a:r>
              <a:rPr kumimoji="1" lang="en-US" altLang="ja-JP" dirty="0"/>
              <a:t>15</a:t>
            </a:r>
            <a:r>
              <a:rPr lang="ko-KR" altLang="en-US" dirty="0"/>
              <a:t>일</a:t>
            </a:r>
            <a:endParaRPr kumimoji="1" lang="en-US" altLang="ja-JP" dirty="0"/>
          </a:p>
          <a:p>
            <a:r>
              <a:rPr kumimoji="1" lang="en-US" altLang="ja-JP" dirty="0" smtClean="0"/>
              <a:t>KLI-JILPT </a:t>
            </a:r>
            <a:r>
              <a:rPr lang="ko-KR" altLang="en-US" dirty="0" err="1" smtClean="0"/>
              <a:t>공동워크샵</a:t>
            </a:r>
            <a:endParaRPr kumimoji="1" lang="en-US" altLang="ja-JP" dirty="0"/>
          </a:p>
          <a:p>
            <a:r>
              <a:rPr kumimoji="1" lang="en-US" altLang="ja-JP" dirty="0"/>
              <a:t>JILPT</a:t>
            </a:r>
            <a:r>
              <a:rPr kumimoji="1" lang="ko-KR" altLang="en-US" dirty="0"/>
              <a:t> </a:t>
            </a:r>
            <a:r>
              <a:rPr kumimoji="1" lang="ko-KR" altLang="en-US" dirty="0" err="1" smtClean="0"/>
              <a:t>유키히사</a:t>
            </a:r>
            <a:r>
              <a:rPr kumimoji="1" lang="ko-KR" altLang="en-US" dirty="0" smtClean="0"/>
              <a:t> </a:t>
            </a:r>
            <a:r>
              <a:rPr lang="ko-KR" altLang="en-US" dirty="0" smtClean="0"/>
              <a:t>시무라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932" y="4754813"/>
            <a:ext cx="2120799" cy="105266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30" y="809417"/>
            <a:ext cx="3133929" cy="472024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42950"/>
            <a:fld id="{42C96DB6-08FF-4907-B07C-CA5F91643D0A}" type="slidenum">
              <a:rPr kumimoji="1" lang="ja-JP" altLang="en-US">
                <a:solidFill>
                  <a:prstClr val="black">
                    <a:tint val="75000"/>
                  </a:prstClr>
                </a:solidFill>
                <a:latin typeface="游ゴシック" panose="020F0502020204030204"/>
                <a:ea typeface="游ゴシック" panose="020B0400000000000000" pitchFamily="50" charset="-128"/>
              </a:rPr>
              <a:pPr defTabSz="742950"/>
              <a:t>1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xmlns="" id="{A229421F-D278-FB65-6906-1168CAFDB636}"/>
              </a:ext>
            </a:extLst>
          </p:cNvPr>
          <p:cNvSpPr/>
          <p:nvPr/>
        </p:nvSpPr>
        <p:spPr>
          <a:xfrm>
            <a:off x="714418" y="619126"/>
            <a:ext cx="2701441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R" altLang="en-US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독립행정법인 노동정책연구 ・연수기구</a:t>
            </a:r>
            <a:endParaRPr kumimoji="1" lang="ko-KR" altLang="en-US" sz="1100" dirty="0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87101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35463" y="151263"/>
            <a:ext cx="9409457" cy="460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364" b="1" dirty="0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シルバー人材センター事業　（概観）</a:t>
            </a:r>
            <a:endParaRPr lang="en-US" altLang="ja-JP" sz="2364" b="1" dirty="0">
              <a:solidFill>
                <a:prstClr val="white"/>
              </a:solidFill>
              <a:latin typeface="ＭＳ Ｐゴシック"/>
              <a:ea typeface="ＭＳ Ｐゴシック" panose="020B0600070205080204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235464" y="908851"/>
            <a:ext cx="9409457" cy="5141071"/>
          </a:xfrm>
          <a:prstGeom prst="roundRect">
            <a:avLst>
              <a:gd name="adj" fmla="val 0"/>
            </a:avLst>
          </a:prstGeom>
          <a:noFill/>
          <a:ln w="38100" cmpd="dbl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773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23714" y="5017241"/>
            <a:ext cx="8480586" cy="53693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558" indent="-87558">
              <a:spcBef>
                <a:spcPts val="591"/>
              </a:spcBef>
            </a:pPr>
            <a:r>
              <a:rPr lang="ja-JP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＊　</a:t>
            </a:r>
            <a:r>
              <a:rPr lang="ko-KR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일반적으로 월 약 </a:t>
            </a:r>
            <a:r>
              <a:rPr lang="en-US" altLang="ko-KR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10</a:t>
            </a:r>
            <a:r>
              <a:rPr lang="ko-KR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일 내 또는 한 주당의 취업 시간이 </a:t>
            </a:r>
            <a:r>
              <a:rPr lang="en-US" altLang="ko-KR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20</a:t>
            </a:r>
            <a:r>
              <a:rPr lang="ko-KR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시간을 넘지 않는 취업</a:t>
            </a:r>
            <a:endParaRPr lang="en-US" altLang="ja-JP" sz="985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262673" indent="-87558">
              <a:spcBef>
                <a:spcPts val="295"/>
              </a:spcBef>
              <a:tabLst>
                <a:tab pos="262673" algn="l"/>
              </a:tabLst>
            </a:pPr>
            <a:r>
              <a:rPr lang="ja-JP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（</a:t>
            </a:r>
            <a:r>
              <a:rPr lang="ko-KR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고령자의 취업기회 확보에 기여할 것으로 예상되며</a:t>
            </a:r>
            <a:r>
              <a:rPr lang="en-US" altLang="ko-KR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,</a:t>
            </a:r>
            <a:r>
              <a:rPr lang="ko-KR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민간기업을 압박하거나 다른 노동자의 취업기회에 현저한 영향을 줄 우려가 없는 경우에 한함</a:t>
            </a:r>
            <a:r>
              <a:rPr lang="en-US" altLang="ko-KR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.</a:t>
            </a:r>
          </a:p>
          <a:p>
            <a:pPr marL="262673" indent="-87558">
              <a:spcBef>
                <a:spcPts val="295"/>
              </a:spcBef>
              <a:tabLst>
                <a:tab pos="262673" algn="l"/>
              </a:tabLst>
            </a:pPr>
            <a:r>
              <a:rPr lang="ko-KR" altLang="en-US" sz="985" dirty="0" err="1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광역지자체</a:t>
            </a:r>
            <a:r>
              <a:rPr lang="en-US" altLang="ko-KR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(</a:t>
            </a:r>
            <a:r>
              <a:rPr lang="ja-JP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都道府県</a:t>
            </a:r>
            <a:r>
              <a:rPr lang="en-US" altLang="ko-KR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)</a:t>
            </a:r>
            <a:r>
              <a:rPr lang="ko-KR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의</a:t>
            </a:r>
            <a:r>
              <a:rPr lang="en-US" altLang="ko-KR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 </a:t>
            </a:r>
            <a:r>
              <a:rPr lang="ko-KR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장이 지정한 경우에 파견 및 직업소개의 취업시간 한도를 주 </a:t>
            </a:r>
            <a:r>
              <a:rPr lang="en-US" altLang="ko-KR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40</a:t>
            </a:r>
            <a:r>
              <a:rPr lang="ko-KR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시간으로 제한하는 특례조치 있음</a:t>
            </a:r>
            <a:r>
              <a:rPr lang="en-US" altLang="ko-KR" sz="985" dirty="0">
                <a:solidFill>
                  <a:prstClr val="black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.</a:t>
            </a:r>
            <a:r>
              <a:rPr lang="ko-KR" altLang="en-US" sz="985" dirty="0">
                <a:solidFill>
                  <a:prstClr val="black"/>
                </a:solidFill>
                <a:latin typeface="Microsoft YaHei UI" panose="020B0503020204020204" pitchFamily="34" charset="-122"/>
                <a:ea typeface="ＭＳ Ｐゴシック" panose="020B0600070205080204" pitchFamily="50" charset="-128"/>
              </a:rPr>
              <a:t> </a:t>
            </a:r>
            <a:r>
              <a:rPr lang="en-US" altLang="ko-KR" sz="985" dirty="0">
                <a:solidFill>
                  <a:prstClr val="black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2016</a:t>
            </a:r>
            <a:r>
              <a:rPr lang="ko-KR" altLang="en-US" sz="985" dirty="0">
                <a:solidFill>
                  <a:prstClr val="black"/>
                </a:solidFill>
                <a:latin typeface="Microsoft YaHei UI" panose="020B0503020204020204" pitchFamily="34" charset="-122"/>
                <a:ea typeface="ＭＳ Ｐゴシック" panose="020B0600070205080204" pitchFamily="50" charset="-128"/>
              </a:rPr>
              <a:t>년 </a:t>
            </a:r>
            <a:r>
              <a:rPr lang="en-US" altLang="ko-KR" sz="985" dirty="0">
                <a:solidFill>
                  <a:prstClr val="black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4</a:t>
            </a:r>
            <a:r>
              <a:rPr lang="ko-KR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월부터 시행</a:t>
            </a:r>
            <a:r>
              <a:rPr lang="ja-JP" altLang="en-US" sz="985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434105" y="1099453"/>
            <a:ext cx="7667211" cy="221994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87558" indent="-87558">
              <a:spcBef>
                <a:spcPts val="591"/>
              </a:spcBef>
            </a:pPr>
            <a:endParaRPr lang="en-US" altLang="ja-JP" sz="1400" b="1" u="sng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 indent="-87558">
              <a:spcBef>
                <a:spcPts val="591"/>
              </a:spcBef>
            </a:pPr>
            <a:endParaRPr lang="en-US" altLang="ja-JP" sz="1400" b="1" u="sng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 indent="-87558">
              <a:spcBef>
                <a:spcPts val="591"/>
              </a:spcBef>
            </a:pPr>
            <a:endParaRPr lang="en-US" altLang="ja-JP" sz="1400" b="1" u="sng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 indent="-87558">
              <a:spcBef>
                <a:spcPts val="591"/>
              </a:spcBef>
            </a:pPr>
            <a:endParaRPr lang="en-US" altLang="ja-JP" sz="1400" b="1" u="sng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 indent="-87558">
              <a:spcBef>
                <a:spcPts val="591"/>
              </a:spcBef>
            </a:pPr>
            <a:endParaRPr lang="en-US" altLang="ja-JP" sz="1400" b="1" u="sng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 indent="-87558">
              <a:spcBef>
                <a:spcPts val="591"/>
              </a:spcBef>
            </a:pPr>
            <a:endParaRPr lang="en-US" altLang="ja-JP" sz="1400" b="1" u="sng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 indent="-87558">
              <a:spcBef>
                <a:spcPts val="591"/>
              </a:spcBef>
            </a:pPr>
            <a:endParaRPr lang="en-US" altLang="ja-JP" sz="1400" b="1" u="sng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 indent="-87558">
              <a:spcBef>
                <a:spcPts val="591"/>
              </a:spcBef>
            </a:pPr>
            <a:r>
              <a:rPr lang="ja-JP" altLang="en-US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○　</a:t>
            </a:r>
            <a:r>
              <a:rPr lang="ko-KR" altLang="en-US" sz="1400" b="1" u="sng" dirty="0" err="1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실버인재센터의</a:t>
            </a:r>
            <a:r>
              <a:rPr lang="ko-KR" altLang="en-US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 개요</a:t>
            </a:r>
            <a:r>
              <a:rPr lang="ja-JP" altLang="en-US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（</a:t>
            </a:r>
            <a:r>
              <a:rPr lang="en-US" altLang="ko-KR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2020</a:t>
            </a:r>
            <a:r>
              <a:rPr lang="ko-KR" altLang="en-US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년</a:t>
            </a:r>
            <a:r>
              <a:rPr lang="en-US" altLang="ko-KR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4</a:t>
            </a:r>
            <a:r>
              <a:rPr lang="ko-KR" altLang="en-US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월</a:t>
            </a:r>
            <a:r>
              <a:rPr lang="en-US" altLang="ko-KR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〜2021</a:t>
            </a:r>
            <a:r>
              <a:rPr lang="ko-KR" altLang="en-US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년</a:t>
            </a:r>
            <a:r>
              <a:rPr lang="en-US" altLang="ko-KR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3</a:t>
            </a:r>
            <a:r>
              <a:rPr lang="ko-KR" altLang="en-US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월</a:t>
            </a:r>
            <a:r>
              <a:rPr lang="ja-JP" altLang="en-US" sz="1400" b="1" u="sng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）</a:t>
            </a:r>
            <a:endParaRPr lang="en-US" altLang="ja-JP" sz="1400" b="1" u="sng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>
              <a:spcBef>
                <a:spcPts val="591"/>
              </a:spcBef>
            </a:pP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단체 수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1,303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 단체</a:t>
            </a:r>
            <a:r>
              <a:rPr lang="ja-JP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、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회원 수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69.8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만 명</a:t>
            </a:r>
            <a:r>
              <a:rPr lang="ja-JP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（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남성 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46.2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만 명</a:t>
            </a:r>
            <a:r>
              <a:rPr lang="ja-JP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・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여성 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23.6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만 명</a:t>
            </a:r>
            <a:r>
              <a:rPr lang="ja-JP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）、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평균연령 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73.8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세</a:t>
            </a:r>
            <a:endParaRPr lang="en-US" altLang="ja-JP" sz="1400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>
              <a:spcBef>
                <a:spcPts val="591"/>
              </a:spcBef>
            </a:pP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실제 취업자수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55.8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만명</a:t>
            </a:r>
            <a:r>
              <a:rPr lang="ja-JP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、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월평균 근무일수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9.5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일</a:t>
            </a:r>
            <a:r>
              <a:rPr lang="en-US" altLang="ko-KR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,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 월평균 수입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3.8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만 엔</a:t>
            </a:r>
            <a:r>
              <a:rPr lang="en-US" altLang="ko-KR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,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 </a:t>
            </a:r>
            <a:endParaRPr lang="en-US" altLang="ko-KR" sz="1400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>
              <a:spcBef>
                <a:spcPts val="591"/>
              </a:spcBef>
            </a:pPr>
            <a:r>
              <a:rPr lang="ko-KR" altLang="en-US" sz="1400" dirty="0" err="1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취업연인원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 수</a:t>
            </a:r>
            <a:r>
              <a:rPr lang="ja-JP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＜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취업인원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×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근무일수</a:t>
            </a:r>
            <a:r>
              <a:rPr lang="ja-JP" altLang="en-US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＞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6,341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</a:rPr>
              <a:t>만 명</a:t>
            </a:r>
            <a:endParaRPr lang="en-US" altLang="ja-JP" sz="1400" dirty="0">
              <a:solidFill>
                <a:prstClr val="black"/>
              </a:solidFill>
              <a:latin typeface="ＭＳ Ｐゴシック"/>
            </a:endParaRPr>
          </a:p>
          <a:p>
            <a:pPr marL="87558">
              <a:spcBef>
                <a:spcPts val="591"/>
              </a:spcBef>
            </a:pPr>
            <a:r>
              <a:rPr lang="ko-KR" altLang="en-US" sz="1400" dirty="0">
                <a:solidFill>
                  <a:prstClr val="black"/>
                </a:solidFill>
                <a:latin typeface="ＭＳ Ｐゴシック"/>
              </a:rPr>
              <a:t>계약 건수 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</a:rPr>
              <a:t>311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</a:rPr>
              <a:t>만 건</a:t>
            </a:r>
            <a:r>
              <a:rPr lang="en-US" altLang="ko-KR" sz="1400" dirty="0">
                <a:solidFill>
                  <a:prstClr val="black"/>
                </a:solidFill>
                <a:latin typeface="ＭＳ Ｐゴシック"/>
              </a:rPr>
              <a:t>,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</a:rPr>
              <a:t> 계약 금액 </a:t>
            </a:r>
            <a:r>
              <a:rPr lang="en-US" altLang="ja-JP" sz="1400" dirty="0">
                <a:solidFill>
                  <a:prstClr val="black"/>
                </a:solidFill>
                <a:latin typeface="ＭＳ Ｐゴシック"/>
              </a:rPr>
              <a:t>3,036</a:t>
            </a:r>
            <a:r>
              <a:rPr lang="ko-KR" altLang="en-US" sz="1400" dirty="0">
                <a:solidFill>
                  <a:prstClr val="black"/>
                </a:solidFill>
                <a:latin typeface="ＭＳ Ｐゴシック"/>
              </a:rPr>
              <a:t>억 엔</a:t>
            </a:r>
            <a:endParaRPr lang="ja-JP" altLang="en-US" sz="1400" dirty="0">
              <a:solidFill>
                <a:prstClr val="black"/>
              </a:solidFill>
              <a:latin typeface="ＭＳ Ｐゴシック"/>
            </a:endParaRPr>
          </a:p>
          <a:p>
            <a:pPr marL="87558">
              <a:spcBef>
                <a:spcPts val="591"/>
              </a:spcBef>
            </a:pPr>
            <a:endParaRPr lang="ja-JP" altLang="en-US" sz="1400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>
              <a:spcBef>
                <a:spcPts val="591"/>
              </a:spcBef>
            </a:pPr>
            <a:endParaRPr lang="en-US" altLang="ja-JP" sz="1400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>
              <a:spcBef>
                <a:spcPts val="591"/>
              </a:spcBef>
            </a:pPr>
            <a:endParaRPr lang="en-US" altLang="ja-JP" sz="1400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>
              <a:spcBef>
                <a:spcPts val="591"/>
              </a:spcBef>
            </a:pPr>
            <a:endParaRPr lang="en-US" altLang="ja-JP" sz="1400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marL="87558">
              <a:spcBef>
                <a:spcPts val="591"/>
              </a:spcBef>
            </a:pPr>
            <a:endParaRPr lang="en-US" altLang="ja-JP" sz="1400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3">
            <a:extLst>
              <a:ext uri="{FF2B5EF4-FFF2-40B4-BE49-F238E27FC236}">
                <a16:creationId xmlns:a16="http://schemas.microsoft.com/office/drawing/2014/main" xmlns="" id="{2FB72C51-EF54-439E-A393-FA2AC957DA8A}"/>
              </a:ext>
            </a:extLst>
          </p:cNvPr>
          <p:cNvSpPr/>
          <p:nvPr/>
        </p:nvSpPr>
        <p:spPr>
          <a:xfrm>
            <a:off x="235462" y="241737"/>
            <a:ext cx="9409457" cy="460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364" b="1" dirty="0" err="1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실버인재센터</a:t>
            </a:r>
            <a:r>
              <a:rPr lang="ko-KR" altLang="en-US" sz="2364" b="1" dirty="0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 사업</a:t>
            </a:r>
            <a:r>
              <a:rPr lang="ja-JP" altLang="en-US" sz="2364" b="1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　（</a:t>
            </a:r>
            <a:r>
              <a:rPr lang="ko-KR" altLang="en-US" sz="2364" b="1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개요</a:t>
            </a:r>
            <a:r>
              <a:rPr lang="ja-JP" altLang="en-US" sz="2364" b="1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）</a:t>
            </a:r>
            <a:endParaRPr lang="en-US" altLang="ja-JP" sz="2364" b="1" dirty="0">
              <a:solidFill>
                <a:prstClr val="white"/>
              </a:solidFill>
              <a:latin typeface="ＭＳ Ｐゴシック"/>
              <a:ea typeface="ＭＳ Ｐゴシック" panose="020B0600070205080204" pitchFamily="50" charset="-12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95CCC35-8029-F43F-D0E6-773C23B603D7}"/>
              </a:ext>
            </a:extLst>
          </p:cNvPr>
          <p:cNvSpPr txBox="1"/>
          <p:nvPr/>
        </p:nvSpPr>
        <p:spPr>
          <a:xfrm>
            <a:off x="434104" y="3429000"/>
            <a:ext cx="90286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558" indent="-87558">
              <a:spcBef>
                <a:spcPts val="591"/>
              </a:spcBef>
            </a:pPr>
            <a:r>
              <a:rPr lang="ja-JP" altLang="en-US" sz="1400" b="1" u="sng" dirty="0">
                <a:solidFill>
                  <a:prstClr val="black"/>
                </a:solidFill>
                <a:latin typeface="+mn-ea"/>
              </a:rPr>
              <a:t>○　</a:t>
            </a:r>
            <a:r>
              <a:rPr lang="ko-KR" altLang="en-US" sz="1400" b="1" u="sng" dirty="0" err="1">
                <a:solidFill>
                  <a:prstClr val="black"/>
                </a:solidFill>
                <a:latin typeface="+mn-ea"/>
              </a:rPr>
              <a:t>실버인재센터에서</a:t>
            </a:r>
            <a:r>
              <a:rPr lang="ko-KR" altLang="en-US" sz="1400" b="1" u="sng" dirty="0">
                <a:solidFill>
                  <a:prstClr val="black"/>
                </a:solidFill>
                <a:latin typeface="+mn-ea"/>
              </a:rPr>
              <a:t> 취급하는 업무</a:t>
            </a:r>
            <a:endParaRPr kumimoji="1" lang="en-US" altLang="ko-KR" sz="1400" b="1" u="sng" dirty="0">
              <a:solidFill>
                <a:prstClr val="black"/>
              </a:solidFill>
              <a:latin typeface="+mn-ea"/>
            </a:endParaRPr>
          </a:p>
          <a:p>
            <a:pPr marL="87558" indent="-87558">
              <a:spcBef>
                <a:spcPts val="591"/>
              </a:spcBef>
            </a:pP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</a:t>
            </a:r>
            <a:r>
              <a:rPr kumimoji="1" lang="ko-KR" altLang="en-US" sz="1400" dirty="0" err="1">
                <a:solidFill>
                  <a:prstClr val="black"/>
                </a:solidFill>
                <a:latin typeface="+mn-ea"/>
              </a:rPr>
              <a:t>돌봄・육아시설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.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슈퍼마켓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호텔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레스토랑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제조업 기업 등으로의 파견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복지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가사 도움 서비스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</a:t>
            </a:r>
          </a:p>
          <a:p>
            <a:pPr marL="87558" indent="-87558">
              <a:spcBef>
                <a:spcPts val="591"/>
              </a:spcBef>
            </a:pP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빈집 관리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.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지역 지킴이 서비스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관광 안내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.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청소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제초 작업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자전거 </a:t>
            </a:r>
            <a:r>
              <a:rPr kumimoji="1" lang="ko-KR" altLang="en-US" sz="1400" dirty="0" err="1">
                <a:solidFill>
                  <a:prstClr val="black"/>
                </a:solidFill>
                <a:latin typeface="+mn-ea"/>
              </a:rPr>
              <a:t>주차장・공원관리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  우면업무 보조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 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도배 작업</a:t>
            </a:r>
            <a:r>
              <a:rPr kumimoji="1" lang="en-US" altLang="ko-KR" sz="1400" dirty="0">
                <a:solidFill>
                  <a:prstClr val="black"/>
                </a:solidFill>
                <a:latin typeface="+mn-ea"/>
              </a:rPr>
              <a:t>,</a:t>
            </a:r>
            <a:r>
              <a:rPr kumimoji="1" lang="ko-KR" altLang="en-US" sz="1400" dirty="0">
                <a:solidFill>
                  <a:prstClr val="black"/>
                </a:solidFill>
                <a:latin typeface="+mn-ea"/>
              </a:rPr>
              <a:t>나무 전정 등</a:t>
            </a:r>
            <a:endParaRPr lang="en-US" altLang="ko-KR" sz="1400" dirty="0">
              <a:solidFill>
                <a:prstClr val="black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759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716523" y="929446"/>
            <a:ext cx="8640695" cy="6724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32637">
              <a:defRPr/>
            </a:pPr>
            <a:endParaRPr lang="ja-JP" altLang="en-US" sz="1008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16523" y="1979618"/>
            <a:ext cx="8640695" cy="1585008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32637">
              <a:defRPr/>
            </a:pP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　</a:t>
            </a:r>
            <a:r>
              <a:rPr lang="ko-KR" altLang="en-US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기업에서 </a:t>
            </a:r>
            <a:r>
              <a:rPr lang="en-US" altLang="ja-JP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65</a:t>
            </a:r>
            <a:r>
              <a:rPr lang="ko-KR" altLang="en-US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 이하 고용확보조치 </a:t>
            </a:r>
            <a:r>
              <a:rPr lang="ko-KR" altLang="en-US" sz="105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철저화 </a:t>
            </a:r>
            <a:r>
              <a:rPr lang="ja-JP" altLang="en-US" sz="1008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</a:t>
            </a:r>
            <a:r>
              <a:rPr lang="ko-KR" altLang="en-US" sz="1008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실시율</a:t>
            </a:r>
            <a:r>
              <a:rPr lang="en-US" altLang="ja-JP" sz="1008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99.9</a:t>
            </a:r>
            <a:r>
              <a:rPr lang="ja-JP" altLang="en-US" sz="1008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％（</a:t>
            </a:r>
            <a:r>
              <a:rPr lang="en-US" altLang="ko-KR" sz="1008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2020</a:t>
            </a:r>
            <a:r>
              <a:rPr lang="ko-KR" altLang="en-US" sz="1008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년</a:t>
            </a:r>
            <a:r>
              <a:rPr lang="ja-JP" altLang="en-US" sz="1008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６</a:t>
            </a:r>
            <a:r>
              <a:rPr lang="ko-KR" altLang="en-US" sz="1008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월</a:t>
            </a:r>
            <a:r>
              <a:rPr lang="ja-JP" altLang="en-US" sz="1008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１</a:t>
            </a:r>
            <a:r>
              <a:rPr lang="ko-KR" altLang="en-US" sz="1008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일 기준</a:t>
            </a:r>
            <a:r>
              <a:rPr lang="ja-JP" altLang="en-US" sz="1008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））</a:t>
            </a:r>
            <a:endParaRPr lang="en-US" altLang="ja-JP" sz="1008" dirty="0">
              <a:solidFill>
                <a:srgbClr val="FF0000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defTabSz="732637">
              <a:defRPr/>
            </a:pP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　</a:t>
            </a:r>
            <a:r>
              <a:rPr lang="ko-KR" altLang="en-US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기업에서 </a:t>
            </a:r>
            <a:r>
              <a:rPr lang="en-US" altLang="ja-JP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70</a:t>
            </a:r>
            <a:r>
              <a:rPr lang="ko-KR" altLang="en-US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 이하 취업확보조치 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추진</a:t>
            </a:r>
            <a:r>
              <a:rPr lang="ja-JP" altLang="en-US" sz="108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</a:t>
            </a:r>
            <a:r>
              <a:rPr lang="en-US" altLang="ko-KR" sz="108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2021</a:t>
            </a:r>
            <a:r>
              <a:rPr lang="ko-KR" altLang="en-US" sz="108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년</a:t>
            </a:r>
            <a:r>
              <a:rPr lang="ja-JP" altLang="en-US" sz="108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４</a:t>
            </a:r>
            <a:r>
              <a:rPr lang="ko-KR" altLang="en-US" sz="108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월</a:t>
            </a:r>
            <a:r>
              <a:rPr lang="ja-JP" altLang="en-US" sz="108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１</a:t>
            </a:r>
            <a:r>
              <a:rPr lang="ko-KR" altLang="en-US" sz="108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일부터 노력의무화</a:t>
            </a:r>
            <a:r>
              <a:rPr lang="ja-JP" altLang="en-US" sz="108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endParaRPr lang="en-US" altLang="ja-JP" sz="1081" dirty="0">
              <a:solidFill>
                <a:srgbClr val="FF00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defTabSz="732637">
              <a:defRPr/>
            </a:pP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　</a:t>
            </a:r>
            <a:r>
              <a:rPr lang="en-US" altLang="ja-JP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66</a:t>
            </a:r>
            <a:r>
              <a:rPr lang="ko-KR" altLang="en-US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 이상 계속고용 연장</a:t>
            </a:r>
            <a:r>
              <a:rPr lang="ja-JP" altLang="en-US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・</a:t>
            </a:r>
            <a:r>
              <a:rPr lang="en-US" altLang="ja-JP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65</a:t>
            </a:r>
            <a:r>
              <a:rPr lang="ko-KR" altLang="en-US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 이상까지 정년 연장을 실시하는 사업주</a:t>
            </a:r>
            <a:r>
              <a:rPr lang="en-US" altLang="ko-KR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,</a:t>
            </a:r>
            <a:r>
              <a:rPr lang="ko-KR" altLang="en-US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고연령자에게 일하기 좋은 환경을 정비한 사업주   등</a:t>
            </a:r>
            <a:r>
              <a:rPr lang="ko-KR" altLang="en-US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에 대한 보조금</a:t>
            </a:r>
            <a:r>
              <a:rPr lang="ja-JP" altLang="en-US" sz="1178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</a:t>
            </a:r>
            <a:r>
              <a:rPr lang="ja-JP" altLang="en-US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「</a:t>
            </a:r>
            <a:r>
              <a:rPr lang="en-US" altLang="ja-JP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65</a:t>
            </a:r>
            <a:r>
              <a:rPr lang="ko-KR" altLang="en-US" sz="1178" b="1" dirty="0" err="1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세초고용추진보조금</a:t>
            </a:r>
            <a:r>
              <a:rPr lang="ja-JP" altLang="en-US" sz="1178" b="1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」</a:t>
            </a:r>
            <a:r>
              <a:rPr lang="ja-JP" altLang="en-US" sz="1178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endParaRPr lang="en-US" altLang="ja-JP" sz="1178" dirty="0">
              <a:solidFill>
                <a:srgbClr val="FF00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defTabSz="732637">
              <a:defRPr/>
            </a:pP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　</a:t>
            </a:r>
            <a:r>
              <a:rPr lang="en-US" altLang="ja-JP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65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 이상의 고연령자를 고용한 사업주에 대한 보조금</a:t>
            </a:r>
            <a:r>
              <a:rPr lang="ja-JP" altLang="en-US" sz="1008" dirty="0">
                <a:solidFill>
                  <a:prstClr val="black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</a:t>
            </a:r>
            <a:r>
              <a:rPr lang="ja-JP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「</a:t>
            </a:r>
            <a:r>
              <a:rPr lang="ko-KR" altLang="en-US" sz="1178" b="1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특정구직자</a:t>
            </a:r>
            <a:r>
              <a:rPr lang="ko-KR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고용개발보조금</a:t>
            </a:r>
            <a:r>
              <a:rPr lang="ja-JP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</a:t>
            </a:r>
            <a:r>
              <a:rPr lang="ko-KR" altLang="en-US" sz="1178" b="1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평생현역코스</a:t>
            </a:r>
            <a:r>
              <a:rPr lang="ja-JP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r>
              <a:rPr lang="zh-TW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」</a:t>
            </a:r>
            <a:r>
              <a:rPr lang="ja-JP" altLang="en-US" sz="1008" dirty="0">
                <a:solidFill>
                  <a:prstClr val="black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）</a:t>
            </a:r>
            <a:endParaRPr lang="en-US" altLang="ja-JP" sz="1008" dirty="0">
              <a:solidFill>
                <a:prstClr val="black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defTabSz="732637">
              <a:defRPr/>
            </a:pPr>
            <a:r>
              <a:rPr lang="ja-JP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　</a:t>
            </a:r>
            <a:r>
              <a:rPr lang="ko-KR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고연령자의 안전 및 건강을 확보하기 위한 직장환경 개선 툴</a:t>
            </a:r>
            <a:r>
              <a:rPr lang="ja-JP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</a:t>
            </a:r>
            <a:r>
              <a:rPr lang="en-US" altLang="ko-KR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’</a:t>
            </a:r>
            <a:r>
              <a:rPr lang="ko-KR" altLang="en-US" sz="1174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에이지액션</a:t>
            </a:r>
            <a:r>
              <a:rPr lang="en-US" altLang="ja-JP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100</a:t>
            </a:r>
            <a:r>
              <a:rPr lang="en-US" altLang="ko-KR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’</a:t>
            </a:r>
            <a:r>
              <a:rPr lang="ja-JP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r>
              <a:rPr lang="ko-KR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의 보급 등</a:t>
            </a:r>
            <a:endParaRPr lang="en-US" altLang="ja-JP" sz="1174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defTabSz="732637">
              <a:defRPr/>
            </a:pPr>
            <a:r>
              <a:rPr lang="ja-JP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　</a:t>
            </a:r>
            <a:r>
              <a:rPr lang="ko-KR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고연령자의 안전 및 건강을 확보하기 위한 가이드라인</a:t>
            </a:r>
            <a:r>
              <a:rPr lang="ja-JP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</a:t>
            </a:r>
            <a:r>
              <a:rPr lang="ko-KR" altLang="en-US" sz="1174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에이지프렌들리</a:t>
            </a:r>
            <a:r>
              <a:rPr lang="ko-KR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가이드라인</a:t>
            </a:r>
            <a:r>
              <a:rPr lang="ja-JP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r>
              <a:rPr lang="ko-KR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의 홍보 및 보급</a:t>
            </a:r>
            <a:endParaRPr lang="en-US" altLang="ja-JP" sz="1174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defTabSz="732637">
              <a:defRPr/>
            </a:pPr>
            <a:r>
              <a:rPr lang="ja-JP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　</a:t>
            </a:r>
            <a:r>
              <a:rPr lang="ko-KR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중소기업 등에 대한 직장환경 정비에 대한 보조금</a:t>
            </a:r>
            <a:r>
              <a:rPr lang="ja-JP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</a:t>
            </a:r>
            <a:r>
              <a:rPr lang="ko-KR" altLang="en-US" sz="1174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에이지프렌들리</a:t>
            </a:r>
            <a:r>
              <a:rPr lang="ko-KR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보조금</a:t>
            </a:r>
            <a:r>
              <a:rPr lang="ja-JP" altLang="en-US" sz="1174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endParaRPr lang="en-US" altLang="ja-JP" sz="1174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92584" y="3943176"/>
            <a:ext cx="8664632" cy="1030498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32637">
              <a:defRPr/>
            </a:pP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　</a:t>
            </a:r>
            <a:r>
              <a:rPr lang="ko-KR" altLang="en-US" sz="1100" spc="97" dirty="0" err="1">
                <a:solidFill>
                  <a:prstClr val="black"/>
                </a:solidFill>
                <a:latin typeface="HG丸ｺﾞｼｯｸM-PRO" panose="020F0600000000000000" pitchFamily="50" charset="-128"/>
                <a:ea typeface="HGPｺﾞｼｯｸM" panose="020B0600000000000000" pitchFamily="50" charset="-128"/>
              </a:rPr>
              <a:t>헬로워크</a:t>
            </a:r>
            <a:r>
              <a:rPr lang="ko-KR" altLang="en-US" sz="1100" spc="97" dirty="0" err="1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에서</a:t>
            </a:r>
            <a:r>
              <a:rPr lang="ko-KR" altLang="en-US" sz="11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ko-KR" sz="11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65</a:t>
            </a:r>
            <a:r>
              <a:rPr lang="ko-KR" altLang="en-US" sz="11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세 이상 </a:t>
            </a:r>
            <a:r>
              <a:rPr lang="ko-KR" altLang="en-US" sz="1178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고령자에 대한 재취업을 중점적으로 지원하는</a:t>
            </a:r>
            <a:r>
              <a:rPr lang="en-US" altLang="ko-KR" sz="1178" b="1" spc="97" dirty="0">
                <a:solidFill>
                  <a:srgbClr val="FF0000"/>
                </a:solidFill>
                <a:latin typeface="HG丸ｺﾞｼｯｸM-PRO" panose="020F0600000000000000" pitchFamily="50" charset="-128"/>
                <a:ea typeface="HGPｺﾞｼｯｸM" panose="020B0600000000000000" pitchFamily="50" charset="-128"/>
              </a:rPr>
              <a:t> ‘</a:t>
            </a:r>
            <a:r>
              <a:rPr lang="ko-KR" altLang="en-US" sz="1178" b="1" spc="97" dirty="0" err="1">
                <a:solidFill>
                  <a:srgbClr val="FF0000"/>
                </a:solidFill>
                <a:latin typeface="HG丸ｺﾞｼｯｸM-PRO" panose="020F0600000000000000" pitchFamily="50" charset="-128"/>
                <a:ea typeface="HGPｺﾞｼｯｸM" panose="020B0600000000000000" pitchFamily="50" charset="-128"/>
              </a:rPr>
              <a:t>평생현역지원창구</a:t>
            </a:r>
            <a:r>
              <a:rPr lang="en-US" altLang="ko-KR" sz="1178" b="1" spc="97" dirty="0">
                <a:solidFill>
                  <a:srgbClr val="FF0000"/>
                </a:solidFill>
                <a:latin typeface="HG丸ｺﾞｼｯｸM-PRO" panose="020F0600000000000000" pitchFamily="50" charset="-128"/>
                <a:ea typeface="HGPｺﾞｼｯｸM" panose="020B0600000000000000" pitchFamily="50" charset="-128"/>
              </a:rPr>
              <a:t>’</a:t>
            </a:r>
            <a:r>
              <a:rPr lang="ko-KR" altLang="en-US" sz="1178" b="1" spc="97" dirty="0">
                <a:solidFill>
                  <a:schemeClr val="tx1"/>
                </a:solidFill>
                <a:latin typeface="HG丸ｺﾞｼｯｸM-PRO" panose="020F0600000000000000" pitchFamily="50" charset="-128"/>
                <a:ea typeface="HGPｺﾞｼｯｸM" panose="020B0600000000000000" pitchFamily="50" charset="-128"/>
              </a:rPr>
              <a:t>의</a:t>
            </a:r>
            <a:r>
              <a:rPr lang="ko-KR" altLang="en-US" sz="1178" b="1" spc="97" dirty="0">
                <a:solidFill>
                  <a:srgbClr val="FF0000"/>
                </a:solidFill>
                <a:latin typeface="HG丸ｺﾞｼｯｸM-PRO" panose="020F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ko-KR" altLang="en-US" sz="1178" b="1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PｺﾞｼｯｸM" panose="020B0600000000000000" pitchFamily="50" charset="-128"/>
              </a:rPr>
              <a:t>설치</a:t>
            </a:r>
            <a:r>
              <a:rPr lang="ja-JP" altLang="en-US" sz="1178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</a:t>
            </a:r>
            <a:r>
              <a:rPr lang="en-US" altLang="ja-JP" sz="996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300</a:t>
            </a:r>
            <a:r>
              <a:rPr lang="ko-KR" altLang="en-US" sz="996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개</a:t>
            </a:r>
            <a:r>
              <a:rPr lang="ja-JP" altLang="en-US" sz="996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  <a:endParaRPr lang="en-US" altLang="ja-JP" sz="967" dirty="0">
              <a:solidFill>
                <a:srgbClr val="FF0000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defTabSz="732637">
              <a:defRPr/>
            </a:pP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</a:t>
            </a:r>
            <a:r>
              <a:rPr lang="ja-JP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en-US" altLang="ko-KR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‘</a:t>
            </a:r>
            <a:r>
              <a:rPr lang="ko-KR" altLang="en-US" sz="1178" b="1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고연령</a:t>
            </a:r>
            <a:r>
              <a:rPr lang="ko-KR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퇴직예정자 경력인재뱅크</a:t>
            </a:r>
            <a:r>
              <a:rPr lang="en-US" altLang="ko-KR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’</a:t>
            </a:r>
            <a:r>
              <a:rPr lang="ja-JP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ko-KR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사업 실시</a:t>
            </a:r>
            <a:endParaRPr lang="en-US" altLang="ko-KR" sz="1178" b="1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defTabSz="732637">
              <a:defRPr/>
            </a:pPr>
            <a:r>
              <a:rPr lang="ja-JP" altLang="en-US" sz="100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　（（</a:t>
            </a:r>
            <a:r>
              <a:rPr lang="ko-KR" altLang="en-US" sz="100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공익재단법인</a:t>
            </a:r>
            <a:r>
              <a:rPr lang="ja-JP" altLang="en-US" sz="100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r>
              <a:rPr lang="ko-KR" altLang="en-US" sz="100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산업고용안정센터에 </a:t>
            </a:r>
            <a:r>
              <a:rPr lang="ko-KR" altLang="en-US" sz="1008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고연령</a:t>
            </a:r>
            <a:r>
              <a:rPr lang="ko-KR" altLang="en-US" sz="100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퇴직 예정자의 경력 등의 정보를 등록해 기업과의 </a:t>
            </a:r>
            <a:r>
              <a:rPr lang="ko-KR" altLang="en-US" sz="1008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매칭을</a:t>
            </a:r>
            <a:r>
              <a:rPr lang="ko-KR" altLang="en-US" sz="100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시도</a:t>
            </a:r>
            <a:r>
              <a:rPr lang="ja-JP" altLang="en-US" sz="100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endParaRPr lang="en-US" altLang="ja-JP" sz="1178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defTabSz="732637">
              <a:defRPr/>
            </a:pP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　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처음으로 중고연령자를 채용하는 사업주에 대한 보조금</a:t>
            </a: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</a:t>
            </a:r>
            <a:r>
              <a:rPr lang="en-US" altLang="ja-JP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‘</a:t>
            </a:r>
            <a:r>
              <a:rPr lang="ko-KR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중도채용 등 지원보조금</a:t>
            </a:r>
            <a:r>
              <a:rPr lang="ja-JP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</a:t>
            </a:r>
            <a:r>
              <a:rPr lang="ko-KR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중도채용 확대 코스</a:t>
            </a:r>
            <a:r>
              <a:rPr lang="ja-JP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r>
              <a:rPr lang="en-US" altLang="ja-JP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’</a:t>
            </a: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endParaRPr lang="en-US" altLang="ja-JP" sz="1178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defTabSz="732637">
              <a:defRPr/>
            </a:pP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　</a:t>
            </a:r>
            <a:r>
              <a:rPr lang="ko-KR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창업으로 중고연령자의 고용기회를 창출하는 사업주에 대한 보조금</a:t>
            </a:r>
            <a:r>
              <a:rPr lang="en-US" altLang="ko-KR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(</a:t>
            </a:r>
            <a:r>
              <a:rPr lang="ja-JP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en-US" altLang="ja-JP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‘</a:t>
            </a:r>
            <a:r>
              <a:rPr lang="ko-KR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중도채용 등 지원보조금</a:t>
            </a:r>
            <a:r>
              <a:rPr lang="ja-JP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</a:t>
            </a:r>
            <a:r>
              <a:rPr lang="ko-KR" altLang="en-US" sz="1178" b="1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평생현역지원코스</a:t>
            </a:r>
            <a:r>
              <a:rPr lang="ja-JP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r>
              <a:rPr lang="en-US" altLang="ja-JP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’</a:t>
            </a: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　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92584" y="5401652"/>
            <a:ext cx="8664632" cy="1003649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32637">
              <a:defRPr/>
            </a:pP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  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개정 고연령자 고용안정법</a:t>
            </a: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</a:t>
            </a:r>
            <a:r>
              <a:rPr lang="en-US" altLang="ko-KR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2016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년</a:t>
            </a: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４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월 시행</a:t>
            </a: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r>
              <a:rPr lang="ko-KR" altLang="en-US" sz="1178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으로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지자체와</a:t>
            </a:r>
            <a:r>
              <a:rPr lang="ko-KR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관계부처로 구성된 협의회 설치 촉진과 함께</a:t>
            </a:r>
            <a:endParaRPr lang="en-US" altLang="ja-JP" sz="1178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defTabSz="732637">
              <a:defRPr/>
            </a:pPr>
            <a:r>
              <a:rPr lang="en-US" altLang="ja-JP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    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해당 협의회의 제안에 입각한 </a:t>
            </a:r>
            <a:r>
              <a:rPr lang="ko-KR" altLang="en-US" sz="1178" b="1" dirty="0">
                <a:solidFill>
                  <a:prstClr val="black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고령자의 다양한 고용</a:t>
            </a:r>
            <a:r>
              <a:rPr lang="ja-JP" altLang="en-US" sz="1178" b="1" dirty="0">
                <a:solidFill>
                  <a:prstClr val="black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・</a:t>
            </a:r>
            <a:r>
              <a:rPr lang="ko-KR" altLang="en-US" sz="1178" b="1" dirty="0">
                <a:solidFill>
                  <a:prstClr val="black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취업기회 확보에 기여하는 사업을    실시하는 </a:t>
            </a:r>
            <a:r>
              <a:rPr lang="en-US" altLang="ko-KR" sz="1178" b="1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’</a:t>
            </a:r>
            <a:r>
              <a:rPr lang="ko-KR" altLang="en-US" sz="1178" b="1" dirty="0" err="1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평생현역촉진지역연계사업</a:t>
            </a:r>
            <a:r>
              <a:rPr lang="en-US" altLang="ko-KR" sz="1178" b="1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’</a:t>
            </a:r>
            <a:r>
              <a:rPr lang="ko-KR" altLang="en-US" sz="1178" dirty="0">
                <a:solidFill>
                  <a:prstClr val="black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의 확충</a:t>
            </a:r>
            <a:r>
              <a:rPr lang="ja-JP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</a:t>
            </a:r>
            <a:r>
              <a:rPr lang="en-US" altLang="ja-JP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91</a:t>
            </a:r>
            <a:r>
              <a:rPr lang="ko-KR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개</a:t>
            </a:r>
            <a:r>
              <a:rPr lang="ja-JP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→</a:t>
            </a:r>
            <a:r>
              <a:rPr lang="en-US" altLang="ja-JP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65</a:t>
            </a:r>
            <a:r>
              <a:rPr lang="ko-KR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개</a:t>
            </a:r>
            <a:r>
              <a:rPr lang="ja-JP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 </a:t>
            </a:r>
            <a:r>
              <a:rPr lang="ko-KR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연계추진코스</a:t>
            </a:r>
            <a:r>
              <a:rPr lang="en-US" altLang="ja-JP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36</a:t>
            </a:r>
            <a:r>
              <a:rPr lang="ko-KR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개</a:t>
            </a:r>
            <a:r>
              <a:rPr lang="ja-JP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、</a:t>
            </a:r>
            <a:r>
              <a:rPr lang="ko-KR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지역협동코스 </a:t>
            </a:r>
            <a:r>
              <a:rPr lang="en-US" altLang="ja-JP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29</a:t>
            </a:r>
            <a:r>
              <a:rPr lang="ko-KR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개</a:t>
            </a:r>
            <a:r>
              <a:rPr lang="ja-JP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）（</a:t>
            </a:r>
            <a:r>
              <a:rPr lang="en-US" altLang="ko-KR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2021</a:t>
            </a:r>
            <a:r>
              <a:rPr lang="ko-KR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년도</a:t>
            </a:r>
            <a:r>
              <a:rPr lang="ja-JP" altLang="en-US" sz="1044" dirty="0">
                <a:solidFill>
                  <a:srgbClr val="FF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））</a:t>
            </a:r>
            <a:endParaRPr lang="en-US" altLang="ja-JP" sz="1008" dirty="0">
              <a:solidFill>
                <a:srgbClr val="FF0000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marL="224992" indent="-224992" defTabSz="732637">
              <a:defRPr/>
            </a:pPr>
            <a:r>
              <a:rPr lang="ja-JP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○　</a:t>
            </a:r>
            <a:r>
              <a:rPr lang="ko-KR" altLang="en-US" sz="1178" b="1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실버인재센터에서의</a:t>
            </a:r>
            <a:r>
              <a:rPr lang="ko-KR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직역 확대</a:t>
            </a:r>
            <a:r>
              <a:rPr lang="en-US" altLang="ko-KR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.</a:t>
            </a:r>
            <a:r>
              <a:rPr lang="ko-KR" altLang="en-US" sz="1178" b="1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특히 방과 후 학교</a:t>
            </a:r>
            <a:r>
              <a:rPr lang="en-US" altLang="ko-KR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,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교육</a:t>
            </a:r>
            <a:r>
              <a:rPr lang="en-US" altLang="ko-KR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,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관광 등을 비롯한 성공사례 분야의 추진</a:t>
            </a:r>
            <a:r>
              <a:rPr lang="en-US" altLang="ko-KR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,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서비스업 등 일손부족 분야</a:t>
            </a:r>
            <a:r>
              <a:rPr lang="en-US" altLang="ko-KR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,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돌봄</a:t>
            </a:r>
            <a:r>
              <a:rPr lang="en-US" altLang="ko-KR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,</a:t>
            </a:r>
            <a:r>
              <a:rPr lang="ko-KR" altLang="en-US" sz="1178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육아 등 현역세대를 지원하는 분야에서의 취업기회를 제공하는 방안 강화</a:t>
            </a:r>
            <a:endParaRPr lang="en-US" altLang="ja-JP" sz="1008" b="1" strike="sngStrike" dirty="0">
              <a:solidFill>
                <a:srgbClr val="0070C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5" name="テキスト ボックス 14"/>
          <p:cNvSpPr txBox="1">
            <a:spLocks/>
          </p:cNvSpPr>
          <p:nvPr/>
        </p:nvSpPr>
        <p:spPr>
          <a:xfrm>
            <a:off x="692689" y="929446"/>
            <a:ext cx="8785645" cy="96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32637">
              <a:defRPr/>
            </a:pPr>
            <a:r>
              <a:rPr lang="en-US" altLang="ko-KR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100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세시대를 맞이해</a:t>
            </a:r>
            <a:r>
              <a:rPr lang="en-US" altLang="ko-KR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,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의욕적인 고령자가 연령과 상관없이 계속해서 일할 수 있도록 하는 이른바  </a:t>
            </a:r>
            <a:r>
              <a:rPr lang="en-US" altLang="ko-KR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‘</a:t>
            </a:r>
            <a:r>
              <a:rPr lang="ko-KR" altLang="en-US" sz="1139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평생현역사회</a:t>
            </a:r>
            <a:r>
              <a:rPr lang="en-US" altLang="ko-KR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’</a:t>
            </a:r>
            <a:r>
              <a:rPr lang="ko-KR" altLang="en-US" sz="1139" dirty="0" err="1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를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구축해야 한다</a:t>
            </a:r>
            <a:r>
              <a:rPr lang="en-US" altLang="ko-KR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.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기업 내에서 희망자 전원에 대한 </a:t>
            </a:r>
            <a:r>
              <a:rPr lang="en-US" altLang="ko-KR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65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세까지의 고용확보조치가 마련된 가운데 </a:t>
            </a:r>
            <a:r>
              <a:rPr lang="ko-KR" altLang="en-US" sz="1139" u="sng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고연령자 고용 등의 안정성 확보</a:t>
            </a:r>
            <a:r>
              <a:rPr lang="en-US" altLang="ko-KR" sz="1139" u="sng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,</a:t>
            </a:r>
            <a:r>
              <a:rPr lang="ko-KR" altLang="en-US" sz="1139" u="sng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재취업 지원 및 다양한 취업기회 확보를 꾀한다</a:t>
            </a:r>
            <a:r>
              <a:rPr lang="en-US" altLang="ko-KR" sz="1139" u="sng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.</a:t>
            </a:r>
            <a:r>
              <a:rPr lang="ja-JP" altLang="en-US" sz="1139" u="sng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(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고령자의 취업률 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～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64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71.5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％、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65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 이상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25.1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％（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65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～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69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50.3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％</a:t>
            </a:r>
            <a:r>
              <a:rPr lang="en-US" altLang="ko-KR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,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70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세 이상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18.1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％</a:t>
            </a:r>
            <a:r>
              <a:rPr lang="en-US" altLang="ja-JP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(2021</a:t>
            </a:r>
            <a:r>
              <a:rPr lang="ko-KR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년</a:t>
            </a:r>
            <a:r>
              <a:rPr lang="ja-JP" altLang="en-US" sz="1139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））</a:t>
            </a:r>
          </a:p>
          <a:p>
            <a:pPr defTabSz="732637">
              <a:defRPr/>
            </a:pPr>
            <a:endParaRPr lang="en-US" altLang="ja-JP" sz="1139" b="1" u="sng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>
          <a:xfrm>
            <a:off x="948201" y="1673615"/>
            <a:ext cx="2768000" cy="302718"/>
          </a:xfrm>
          <a:prstGeom prst="round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32637">
              <a:defRPr/>
            </a:pPr>
            <a:r>
              <a:rPr lang="ko-KR" altLang="en-US" sz="1344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기업에서의 고용 등 안정 확보</a:t>
            </a:r>
            <a:endParaRPr lang="ja-JP" altLang="en-US" sz="1344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948197" y="3647546"/>
            <a:ext cx="2768004" cy="290975"/>
          </a:xfrm>
          <a:prstGeom prst="round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32637">
              <a:defRPr/>
            </a:pPr>
            <a:r>
              <a:rPr lang="ko-KR" altLang="en-US" sz="1344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중고령자의 재취업 지원</a:t>
            </a:r>
            <a:endParaRPr lang="ja-JP" altLang="en-US" sz="1344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948200" y="5094551"/>
            <a:ext cx="3802862" cy="310293"/>
          </a:xfrm>
          <a:prstGeom prst="roundRect">
            <a:avLst/>
          </a:prstGeom>
          <a:solidFill>
            <a:srgbClr val="CC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32637">
              <a:defRPr/>
            </a:pPr>
            <a:r>
              <a:rPr lang="ko-KR" altLang="en-US" sz="1344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지역에서의 다양한 고용 </a:t>
            </a:r>
            <a:r>
              <a:rPr lang="ja-JP" altLang="en-US" sz="1344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・</a:t>
            </a:r>
            <a:r>
              <a:rPr lang="ko-KR" altLang="en-US" sz="1344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취업기회 확보</a:t>
            </a:r>
            <a:endParaRPr lang="ja-JP" altLang="en-US" sz="1344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07718" y="467116"/>
            <a:ext cx="5156290" cy="472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32637">
              <a:defRPr/>
            </a:pPr>
            <a:r>
              <a:rPr lang="ko-KR" altLang="en-US" sz="2468" dirty="0">
                <a:solidFill>
                  <a:prstClr val="black"/>
                </a:solidFill>
              </a:rPr>
              <a:t>고령자고용대책의 개요</a:t>
            </a:r>
            <a:endParaRPr lang="ja-JP" altLang="en-US" sz="2468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41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75579" y="1177008"/>
            <a:ext cx="9627914" cy="2207588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5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・</a:t>
            </a:r>
            <a:r>
              <a:rPr kumimoji="0" lang="en-US" altLang="ja-JP" sz="125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60</a:t>
            </a:r>
            <a:r>
              <a:rPr kumimoji="0" lang="ko-KR" altLang="en-US" sz="125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미만으로 정년 </a:t>
            </a:r>
            <a:r>
              <a:rPr lang="ko-KR" altLang="en-US" sz="1259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설정</a:t>
            </a:r>
            <a:r>
              <a:rPr kumimoji="0" lang="ko-KR" altLang="en-US" sz="125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금지</a:t>
            </a:r>
            <a:endParaRPr kumimoji="0" lang="en-US" altLang="ja-JP" sz="125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5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r>
              <a:rPr kumimoji="1" lang="ko-KR" altLang="en-US" sz="1259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사업주가 정년을 설정할 경우 그 연령을 </a:t>
            </a:r>
            <a:r>
              <a:rPr kumimoji="1" lang="en-US" altLang="ko-KR" sz="1259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60</a:t>
            </a:r>
            <a:r>
              <a:rPr kumimoji="1" lang="ko-KR" altLang="en-US" sz="1259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세 이상으로 설정해야 한다</a:t>
            </a:r>
            <a:r>
              <a:rPr kumimoji="1" lang="en-US" altLang="ko-KR" sz="1259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5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・</a:t>
            </a:r>
            <a:r>
              <a:rPr kumimoji="0" lang="en-US" altLang="ja-JP" sz="125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65</a:t>
            </a:r>
            <a:r>
              <a:rPr lang="ko-KR" altLang="en-US" sz="1259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세 이하 고용확보조치</a:t>
            </a:r>
            <a:endParaRPr lang="en-US" altLang="ko-KR" sz="1259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5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r>
              <a:rPr kumimoji="1" lang="ko-KR" altLang="en-US" sz="125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정년을 </a:t>
            </a:r>
            <a:r>
              <a:rPr kumimoji="0" lang="en-US" altLang="ja-JP" sz="125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65</a:t>
            </a:r>
            <a:r>
              <a:rPr lang="ko-KR" altLang="en-US" sz="1259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세 미만으로 설정한 사업주는 아래의 조치</a:t>
            </a:r>
            <a:r>
              <a:rPr lang="en-US" altLang="ko-KR" sz="1259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ko-KR" altLang="en-US" sz="1259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고연령자 고용확보조치</a:t>
            </a:r>
            <a:r>
              <a:rPr lang="en-US" altLang="ko-KR" sz="1259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ko-KR" altLang="en-US" sz="1259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중 하나를 강구해야 한다</a:t>
            </a:r>
            <a:r>
              <a:rPr lang="en-US" altLang="ko-KR" sz="1259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5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① </a:t>
            </a:r>
            <a:r>
              <a:rPr kumimoji="0" lang="en-US" altLang="ja-JP" sz="125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65</a:t>
            </a:r>
            <a:r>
              <a:rPr lang="ko-KR" altLang="en-US" sz="1259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세까지 정년 연령 연장 </a:t>
            </a:r>
            <a:r>
              <a:rPr kumimoji="0" lang="ja-JP" altLang="en-US" sz="125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② </a:t>
            </a:r>
            <a:r>
              <a:rPr kumimoji="0" lang="en-US" altLang="ja-JP" sz="125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65</a:t>
            </a:r>
            <a:r>
              <a:rPr lang="ko-KR" altLang="en-US" sz="1259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세까지 계속고용제도 도입 </a:t>
            </a:r>
            <a:r>
              <a:rPr kumimoji="0" lang="ja-JP" altLang="en-US" sz="125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③ </a:t>
            </a:r>
            <a:r>
              <a:rPr kumimoji="0" lang="ko-KR" altLang="en-US" sz="125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정년제도 폐지</a:t>
            </a:r>
            <a:endParaRPr kumimoji="0" lang="en-US" altLang="ja-JP" sz="125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・</a:t>
            </a:r>
            <a:r>
              <a:rPr kumimoji="0" lang="en-US" altLang="ja-JP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kumimoji="0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이하 취업확보조치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（</a:t>
            </a:r>
            <a:r>
              <a:rPr kumimoji="0" lang="en-US" altLang="ko-KR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2021</a:t>
            </a:r>
            <a:r>
              <a:rPr kumimoji="0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년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４</a:t>
            </a:r>
            <a:r>
              <a:rPr kumimoji="0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월 시행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）</a:t>
            </a:r>
            <a:endParaRPr kumimoji="0" lang="en-US" altLang="ja-JP" sz="126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r>
              <a:rPr kumimoji="1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정년을 </a:t>
            </a:r>
            <a:r>
              <a:rPr kumimoji="1" lang="en-US" altLang="ko-KR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65</a:t>
            </a:r>
            <a:r>
              <a:rPr kumimoji="1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이상 </a:t>
            </a:r>
            <a:r>
              <a:rPr kumimoji="1" lang="en-US" altLang="ko-KR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kumimoji="1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미만으로 설정한 사업주</a:t>
            </a:r>
            <a:r>
              <a:rPr kumimoji="1" lang="en-US" altLang="ko-KR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,</a:t>
            </a:r>
            <a:r>
              <a:rPr kumimoji="1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또는 계속고용제도</a:t>
            </a:r>
            <a:r>
              <a:rPr kumimoji="1" lang="en-US" altLang="ko-KR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(70</a:t>
            </a:r>
            <a:r>
              <a:rPr kumimoji="1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세까지 지속적으로 고용하는 제도는 제외</a:t>
            </a:r>
            <a:r>
              <a:rPr kumimoji="1" lang="en-US" altLang="ko-KR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)</a:t>
            </a:r>
            <a:r>
              <a:rPr kumimoji="1" lang="ko-KR" altLang="en-US" sz="126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를 도입하고 있는 사업주는 아래의 조치 중 하나를 강구해야 한다</a:t>
            </a:r>
            <a:r>
              <a:rPr kumimoji="1" lang="en-US" altLang="ko-KR" sz="126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① </a:t>
            </a:r>
            <a:r>
              <a:rPr kumimoji="0" lang="en-US" altLang="ja-JP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lang="ko-KR" altLang="en-US" sz="126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세까지 정년 연령 연장 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② </a:t>
            </a:r>
            <a:r>
              <a:rPr kumimoji="0" lang="en-US" altLang="ja-JP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lang="ko-KR" altLang="en-US" sz="126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세까지 계속고용제도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（</a:t>
            </a:r>
            <a:r>
              <a:rPr kumimoji="0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재고용제도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・</a:t>
            </a:r>
            <a:r>
              <a:rPr kumimoji="0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근무연장제도 등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）</a:t>
            </a:r>
            <a:r>
              <a:rPr lang="ko-KR" altLang="en-US" sz="126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도입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（</a:t>
            </a:r>
            <a:r>
              <a:rPr kumimoji="0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타 사업주에 의한 고용 포함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）　</a:t>
            </a:r>
            <a:endParaRPr kumimoji="0" lang="en-US" altLang="ja-JP" sz="126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③ </a:t>
            </a:r>
            <a:r>
              <a:rPr kumimoji="0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정년제도 폐지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④ </a:t>
            </a:r>
            <a:r>
              <a:rPr kumimoji="0" lang="en-US" altLang="ja-JP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kumimoji="0" lang="ko-KR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세까지 지속적</a:t>
            </a:r>
            <a:r>
              <a:rPr lang="ko-KR" altLang="en-US" sz="1260" dirty="0" err="1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으로</a:t>
            </a:r>
            <a:r>
              <a:rPr lang="ko-KR" altLang="en-US" sz="126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업무위탁계약을 체결하는 제도 도입 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⑤ </a:t>
            </a:r>
            <a:r>
              <a:rPr kumimoji="0" lang="en-US" altLang="ja-JP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lang="ko-KR" altLang="en-US" sz="126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세까지 지속적으로 사회공헌활동에 종사케 함 </a:t>
            </a:r>
            <a:r>
              <a:rPr kumimoji="0" lang="ja-JP" altLang="en-US" sz="126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※a.</a:t>
            </a: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사업주가 직접 실시하는 사회공헌사업  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b.</a:t>
            </a:r>
            <a:r>
              <a:rPr lang="ko-KR" altLang="en-US" sz="105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사업주로부터 위탁</a:t>
            </a:r>
            <a:r>
              <a:rPr lang="en-US" altLang="ko-KR" sz="105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ko-KR" altLang="en-US" sz="105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출자</a:t>
            </a:r>
            <a:r>
              <a:rPr lang="en-US" altLang="ko-KR" sz="105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ko-KR" altLang="en-US" sz="105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자금제공</a:t>
            </a:r>
            <a:r>
              <a:rPr lang="en-US" altLang="ko-KR" sz="105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ko-KR" altLang="en-US" sz="105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등을 받은 단체가 실시하는 사회공헌사업</a:t>
            </a:r>
            <a:endParaRPr kumimoji="0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26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273050" marR="0" lvl="0" indent="-1889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6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6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6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5579" y="88807"/>
            <a:ext cx="9564288" cy="39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937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ＤＦ特太ゴシック体" panose="020B0509000000000000" pitchFamily="49" charset="-128"/>
                <a:ea typeface="ＤＦ特太ゴシック体" panose="020B0509000000000000" pitchFamily="49" charset="-128"/>
                <a:cs typeface="+mn-cs"/>
              </a:rPr>
              <a:t>고연령자고용안정법의</a:t>
            </a:r>
            <a:r>
              <a:rPr kumimoji="1" lang="ko-KR" altLang="en-US" sz="193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ＤＦ特太ゴシック体" panose="020B0509000000000000" pitchFamily="49" charset="-128"/>
                <a:ea typeface="ＤＦ特太ゴシック体" panose="020B0509000000000000" pitchFamily="49" charset="-128"/>
                <a:cs typeface="+mn-cs"/>
              </a:rPr>
              <a:t> 개요</a:t>
            </a:r>
            <a:endParaRPr kumimoji="1" lang="ja-JP" altLang="en-US" sz="193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ＤＦ特太ゴシック体" panose="020B0509000000000000" pitchFamily="49" charset="-128"/>
              <a:ea typeface="ＤＦ特太ゴシック体" panose="020B0509000000000000" pitchFamily="49" charset="-128"/>
              <a:cs typeface="+mn-cs"/>
            </a:endParaRPr>
          </a:p>
        </p:txBody>
      </p:sp>
      <p:sp>
        <p:nvSpPr>
          <p:cNvPr id="10" name="メモ 9"/>
          <p:cNvSpPr/>
          <p:nvPr/>
        </p:nvSpPr>
        <p:spPr>
          <a:xfrm>
            <a:off x="181450" y="429307"/>
            <a:ext cx="9546980" cy="486135"/>
          </a:xfrm>
          <a:prstGeom prst="foldedCorner">
            <a:avLst>
              <a:gd name="adj" fmla="val 36203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35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35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【</a:t>
            </a:r>
            <a:r>
              <a:rPr lang="ko-KR" altLang="en-US" sz="1356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목적</a:t>
            </a:r>
            <a:r>
              <a:rPr kumimoji="0" lang="en-US" altLang="ja-JP" sz="135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】</a:t>
            </a:r>
            <a:r>
              <a:rPr kumimoji="0" lang="ko-KR" altLang="en-US" sz="135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정년 </a:t>
            </a:r>
            <a:r>
              <a:rPr lang="ko-KR" altLang="en-US" sz="1356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연장</a:t>
            </a:r>
            <a:r>
              <a:rPr kumimoji="0" lang="en-US" altLang="ko-KR" sz="135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,</a:t>
            </a:r>
            <a:r>
              <a:rPr kumimoji="0" lang="ko-KR" altLang="en-US" sz="135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계속고용제도의 도입 등에 따른 고연령자의 안정적인 고용확보 추진 등의  종합적인 조치를 마련해 고연령자 등의 안정적인 취업을 도모한다</a:t>
            </a:r>
            <a:r>
              <a:rPr kumimoji="0" lang="en-US" altLang="ko-KR" sz="135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.</a:t>
            </a:r>
            <a:endParaRPr kumimoji="0" lang="ja-JP" altLang="en-US" sz="135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83320" y="3696346"/>
            <a:ext cx="9552869" cy="1648388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・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재취업지원조치</a:t>
            </a:r>
            <a:r>
              <a:rPr kumimoji="0" lang="en-US" altLang="ja-JP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	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사업주는 해고 등으로 퇴직 예정인 </a:t>
            </a:r>
            <a:r>
              <a:rPr lang="en-US" altLang="ko-KR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45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세 이상 </a:t>
            </a:r>
            <a:r>
              <a:rPr lang="en-US" altLang="ko-KR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70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세 미만의 중고령자가 희망할 경우</a:t>
            </a:r>
            <a:r>
              <a:rPr lang="en-US" altLang="ko-KR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구인 발굴 등 해당 중고령자의 재취업 지원을 위해 필요한 조치를 취해야 한다</a:t>
            </a:r>
            <a:r>
              <a:rPr lang="en-US" altLang="ko-KR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  <a:endParaRPr kumimoji="0" lang="en-US" altLang="ja-JP" sz="1200" b="0" i="0" u="none" strike="noStrike" kern="1200" cap="none" spc="97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・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다수 퇴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직서</a:t>
            </a:r>
            <a:r>
              <a:rPr kumimoji="0" lang="en-US" altLang="ja-JP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	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사업주는 </a:t>
            </a:r>
            <a:r>
              <a:rPr kumimoji="0" lang="en-US" altLang="ko-KR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45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이상 </a:t>
            </a:r>
            <a:r>
              <a:rPr kumimoji="0" lang="en-US" altLang="ko-KR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미만인 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중고령자를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일정 수 이상 해고 등으로 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퇴</a:t>
            </a:r>
            <a:r>
              <a:rPr kumimoji="0" lang="ko-KR" altLang="en-US" sz="1200" b="0" i="0" u="none" strike="noStrike" kern="1200" cap="none" spc="97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직시킬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경우</a:t>
            </a:r>
            <a:r>
              <a:rPr kumimoji="0" lang="en-US" altLang="ko-KR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,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미리 직업안정소에 알려야 한다</a:t>
            </a:r>
            <a:r>
              <a:rPr kumimoji="0" lang="en-US" altLang="ko-KR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.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endParaRPr lang="en-US" altLang="ko-KR" sz="1200" spc="97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・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구직활동 지원서</a:t>
            </a:r>
            <a:r>
              <a:rPr kumimoji="0" lang="en-US" altLang="ja-JP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	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사업주는 해고 등으로 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퇴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직 예정인 </a:t>
            </a:r>
            <a:r>
              <a:rPr kumimoji="0" lang="en-US" altLang="ko-KR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45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이상 </a:t>
            </a:r>
            <a:r>
              <a:rPr lang="en-US" altLang="ko-KR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7</a:t>
            </a:r>
            <a:r>
              <a:rPr kumimoji="0" lang="en-US" altLang="ko-KR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0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미만의 직원이 희망할 경우 구직활동지원서를 작성해 해당 직원에게 발급할 의무가 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있다</a:t>
            </a:r>
            <a:r>
              <a:rPr lang="en-US" altLang="ko-KR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  <a:endParaRPr kumimoji="0" lang="en-US" altLang="ja-JP" sz="1200" b="0" i="0" u="none" strike="noStrike" kern="1200" cap="none" spc="97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31711" y="908798"/>
            <a:ext cx="5284262" cy="30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35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○</a:t>
            </a:r>
            <a:r>
              <a:rPr kumimoji="1" lang="ko-KR" altLang="en-US" sz="135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정년 인상 등에 따른  안정적인 고용 확보를 추진</a:t>
            </a:r>
            <a:endParaRPr kumimoji="1" lang="ja-JP" altLang="en-US" sz="135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63814" y="3351105"/>
            <a:ext cx="2909057" cy="30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35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○</a:t>
            </a:r>
            <a:r>
              <a:rPr kumimoji="1" lang="ko-KR" altLang="en-US" sz="135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고연령자 등의 재취업 촉진 등</a:t>
            </a:r>
            <a:endParaRPr kumimoji="1" lang="ja-JP" altLang="en-US" sz="135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48298" y="5325330"/>
            <a:ext cx="2909057" cy="30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35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○</a:t>
            </a:r>
            <a:r>
              <a:rPr kumimoji="1" lang="ko-KR" altLang="en-US" sz="1356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다양한 취업기회의 확보</a:t>
            </a:r>
            <a:endParaRPr kumimoji="1" lang="ja-JP" altLang="en-US" sz="135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79660" y="5618628"/>
            <a:ext cx="9560190" cy="1208421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・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지역의 실정에 맞춘 고연령자의 다양한 취업기회 확보</a:t>
            </a:r>
            <a:endParaRPr kumimoji="0" lang="en-US" altLang="ja-JP" sz="1200" b="0" i="0" u="none" strike="noStrike" kern="1200" cap="none" spc="97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lvl="0" defTabSz="914400" eaLnBrk="0" hangingPunct="0">
              <a:tabLst>
                <a:tab pos="5738065" algn="r"/>
              </a:tabLst>
              <a:defRPr/>
            </a:pPr>
            <a:r>
              <a:rPr kumimoji="0" lang="en-US" altLang="ja-JP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  </a:t>
            </a:r>
            <a:r>
              <a:rPr kumimoji="0" lang="en-US" altLang="ko-KR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‘</a:t>
            </a:r>
            <a:r>
              <a:rPr kumimoji="0" lang="ko-KR" altLang="en-US" sz="1200" b="0" i="0" u="none" strike="noStrike" kern="1200" cap="none" spc="97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평생현역사회</a:t>
            </a:r>
            <a:r>
              <a:rPr kumimoji="0" lang="en-US" altLang="ko-KR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’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실현을 위해 지방공공단체를 중심으로 구성된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협의회 등의 제안에 입각해</a:t>
            </a:r>
            <a:r>
              <a:rPr lang="en-US" altLang="ko-KR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그 지역에 사는 고연령자의 다양한 니즈에 부응한 고용</a:t>
            </a: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・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취업을 위한 사업을 실시한다</a:t>
            </a:r>
            <a:r>
              <a:rPr lang="en-US" altLang="ko-KR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</a:t>
            </a:r>
            <a:endParaRPr kumimoji="0" lang="en-US" altLang="ja-JP" sz="1200" b="0" i="0" u="none" strike="noStrike" kern="1200" cap="none" spc="97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lvl="0" defTabSz="914400" eaLnBrk="0" hangingPunct="0">
              <a:tabLst>
                <a:tab pos="5738065" algn="r"/>
              </a:tabLst>
              <a:defRPr/>
            </a:pP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・</a:t>
            </a:r>
            <a:r>
              <a:rPr kumimoji="0" lang="ko-KR" altLang="en-US" sz="1200" b="0" i="0" u="none" strike="noStrike" kern="1200" cap="none" spc="97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실버인재센터</a:t>
            </a:r>
            <a:r>
              <a:rPr kumimoji="0" lang="en-US" altLang="ja-JP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	</a:t>
            </a:r>
          </a:p>
          <a:p>
            <a:pPr marL="0" marR="0" lvl="0" indent="-175325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r>
              <a:rPr kumimoji="0" lang="ko-KR" altLang="en-US" sz="1200" b="0" i="0" u="none" strike="noStrike" kern="1200" cap="none" spc="97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광역지자체</a:t>
            </a:r>
            <a:r>
              <a:rPr kumimoji="0" lang="en-US" altLang="ko-KR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(</a:t>
            </a:r>
            <a:r>
              <a:rPr kumimoji="0" lang="ja-JP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都道府県</a:t>
            </a:r>
            <a:r>
              <a:rPr kumimoji="0" lang="en-US" altLang="ko-KR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)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의 장은 정년퇴직자와 기타 </a:t>
            </a:r>
            <a:r>
              <a:rPr kumimoji="0" lang="ko-KR" altLang="en-US" sz="1200" b="0" i="0" u="none" strike="noStrike" kern="1200" cap="none" spc="97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고연령</a:t>
            </a:r>
            <a:r>
              <a:rPr kumimoji="0" lang="ko-KR" altLang="en-US" sz="1200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퇴직자의 희망에 부응하며</a:t>
            </a:r>
            <a:r>
              <a:rPr lang="en-US" altLang="ko-KR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,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임시적이고 단기적인 취업 또는 기타 </a:t>
            </a:r>
            <a:r>
              <a:rPr lang="ko-KR" altLang="en-US" sz="1200" spc="97" dirty="0" err="1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저강도</a:t>
            </a:r>
            <a:r>
              <a:rPr lang="ko-KR" altLang="en-US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업무 종사에 대한 기회를 확보해 조직적으로 제공하는 일반사단법인 또는 일반재단법인을 지정한다</a:t>
            </a:r>
            <a:r>
              <a:rPr lang="en-US" altLang="ko-KR" sz="1200" spc="97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  <a:r>
              <a:rPr kumimoji="0" lang="ja-JP" altLang="en-US" sz="1259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endParaRPr kumimoji="0" lang="en-US" altLang="ja-JP" sz="1259" b="0" i="0" u="none" strike="noStrike" kern="1200" cap="none" spc="97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-175325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ja-JP" altLang="en-US" sz="1162" b="0" i="0" u="none" strike="noStrike" kern="1200" cap="none" spc="9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</a:t>
            </a:r>
            <a:endParaRPr kumimoji="0" lang="en-US" altLang="ja-JP" sz="969" b="0" i="0" u="none" strike="noStrike" kern="1200" cap="none" spc="97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22" name="額縁 21"/>
          <p:cNvSpPr/>
          <p:nvPr/>
        </p:nvSpPr>
        <p:spPr>
          <a:xfrm>
            <a:off x="163814" y="1190071"/>
            <a:ext cx="9607576" cy="44293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6" name="額縁 25"/>
          <p:cNvSpPr/>
          <p:nvPr/>
        </p:nvSpPr>
        <p:spPr>
          <a:xfrm>
            <a:off x="154005" y="5600150"/>
            <a:ext cx="9607576" cy="52320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スライド番号プレースホルダー 2"/>
          <p:cNvSpPr txBox="1">
            <a:spLocks/>
          </p:cNvSpPr>
          <p:nvPr/>
        </p:nvSpPr>
        <p:spPr>
          <a:xfrm>
            <a:off x="9051430" y="6398064"/>
            <a:ext cx="699977" cy="353729"/>
          </a:xfrm>
          <a:prstGeom prst="rect">
            <a:avLst/>
          </a:prstGeom>
        </p:spPr>
        <p:txBody>
          <a:bodyPr vert="horz" lIns="88254" tIns="44132" rIns="88254" bIns="44132" rtlCol="0" anchor="ctr"/>
          <a:lstStyle>
            <a:defPPr>
              <a:defRPr lang="ja-JP"/>
            </a:defPPr>
            <a:lvl1pPr marL="0" algn="r" defTabSz="91275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6374" algn="l" defTabSz="91275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750" algn="l" defTabSz="91275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130" algn="l" defTabSz="91275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503" algn="l" defTabSz="91275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1881" algn="l" defTabSz="91275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258" algn="l" defTabSz="91275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4631" algn="l" defTabSz="91275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009" algn="l" defTabSz="91275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27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93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15" name="額縁 14"/>
          <p:cNvSpPr/>
          <p:nvPr/>
        </p:nvSpPr>
        <p:spPr>
          <a:xfrm>
            <a:off x="163814" y="3644026"/>
            <a:ext cx="9607576" cy="52320"/>
          </a:xfrm>
          <a:prstGeom prst="beve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288069" y="2559005"/>
            <a:ext cx="513332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※</a:t>
            </a:r>
            <a:r>
              <a:rPr lang="ko-KR" altLang="en-US" sz="900" dirty="0" err="1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창업지원등조치</a:t>
            </a:r>
            <a:r>
              <a:rPr kumimoji="0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（④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,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</a:t>
            </a:r>
            <a:r>
              <a:rPr kumimoji="0" lang="ja-JP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⑤</a:t>
            </a:r>
            <a:r>
              <a:rPr kumimoji="0" lang="ja-JP" altLang="en-US" sz="9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）</a:t>
            </a:r>
            <a:r>
              <a:rPr kumimoji="0" lang="ko-KR" altLang="en-US" sz="9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도입에는 </a:t>
            </a:r>
            <a:r>
              <a:rPr lang="ko-KR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과반수  노조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및 </a:t>
            </a:r>
            <a:r>
              <a:rPr lang="ko-KR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과반수 대표자의 동의 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필요</a:t>
            </a:r>
            <a:endParaRPr kumimoji="0" lang="en-US" altLang="ja-JP" sz="9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1417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1862" y="34065"/>
            <a:ext cx="9564288" cy="450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3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고연령자 고용제도의 개요</a:t>
            </a:r>
            <a:endParaRPr kumimoji="1" lang="ja-JP" altLang="en-US" sz="1400" b="0" i="0" u="none" strike="sng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1252" y="547018"/>
            <a:ext cx="9445507" cy="6203768"/>
          </a:xfrm>
          <a:prstGeom prst="rect">
            <a:avLst/>
          </a:prstGeom>
          <a:solidFill>
            <a:srgbClr val="FFFFCC"/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○ </a:t>
            </a:r>
            <a:r>
              <a:rPr lang="ko-KR" altLang="en-US" sz="1400" u="sng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정년 </a:t>
            </a:r>
            <a:r>
              <a:rPr kumimoji="0" lang="en-US" altLang="ko-KR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60</a:t>
            </a:r>
            <a:r>
              <a:rPr kumimoji="0" lang="ko-KR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세 미만 금지</a:t>
            </a:r>
            <a:r>
              <a:rPr kumimoji="0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itchFamily="50" charset="-128"/>
                <a:cs typeface="+mn-cs"/>
              </a:rPr>
              <a:t>　</a:t>
            </a:r>
            <a:endParaRPr kumimoji="0" lang="en-US" altLang="ja-JP" sz="1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    사업주가 정년을 설정할 경우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,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정년 연령을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60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이상으로 설정해야 한다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.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○ </a:t>
            </a:r>
            <a:r>
              <a:rPr kumimoji="0" lang="en-US" altLang="ja-JP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65</a:t>
            </a:r>
            <a:r>
              <a:rPr lang="ko-KR" altLang="en-US" sz="1400" u="sng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세 이하 </a:t>
            </a:r>
            <a:r>
              <a:rPr kumimoji="0" lang="ko-KR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고용확보조치</a:t>
            </a:r>
            <a:r>
              <a:rPr kumimoji="0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itchFamily="50" charset="-128"/>
                <a:cs typeface="+mn-cs"/>
              </a:rPr>
              <a:t>　</a:t>
            </a:r>
            <a:endParaRPr kumimoji="0" lang="en-US" altLang="ja-JP" sz="1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 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정년을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65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미만으로 설정한 사업주는 아래의 조치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(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고연령자 고용확보 조치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)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중 하나를 강구해야 </a:t>
            </a:r>
            <a:r>
              <a:rPr kumimoji="1" lang="ko-KR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한다</a:t>
            </a:r>
            <a:r>
              <a:rPr kumimoji="1" lang="en-US" altLang="ko-KR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     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① 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65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세까지 정년 연령 </a:t>
            </a:r>
            <a:r>
              <a:rPr lang="ko-KR" altLang="en-US" sz="14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연장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　 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② 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65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</a:t>
            </a:r>
            <a:r>
              <a:rPr lang="ko-KR" altLang="en-US" sz="14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이하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계속고용제도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재고용제도・근무연장제도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등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)</a:t>
            </a:r>
            <a:r>
              <a:rPr lang="ko-KR" altLang="en-US" sz="14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도입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　  </a:t>
            </a: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2012</a:t>
            </a:r>
            <a:r>
              <a: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년도 법안 개정으로 </a:t>
            </a: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2013</a:t>
            </a:r>
            <a:r>
              <a: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년 이후</a:t>
            </a: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,</a:t>
            </a:r>
            <a:r>
              <a: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제도의 적용 대상자는 원칙적으로 </a:t>
            </a: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‘</a:t>
            </a:r>
            <a:r>
              <a: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희망자 </a:t>
            </a:r>
            <a:r>
              <a:rPr lang="ko-KR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전원</a:t>
            </a: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’</a:t>
            </a:r>
            <a:r>
              <a:rPr kumimoji="0" lang="ko-KR" altLang="en-US" sz="140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으로</a:t>
            </a:r>
            <a:r>
              <a: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변경되었다</a:t>
            </a: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.</a:t>
            </a:r>
            <a:endParaRPr kumimoji="0" lang="en-US" altLang="ja-JP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　 </a:t>
            </a:r>
            <a:r>
              <a: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단</a:t>
            </a: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,</a:t>
            </a:r>
            <a:r>
              <a: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</a:t>
            </a: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2012</a:t>
            </a:r>
            <a:r>
              <a: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년까지 노사협정을 통해 제도의 적용 대상자의 기준을 마련한 경우</a:t>
            </a: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,</a:t>
            </a:r>
            <a:r>
              <a: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그 기준을 적용할 수 </a:t>
            </a:r>
            <a:r>
              <a:rPr lang="ko-KR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있는 연령을  </a:t>
            </a:r>
            <a:endParaRPr lang="en-US" altLang="ko-KR" sz="14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</a:t>
            </a:r>
            <a:r>
              <a:rPr lang="en-US" altLang="ko-KR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2025</a:t>
            </a:r>
            <a:r>
              <a:rPr lang="ko-KR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년 </a:t>
            </a:r>
            <a:r>
              <a:rPr lang="en-US" altLang="ko-KR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ko-KR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월 </a:t>
            </a:r>
            <a:r>
              <a:rPr lang="en-US" altLang="ko-KR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31</a:t>
            </a:r>
            <a:r>
              <a:rPr lang="ko-KR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일까지 단계적으로 인상하는</a:t>
            </a:r>
            <a:r>
              <a:rPr lang="en-US" altLang="ko-KR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ko-KR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경과조치</a:t>
            </a:r>
            <a:r>
              <a:rPr lang="en-US" altLang="ko-KR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ko-KR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것이 가능하다</a:t>
            </a:r>
            <a:r>
              <a:rPr lang="en-US" altLang="ko-KR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  <a:r>
              <a:rPr kumimoji="0" lang="ja-JP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</a:t>
            </a:r>
            <a:endParaRPr kumimoji="0" lang="en-US" altLang="ja-JP" sz="1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　 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③ 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정년제도 폐지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258375" marR="0" lvl="0" indent="-258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n-cs"/>
            </a:endParaRPr>
          </a:p>
          <a:p>
            <a:pPr marL="258375" marR="0" lvl="0" indent="-258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n-cs"/>
              </a:rPr>
              <a:t>※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n-cs"/>
              </a:rPr>
              <a:t>고연령자 고용확보조치</a:t>
            </a:r>
            <a:r>
              <a:rPr lang="ko-KR" altLang="en-US" sz="1200" dirty="0" err="1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를</a:t>
            </a:r>
            <a:r>
              <a:rPr lang="ko-KR" altLang="en-US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 관할하는 직업안정소의 지도를 반복적으로 받았음에도 구체적인 조치를 취하지 않은 기업에는 권고문을 송부하고 권고에 따르지 않는 경우 기업명을 공개함</a:t>
            </a:r>
            <a:r>
              <a:rPr lang="en-US" altLang="ko-KR" sz="1200" dirty="0">
                <a:solidFill>
                  <a:srgbClr val="0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.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n-cs"/>
              </a:rPr>
              <a:t> 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※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이 중 하나 이상의 조치를 회사의 제도로 도입해야 한다는  의무</a:t>
            </a:r>
            <a:r>
              <a:rPr lang="ko-KR" altLang="en-US" sz="1200" dirty="0">
                <a:solidFill>
                  <a:srgbClr val="000000"/>
                </a:solidFill>
                <a:latin typeface="Calibri"/>
                <a:ea typeface="ＭＳ Ｐゴシック" panose="020B0600070205080204" pitchFamily="50" charset="-128"/>
              </a:rPr>
              <a:t>로</a:t>
            </a:r>
            <a:r>
              <a:rPr lang="en-US" altLang="ko-KR" sz="1200" dirty="0">
                <a:solidFill>
                  <a:srgbClr val="000000"/>
                </a:solidFill>
                <a:latin typeface="Calibri"/>
                <a:ea typeface="ＭＳ Ｐゴシック" panose="020B0600070205080204" pitchFamily="50" charset="-128"/>
              </a:rPr>
              <a:t>,</a:t>
            </a:r>
            <a:r>
              <a:rPr lang="ko-KR" altLang="en-US" sz="1200" dirty="0">
                <a:solidFill>
                  <a:srgbClr val="000000"/>
                </a:solidFill>
                <a:latin typeface="Calibri"/>
                <a:ea typeface="ＭＳ Ｐゴシック" panose="020B0600070205080204" pitchFamily="50" charset="-128"/>
              </a:rPr>
              <a:t>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노동자  개개인에 대한 고용의무는 아님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.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258375" marR="0" lvl="0" indent="-258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○ </a:t>
            </a:r>
            <a:r>
              <a:rPr kumimoji="0" lang="en-US" altLang="ja-JP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70</a:t>
            </a:r>
            <a:r>
              <a:rPr lang="ko-KR" altLang="en-US" sz="1400" u="sng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세 이하 취</a:t>
            </a:r>
            <a:r>
              <a:rPr kumimoji="0" lang="ko-KR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업확보조치</a:t>
            </a:r>
            <a:r>
              <a:rPr kumimoji="0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itchFamily="50" charset="-128"/>
                <a:cs typeface="+mn-cs"/>
              </a:rPr>
              <a:t>＜</a:t>
            </a:r>
            <a:r>
              <a:rPr kumimoji="0" lang="en-US" altLang="ko-KR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itchFamily="50" charset="-128"/>
                <a:cs typeface="+mn-cs"/>
              </a:rPr>
              <a:t>2021</a:t>
            </a:r>
            <a:r>
              <a:rPr kumimoji="0" lang="ko-KR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itchFamily="50" charset="-128"/>
                <a:cs typeface="+mn-cs"/>
              </a:rPr>
              <a:t>년</a:t>
            </a:r>
            <a:r>
              <a:rPr kumimoji="0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itchFamily="50" charset="-128"/>
                <a:cs typeface="+mn-cs"/>
              </a:rPr>
              <a:t>４</a:t>
            </a:r>
            <a:r>
              <a:rPr kumimoji="0" lang="ko-KR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itchFamily="50" charset="-128"/>
                <a:cs typeface="+mn-cs"/>
              </a:rPr>
              <a:t>월</a:t>
            </a:r>
            <a:r>
              <a:rPr kumimoji="0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itchFamily="50" charset="-128"/>
                <a:cs typeface="+mn-cs"/>
              </a:rPr>
              <a:t>１</a:t>
            </a:r>
            <a:r>
              <a:rPr kumimoji="0" lang="ko-KR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itchFamily="50" charset="-128"/>
                <a:cs typeface="+mn-cs"/>
              </a:rPr>
              <a:t>일 시행</a:t>
            </a:r>
            <a:r>
              <a:rPr kumimoji="0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itchFamily="50" charset="-128"/>
                <a:cs typeface="+mn-cs"/>
              </a:rPr>
              <a:t>＞</a:t>
            </a:r>
            <a:endParaRPr kumimoji="0" lang="en-US" altLang="ja-JP" sz="1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273050" marR="0" lvl="0" indent="-188913" algn="l" defTabSz="9107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정년을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65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이상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미만으로 설정하고 있는 사업주 또는 계속고용제도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(70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세까지 </a:t>
            </a:r>
            <a:r>
              <a:rPr kumimoji="1" lang="ko-KR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지속적으로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고용하는 제도는 제외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.)</a:t>
            </a:r>
            <a:r>
              <a:rPr kumimoji="1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를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도입하고 있는 사업주는 아래의 조치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(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고연령자 </a:t>
            </a:r>
            <a:r>
              <a:rPr kumimoji="1" lang="ko-KR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취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업확보조치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)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 중 하나를 </a:t>
            </a:r>
            <a:r>
              <a:rPr kumimoji="1" lang="ko-KR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강구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하도록 노력해야 한다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.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273050" lvl="0" indent="-188913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5738065" algn="r"/>
              </a:tabLst>
              <a:defRPr/>
            </a:pP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※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단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,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창업지원 등 조치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（④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,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⑤）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에 대해서는 </a:t>
            </a:r>
            <a:r>
              <a:rPr lang="ko-KR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과반수 노조 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및 </a:t>
            </a:r>
            <a:r>
              <a:rPr lang="ko-KR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과반수 대표자의 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동의를 얻은 후 도입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.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n-cs"/>
            </a:endParaRPr>
          </a:p>
          <a:p>
            <a:pPr marL="258375" marR="0" lvl="0" indent="-258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　① 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kumimoji="0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세까지로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정년 연령 </a:t>
            </a:r>
            <a:r>
              <a:rPr lang="ko-KR" altLang="en-US" sz="14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연장</a:t>
            </a:r>
            <a:endParaRPr lang="en-US" altLang="ko-KR" sz="14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258375" marR="0" lvl="0" indent="-258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38065" algn="r"/>
              </a:tabLst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　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② 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 이하 계속고용제도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재고용제도</a:t>
            </a:r>
            <a:r>
              <a:rPr lang="ko-KR" altLang="en-US" sz="14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근무연장제도 등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)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도입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（ 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타 사업주에 의한 고용 포함 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）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　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③ 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정년제도 폐지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　④ 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세까지 지속적으로 업무위탁계약을 체결하는 제도의 도입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　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⑤ 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70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세까지 계속해서 아래의 사업에 종사할 수 있도록 하는 제도의 도입</a:t>
            </a: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 　　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a.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사업주가 직접 실시하는 사회공헌사업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　 　　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b.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사업주로부터 위탁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,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 출자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자금제공</a:t>
            </a:r>
            <a:r>
              <a:rPr kumimoji="0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)</a:t>
            </a: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+mn-cs"/>
              </a:rPr>
              <a:t>등을 받은 단체가 실시하는 사회공헌사업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7" name="大かっこ 6"/>
          <p:cNvSpPr/>
          <p:nvPr/>
        </p:nvSpPr>
        <p:spPr>
          <a:xfrm>
            <a:off x="385383" y="1733598"/>
            <a:ext cx="9248138" cy="1440160"/>
          </a:xfrm>
          <a:prstGeom prst="bracketPair">
            <a:avLst>
              <a:gd name="adj" fmla="val 106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大かっこ 8"/>
          <p:cNvSpPr/>
          <p:nvPr/>
        </p:nvSpPr>
        <p:spPr>
          <a:xfrm>
            <a:off x="488504" y="5229200"/>
            <a:ext cx="9145016" cy="1440160"/>
          </a:xfrm>
          <a:prstGeom prst="bracketPair">
            <a:avLst>
              <a:gd name="adj" fmla="val 106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9769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3107134" y="2354014"/>
            <a:ext cx="0" cy="31670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4289821" y="2355568"/>
            <a:ext cx="0" cy="31670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5485211" y="2354014"/>
            <a:ext cx="0" cy="31670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6682186" y="2354014"/>
            <a:ext cx="0" cy="31670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1881585" y="2360362"/>
            <a:ext cx="0" cy="31670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7868046" y="2354014"/>
            <a:ext cx="0" cy="31670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1872173" y="2890556"/>
            <a:ext cx="6005513" cy="865188"/>
          </a:xfrm>
          <a:prstGeom prst="rect">
            <a:avLst/>
          </a:prstGeom>
          <a:solidFill>
            <a:srgbClr val="99CCFF">
              <a:alpha val="8392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특별지급 노령후생연금</a:t>
            </a:r>
            <a:r>
              <a:rPr kumimoji="1" lang="en-US" altLang="ko-KR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소득비례부분</a:t>
            </a:r>
            <a:r>
              <a:rPr kumimoji="1" lang="en-US" altLang="ko-KR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ja-JP" altLang="en-US" sz="18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1872173" y="4155656"/>
            <a:ext cx="6005513" cy="865188"/>
          </a:xfrm>
          <a:prstGeom prst="rect">
            <a:avLst/>
          </a:prstGeom>
          <a:solidFill>
            <a:srgbClr val="FFCC99">
              <a:alpha val="8392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특별지급 노령후생연금</a:t>
            </a:r>
            <a:r>
              <a:rPr kumimoji="1" lang="en-US" altLang="ko-KR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정액부분</a:t>
            </a:r>
            <a:r>
              <a:rPr kumimoji="1" lang="en-US" altLang="ko-KR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ja-JP" altLang="en-US" sz="18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7893562" y="2892511"/>
            <a:ext cx="1444625" cy="865187"/>
          </a:xfrm>
          <a:prstGeom prst="rect">
            <a:avLst/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7899906" y="4154129"/>
            <a:ext cx="1444625" cy="865187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1616587" y="3781813"/>
            <a:ext cx="623887" cy="30774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60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2808793" y="3781813"/>
            <a:ext cx="623887" cy="30774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61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3966077" y="3778089"/>
            <a:ext cx="623887" cy="30774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62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188346" y="3781813"/>
            <a:ext cx="625476" cy="30774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63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6375913" y="3791340"/>
            <a:ext cx="623887" cy="30774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64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7564834" y="3805627"/>
            <a:ext cx="625476" cy="30774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08" name="AutoShape 20"/>
          <p:cNvSpPr>
            <a:spLocks noChangeArrowheads="1"/>
          </p:cNvSpPr>
          <p:nvPr/>
        </p:nvSpPr>
        <p:spPr bwMode="auto">
          <a:xfrm>
            <a:off x="3199263" y="2341279"/>
            <a:ext cx="1012826" cy="503238"/>
          </a:xfrm>
          <a:prstGeom prst="rightArrow">
            <a:avLst>
              <a:gd name="adj1" fmla="val 50000"/>
              <a:gd name="adj2" fmla="val 50315"/>
            </a:avLst>
          </a:prstGeom>
          <a:gradFill rotWithShape="0">
            <a:gsLst>
              <a:gs pos="0">
                <a:srgbClr val="EAEAEA"/>
              </a:gs>
              <a:gs pos="100000">
                <a:srgbClr val="CCECFF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09" name="AutoShape 21"/>
          <p:cNvSpPr>
            <a:spLocks noChangeArrowheads="1"/>
          </p:cNvSpPr>
          <p:nvPr/>
        </p:nvSpPr>
        <p:spPr bwMode="auto">
          <a:xfrm>
            <a:off x="4399414" y="2341279"/>
            <a:ext cx="1012826" cy="503238"/>
          </a:xfrm>
          <a:prstGeom prst="rightArrow">
            <a:avLst>
              <a:gd name="adj1" fmla="val 50000"/>
              <a:gd name="adj2" fmla="val 50315"/>
            </a:avLst>
          </a:prstGeom>
          <a:gradFill rotWithShape="0">
            <a:gsLst>
              <a:gs pos="0">
                <a:srgbClr val="EAEAEA"/>
              </a:gs>
              <a:gs pos="100000">
                <a:srgbClr val="CCECFF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10" name="AutoShape 22"/>
          <p:cNvSpPr>
            <a:spLocks noChangeArrowheads="1"/>
          </p:cNvSpPr>
          <p:nvPr/>
        </p:nvSpPr>
        <p:spPr bwMode="auto">
          <a:xfrm>
            <a:off x="5591626" y="2341279"/>
            <a:ext cx="1012826" cy="503238"/>
          </a:xfrm>
          <a:prstGeom prst="rightArrow">
            <a:avLst>
              <a:gd name="adj1" fmla="val 50000"/>
              <a:gd name="adj2" fmla="val 50315"/>
            </a:avLst>
          </a:prstGeom>
          <a:gradFill rotWithShape="0">
            <a:gsLst>
              <a:gs pos="0">
                <a:srgbClr val="EAEAEA"/>
              </a:gs>
              <a:gs pos="100000">
                <a:srgbClr val="CCECFF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11" name="AutoShape 23"/>
          <p:cNvSpPr>
            <a:spLocks noChangeArrowheads="1"/>
          </p:cNvSpPr>
          <p:nvPr/>
        </p:nvSpPr>
        <p:spPr bwMode="auto">
          <a:xfrm>
            <a:off x="6787013" y="2341279"/>
            <a:ext cx="1012826" cy="503238"/>
          </a:xfrm>
          <a:prstGeom prst="rightArrow">
            <a:avLst>
              <a:gd name="adj1" fmla="val 50000"/>
              <a:gd name="adj2" fmla="val 50315"/>
            </a:avLst>
          </a:prstGeom>
          <a:gradFill rotWithShape="0">
            <a:gsLst>
              <a:gs pos="0">
                <a:srgbClr val="EAEAEA"/>
              </a:gs>
              <a:gs pos="100000">
                <a:srgbClr val="CCECFF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12" name="AutoShape 24"/>
          <p:cNvSpPr>
            <a:spLocks noChangeArrowheads="1"/>
          </p:cNvSpPr>
          <p:nvPr/>
        </p:nvSpPr>
        <p:spPr bwMode="auto">
          <a:xfrm>
            <a:off x="1991160" y="5073224"/>
            <a:ext cx="1012826" cy="503238"/>
          </a:xfrm>
          <a:prstGeom prst="rightArrow">
            <a:avLst>
              <a:gd name="adj1" fmla="val 50000"/>
              <a:gd name="adj2" fmla="val 50315"/>
            </a:avLst>
          </a:prstGeom>
          <a:gradFill rotWithShape="0">
            <a:gsLst>
              <a:gs pos="0">
                <a:schemeClr val="bg1"/>
              </a:gs>
              <a:gs pos="100000">
                <a:srgbClr val="FF9900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13" name="AutoShape 25"/>
          <p:cNvSpPr>
            <a:spLocks noChangeArrowheads="1"/>
          </p:cNvSpPr>
          <p:nvPr/>
        </p:nvSpPr>
        <p:spPr bwMode="auto">
          <a:xfrm>
            <a:off x="3199263" y="5073224"/>
            <a:ext cx="1012826" cy="503238"/>
          </a:xfrm>
          <a:prstGeom prst="rightArrow">
            <a:avLst>
              <a:gd name="adj1" fmla="val 50000"/>
              <a:gd name="adj2" fmla="val 50315"/>
            </a:avLst>
          </a:prstGeom>
          <a:gradFill rotWithShape="0">
            <a:gsLst>
              <a:gs pos="0">
                <a:schemeClr val="bg1"/>
              </a:gs>
              <a:gs pos="100000">
                <a:srgbClr val="FF9900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14" name="AutoShape 26"/>
          <p:cNvSpPr>
            <a:spLocks noChangeArrowheads="1"/>
          </p:cNvSpPr>
          <p:nvPr/>
        </p:nvSpPr>
        <p:spPr bwMode="auto">
          <a:xfrm>
            <a:off x="4410525" y="5073224"/>
            <a:ext cx="1012826" cy="503238"/>
          </a:xfrm>
          <a:prstGeom prst="rightArrow">
            <a:avLst>
              <a:gd name="adj1" fmla="val 50000"/>
              <a:gd name="adj2" fmla="val 50315"/>
            </a:avLst>
          </a:prstGeom>
          <a:gradFill rotWithShape="0">
            <a:gsLst>
              <a:gs pos="0">
                <a:schemeClr val="bg1"/>
              </a:gs>
              <a:gs pos="100000">
                <a:srgbClr val="FF9900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15" name="AutoShape 27"/>
          <p:cNvSpPr>
            <a:spLocks noChangeArrowheads="1"/>
          </p:cNvSpPr>
          <p:nvPr/>
        </p:nvSpPr>
        <p:spPr bwMode="auto">
          <a:xfrm>
            <a:off x="5607500" y="5073224"/>
            <a:ext cx="1012826" cy="503238"/>
          </a:xfrm>
          <a:prstGeom prst="rightArrow">
            <a:avLst>
              <a:gd name="adj1" fmla="val 50000"/>
              <a:gd name="adj2" fmla="val 50315"/>
            </a:avLst>
          </a:prstGeom>
          <a:gradFill rotWithShape="0">
            <a:gsLst>
              <a:gs pos="0">
                <a:schemeClr val="bg1"/>
              </a:gs>
              <a:gs pos="100000">
                <a:srgbClr val="FF9900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16" name="AutoShape 28"/>
          <p:cNvSpPr>
            <a:spLocks noChangeArrowheads="1"/>
          </p:cNvSpPr>
          <p:nvPr/>
        </p:nvSpPr>
        <p:spPr bwMode="auto">
          <a:xfrm>
            <a:off x="6788601" y="5073224"/>
            <a:ext cx="1012826" cy="503238"/>
          </a:xfrm>
          <a:prstGeom prst="rightArrow">
            <a:avLst>
              <a:gd name="adj1" fmla="val 50000"/>
              <a:gd name="adj2" fmla="val 50315"/>
            </a:avLst>
          </a:prstGeom>
          <a:gradFill rotWithShape="0">
            <a:gsLst>
              <a:gs pos="0">
                <a:schemeClr val="bg1"/>
              </a:gs>
              <a:gs pos="100000">
                <a:srgbClr val="FF9900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17" name="AutoShape 29"/>
          <p:cNvSpPr>
            <a:spLocks noChangeArrowheads="1"/>
          </p:cNvSpPr>
          <p:nvPr/>
        </p:nvSpPr>
        <p:spPr bwMode="auto">
          <a:xfrm>
            <a:off x="8171259" y="1907340"/>
            <a:ext cx="1594195" cy="504825"/>
          </a:xfrm>
          <a:prstGeom prst="wedgeRoundRectCallout">
            <a:avLst>
              <a:gd name="adj1" fmla="val -69057"/>
              <a:gd name="adj2" fmla="val 13899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2025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</a:t>
            </a:r>
            <a:r>
              <a:rPr kumimoji="1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/>
            </a:r>
            <a:b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</a:b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소득비례부분 상향 완료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18" name="AutoShape 30"/>
          <p:cNvSpPr>
            <a:spLocks noChangeArrowheads="1"/>
          </p:cNvSpPr>
          <p:nvPr/>
        </p:nvSpPr>
        <p:spPr bwMode="auto">
          <a:xfrm>
            <a:off x="8193361" y="5923502"/>
            <a:ext cx="1403350" cy="504825"/>
          </a:xfrm>
          <a:prstGeom prst="wedgeRoundRectCallout">
            <a:avLst>
              <a:gd name="adj1" fmla="val -73559"/>
              <a:gd name="adj2" fmla="val -13250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91406" tIns="45703" rIns="91406" bIns="45703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2013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</a:t>
            </a:r>
            <a:r>
              <a:rPr kumimoji="1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/>
            </a:r>
            <a:b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</a:b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정액부분 상향 완료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19" name="AutoShape 31"/>
          <p:cNvSpPr>
            <a:spLocks noChangeArrowheads="1"/>
          </p:cNvSpPr>
          <p:nvPr/>
        </p:nvSpPr>
        <p:spPr bwMode="auto">
          <a:xfrm>
            <a:off x="522698" y="5726058"/>
            <a:ext cx="1403350" cy="504825"/>
          </a:xfrm>
          <a:prstGeom prst="wedgeRoundRectCallout">
            <a:avLst>
              <a:gd name="adj1" fmla="val 133579"/>
              <a:gd name="adj2" fmla="val -7956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91406" tIns="45703" rIns="91406" bIns="45703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2001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</a:t>
            </a:r>
            <a:r>
              <a:rPr kumimoji="1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/>
            </a:r>
            <a:b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</a:b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정액부분 상향 개시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20" name="AutoShape 32"/>
          <p:cNvSpPr>
            <a:spLocks noChangeArrowheads="1"/>
          </p:cNvSpPr>
          <p:nvPr/>
        </p:nvSpPr>
        <p:spPr bwMode="auto">
          <a:xfrm>
            <a:off x="272480" y="2195319"/>
            <a:ext cx="1403350" cy="641350"/>
          </a:xfrm>
          <a:prstGeom prst="wedgeRoundRectCallout">
            <a:avLst>
              <a:gd name="adj1" fmla="val 152140"/>
              <a:gd name="adj2" fmla="val 5494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91406" tIns="45703" rIns="91406" bIns="45703" anchor="ctr" anchorCtr="1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2013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</a:t>
            </a:r>
            <a:r>
              <a:rPr kumimoji="1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/>
            </a:r>
            <a:b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</a:b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소득비례부분</a:t>
            </a:r>
            <a:endParaRPr kumimoji="1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상향 개시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271470" y="1700808"/>
            <a:ext cx="7410451" cy="3692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연금제도개혁으로 후생연금 수급개시연령이 단계적으로 상향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22" name="AutoShape 34"/>
          <p:cNvSpPr>
            <a:spLocks noChangeArrowheads="1"/>
          </p:cNvSpPr>
          <p:nvPr/>
        </p:nvSpPr>
        <p:spPr bwMode="auto">
          <a:xfrm>
            <a:off x="2806692" y="6253417"/>
            <a:ext cx="4424970" cy="574675"/>
          </a:xfrm>
          <a:prstGeom prst="homePlate">
            <a:avLst>
              <a:gd name="adj" fmla="val 102568"/>
            </a:avLst>
          </a:prstGeom>
          <a:solidFill>
            <a:srgbClr val="CC99FF"/>
          </a:solidFill>
          <a:ln w="9525" algn="ctr">
            <a:noFill/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연금지급과 고용을 연결시키는 것이 과제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23" name="AutoShape 35"/>
          <p:cNvSpPr>
            <a:spLocks noChangeArrowheads="1"/>
          </p:cNvSpPr>
          <p:nvPr/>
        </p:nvSpPr>
        <p:spPr bwMode="auto">
          <a:xfrm rot="5400000">
            <a:off x="4845065" y="5872752"/>
            <a:ext cx="431800" cy="234950"/>
          </a:xfrm>
          <a:prstGeom prst="rightArrow">
            <a:avLst>
              <a:gd name="adj1" fmla="val 50000"/>
              <a:gd name="adj2" fmla="val 45946"/>
            </a:avLst>
          </a:prstGeom>
          <a:solidFill>
            <a:srgbClr val="99FF33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25" name="Text Box 38"/>
          <p:cNvSpPr txBox="1">
            <a:spLocks noChangeArrowheads="1"/>
          </p:cNvSpPr>
          <p:nvPr/>
        </p:nvSpPr>
        <p:spPr bwMode="auto">
          <a:xfrm>
            <a:off x="3826476" y="5545072"/>
            <a:ext cx="1014413" cy="246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2004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</a:t>
            </a:r>
            <a:r>
              <a:rPr kumimoji="1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</a:t>
            </a:r>
            <a:endParaRPr kumimoji="1" lang="ja-JP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26" name="Text Box 39"/>
          <p:cNvSpPr txBox="1">
            <a:spLocks noChangeArrowheads="1"/>
          </p:cNvSpPr>
          <p:nvPr/>
        </p:nvSpPr>
        <p:spPr bwMode="auto">
          <a:xfrm>
            <a:off x="5017099" y="5529196"/>
            <a:ext cx="1014413" cy="246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2007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</a:t>
            </a:r>
            <a:r>
              <a:rPr kumimoji="1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</a:t>
            </a:r>
            <a:endParaRPr kumimoji="1" lang="ja-JP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27" name="Text Box 40"/>
          <p:cNvSpPr txBox="1">
            <a:spLocks noChangeArrowheads="1"/>
          </p:cNvSpPr>
          <p:nvPr/>
        </p:nvSpPr>
        <p:spPr bwMode="auto">
          <a:xfrm>
            <a:off x="6217249" y="5554604"/>
            <a:ext cx="1014413" cy="246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2010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</a:t>
            </a:r>
            <a:r>
              <a:rPr kumimoji="1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</a:t>
            </a:r>
            <a:endParaRPr kumimoji="1" lang="ja-JP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28" name="Text Box 41"/>
          <p:cNvSpPr txBox="1">
            <a:spLocks noChangeArrowheads="1"/>
          </p:cNvSpPr>
          <p:nvPr/>
        </p:nvSpPr>
        <p:spPr bwMode="auto">
          <a:xfrm>
            <a:off x="3821511" y="2143199"/>
            <a:ext cx="1014412" cy="246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2016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</a:t>
            </a:r>
            <a:r>
              <a:rPr kumimoji="1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</a:t>
            </a:r>
            <a:endParaRPr kumimoji="1" lang="ja-JP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29" name="Text Box 42"/>
          <p:cNvSpPr txBox="1">
            <a:spLocks noChangeArrowheads="1"/>
          </p:cNvSpPr>
          <p:nvPr/>
        </p:nvSpPr>
        <p:spPr bwMode="auto">
          <a:xfrm>
            <a:off x="5005934" y="2143199"/>
            <a:ext cx="1016001" cy="246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2019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</a:t>
            </a:r>
            <a:r>
              <a:rPr kumimoji="1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</a:t>
            </a:r>
            <a:endParaRPr kumimoji="1" lang="ja-JP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330" name="Text Box 43"/>
          <p:cNvSpPr txBox="1">
            <a:spLocks noChangeArrowheads="1"/>
          </p:cNvSpPr>
          <p:nvPr/>
        </p:nvSpPr>
        <p:spPr bwMode="auto">
          <a:xfrm>
            <a:off x="6217249" y="2143199"/>
            <a:ext cx="1014413" cy="246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2022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</a:t>
            </a:r>
            <a:r>
              <a:rPr kumimoji="1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</a:t>
            </a:r>
            <a:endParaRPr kumimoji="1" lang="ja-JP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7934252" y="3105970"/>
            <a:ext cx="1393041" cy="461631"/>
          </a:xfrm>
          <a:prstGeom prst="rect">
            <a:avLst/>
          </a:prstGeom>
          <a:solidFill>
            <a:schemeClr val="bg1"/>
          </a:solidFill>
        </p:spPr>
        <p:txBody>
          <a:bodyPr wrap="square" lIns="91406" tIns="45703" rIns="91406" bIns="45703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노령후생연금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소득비례연금</a:t>
            </a:r>
            <a:r>
              <a:rPr kumimoji="0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0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" name="テキスト ボックス 44"/>
          <p:cNvSpPr txBox="1"/>
          <p:nvPr/>
        </p:nvSpPr>
        <p:spPr bwMode="auto">
          <a:xfrm>
            <a:off x="7990414" y="4457391"/>
            <a:ext cx="1238259" cy="2769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06" tIns="45703" rIns="91406" bIns="45703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노령기초연금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8" name="Rectangle 18" descr="20%"/>
          <p:cNvSpPr>
            <a:spLocks noChangeArrowheads="1"/>
          </p:cNvSpPr>
          <p:nvPr/>
        </p:nvSpPr>
        <p:spPr bwMode="auto">
          <a:xfrm>
            <a:off x="0" y="526567"/>
            <a:ext cx="9906000" cy="1172758"/>
          </a:xfrm>
          <a:prstGeom prst="rect">
            <a:avLst/>
          </a:prstGeom>
          <a:pattFill prst="pct20">
            <a:fgClr>
              <a:srgbClr val="00FFFF">
                <a:alpha val="72156"/>
              </a:srgbClr>
            </a:fgClr>
            <a:bgClr>
              <a:schemeClr val="bg1">
                <a:alpha val="72156"/>
              </a:schemeClr>
            </a:bgClr>
          </a:pattFill>
          <a:ln w="9525">
            <a:noFill/>
            <a:miter lim="800000"/>
            <a:headEnd/>
            <a:tailEnd/>
          </a:ln>
        </p:spPr>
        <p:txBody>
          <a:bodyPr wrap="none" lIns="89212" tIns="44605" rIns="89212" bIns="44605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9" name="Text Box 15"/>
          <p:cNvSpPr txBox="1">
            <a:spLocks noChangeArrowheads="1"/>
          </p:cNvSpPr>
          <p:nvPr/>
        </p:nvSpPr>
        <p:spPr bwMode="auto">
          <a:xfrm>
            <a:off x="271476" y="690461"/>
            <a:ext cx="9325243" cy="82874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square" lIns="89212" tIns="44605" rIns="89212" bIns="44605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공적연금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후생연금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수급개시연령 상향으로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2012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년도까지의 고연령자 고용제도를 유지한다면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2013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년도부터는 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60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정년 이후 계속고용을 희망한다 하더라도 </a:t>
            </a:r>
            <a:r>
              <a:rPr kumimoji="0" lang="ko-KR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고용이 지속되지 않고</a:t>
            </a:r>
            <a:r>
              <a:rPr kumimoji="0" lang="en-US" altLang="ko-KR" sz="16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또한 연금도 받지 못해 수입이 없는 사람이 발생할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가능성이 있었음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따라서 고용과 연금이 이어질 수 있도록 함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307" name="AutoShape 19"/>
          <p:cNvSpPr>
            <a:spLocks noChangeArrowheads="1"/>
          </p:cNvSpPr>
          <p:nvPr/>
        </p:nvSpPr>
        <p:spPr bwMode="auto">
          <a:xfrm>
            <a:off x="1991160" y="2341279"/>
            <a:ext cx="1012826" cy="503238"/>
          </a:xfrm>
          <a:prstGeom prst="rightArrow">
            <a:avLst>
              <a:gd name="adj1" fmla="val 50000"/>
              <a:gd name="adj2" fmla="val 50315"/>
            </a:avLst>
          </a:prstGeom>
          <a:gradFill rotWithShape="0">
            <a:gsLst>
              <a:gs pos="0">
                <a:srgbClr val="EAEAEA"/>
              </a:gs>
              <a:gs pos="100000">
                <a:srgbClr val="CCECFF"/>
              </a:gs>
            </a:gsLst>
            <a:lin ang="0" scaled="1"/>
          </a:gradFill>
          <a:ln w="4445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1406" tIns="45703" rIns="91406" bIns="45703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6" name="正方形/長方形 45"/>
          <p:cNvSpPr/>
          <p:nvPr/>
        </p:nvSpPr>
        <p:spPr bwMode="auto">
          <a:xfrm>
            <a:off x="56464" y="2987412"/>
            <a:ext cx="2152145" cy="792088"/>
          </a:xfrm>
          <a:prstGeom prst="rect">
            <a:avLst/>
          </a:prstGeom>
          <a:solidFill>
            <a:schemeClr val="bg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5571" tIns="7197" rIns="75571" bIns="719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연금 및 수입이 없는</a:t>
            </a:r>
            <a:endParaRPr kumimoji="0" lang="en-US" altLang="ko-KR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사람이 발생할 가능성</a:t>
            </a:r>
            <a:endParaRPr kumimoji="0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0" name="直線矢印コネクタ 49"/>
          <p:cNvCxnSpPr>
            <a:cxnSpLocks/>
            <a:stCxn id="46" idx="3"/>
          </p:cNvCxnSpPr>
          <p:nvPr/>
        </p:nvCxnSpPr>
        <p:spPr bwMode="auto">
          <a:xfrm flipV="1">
            <a:off x="2208609" y="2843394"/>
            <a:ext cx="296153" cy="540062"/>
          </a:xfrm>
          <a:prstGeom prst="straightConnector1">
            <a:avLst/>
          </a:prstGeom>
          <a:solidFill>
            <a:srgbClr val="FFFFCC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-27384"/>
            <a:ext cx="8915400" cy="633412"/>
          </a:xfrm>
        </p:spPr>
        <p:txBody>
          <a:bodyPr/>
          <a:lstStyle/>
          <a:p>
            <a:pPr rtl="0" eaLnBrk="0" fontAlgn="base" hangingPunct="0"/>
            <a:r>
              <a:rPr lang="ko-KR" altLang="en-US" sz="2400" dirty="0">
                <a:solidFill>
                  <a:srgbClr val="000000"/>
                </a:solidFill>
                <a:latin typeface="+mj-ea"/>
              </a:rPr>
              <a:t>후생연금 수급개시연령 상향</a:t>
            </a:r>
            <a:endParaRPr kumimoji="1" lang="ja-JP" altLang="en-US" dirty="0">
              <a:latin typeface="+mj-ea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251038-545B-4A13-82FA-F0396C7D29EB}" type="slidenum">
              <a:rPr kumimoji="0" lang="ja-JP" altLang="en-US" sz="1162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ja-JP" altLang="en-US" sz="116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728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図 57"/>
          <p:cNvPicPr/>
          <p:nvPr/>
        </p:nvPicPr>
        <p:blipFill>
          <a:blip r:embed="rId3" cstate="print"/>
          <a:srcRect r="3759"/>
          <a:stretch>
            <a:fillRect/>
          </a:stretch>
        </p:blipFill>
        <p:spPr bwMode="auto">
          <a:xfrm>
            <a:off x="831771" y="1634339"/>
            <a:ext cx="8242461" cy="4121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図 7"/>
          <p:cNvPicPr>
            <a:picLocks noChangeAspect="1" noChangeArrowheads="1"/>
          </p:cNvPicPr>
          <p:nvPr/>
        </p:nvPicPr>
        <p:blipFill>
          <a:blip r:embed="rId4" cstate="print"/>
          <a:srcRect t="78306" r="769"/>
          <a:stretch>
            <a:fillRect/>
          </a:stretch>
        </p:blipFill>
        <p:spPr bwMode="auto">
          <a:xfrm>
            <a:off x="831816" y="5618507"/>
            <a:ext cx="8242460" cy="1159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18" descr="20%"/>
          <p:cNvSpPr>
            <a:spLocks noChangeArrowheads="1"/>
          </p:cNvSpPr>
          <p:nvPr/>
        </p:nvSpPr>
        <p:spPr bwMode="auto">
          <a:xfrm>
            <a:off x="523714" y="813626"/>
            <a:ext cx="8858589" cy="837123"/>
          </a:xfrm>
          <a:prstGeom prst="rect">
            <a:avLst/>
          </a:prstGeom>
          <a:pattFill prst="pct20">
            <a:fgClr>
              <a:srgbClr val="00FFFF">
                <a:alpha val="72156"/>
              </a:srgbClr>
            </a:fgClr>
            <a:bgClr>
              <a:schemeClr val="bg1">
                <a:alpha val="72156"/>
              </a:schemeClr>
            </a:bgClr>
          </a:pattFill>
          <a:ln w="9525">
            <a:noFill/>
            <a:miter lim="800000"/>
            <a:headEnd/>
            <a:tailEnd/>
          </a:ln>
        </p:spPr>
        <p:txBody>
          <a:bodyPr wrap="none" lIns="79766" tIns="39883" rIns="79766" bIns="39883" anchor="ctr"/>
          <a:lstStyle/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19461" name="Text Box 15"/>
          <p:cNvSpPr txBox="1">
            <a:spLocks noChangeArrowheads="1"/>
          </p:cNvSpPr>
          <p:nvPr/>
        </p:nvSpPr>
        <p:spPr bwMode="auto">
          <a:xfrm>
            <a:off x="610448" y="802131"/>
            <a:ext cx="8683992" cy="847871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square" lIns="79766" tIns="39883" rIns="79766" bIns="39883">
            <a:spAutoFit/>
          </a:bodyPr>
          <a:lstStyle/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개정 전의 </a:t>
            </a:r>
            <a:r>
              <a:rPr kumimoji="0" lang="ko-KR" altLang="en-US" sz="1662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고령법</a:t>
            </a:r>
            <a:r>
              <a:rPr kumimoji="0" lang="ko-KR" altLang="en-US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제</a:t>
            </a:r>
            <a:r>
              <a:rPr kumimoji="0" lang="en-US" altLang="ko-KR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9</a:t>
            </a:r>
            <a:r>
              <a:rPr kumimoji="0" lang="ko-KR" altLang="en-US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조제</a:t>
            </a:r>
            <a:r>
              <a:rPr kumimoji="0" lang="en-US" altLang="ko-KR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</a:t>
            </a:r>
            <a:r>
              <a:rPr kumimoji="0" lang="ko-KR" altLang="en-US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항에 </a:t>
            </a:r>
            <a:r>
              <a:rPr lang="ko-KR" altLang="en-US" sz="1662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입각</a:t>
            </a:r>
            <a:r>
              <a:rPr kumimoji="0" lang="ko-KR" altLang="en-US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한 계속고용제도의 대상자를 한정하는 기준을 갖추고 있는 사업주는</a:t>
            </a:r>
            <a:r>
              <a:rPr kumimoji="0" lang="en-US" altLang="ko-KR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노령후생연금</a:t>
            </a:r>
            <a:r>
              <a:rPr kumimoji="0" lang="en-US" altLang="ko-KR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소득비례부분</a:t>
            </a:r>
            <a:r>
              <a:rPr kumimoji="0" lang="en-US" altLang="ko-KR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 </a:t>
            </a:r>
            <a:r>
              <a:rPr kumimoji="0" lang="ko-KR" altLang="en-US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수급개시연령에 도달한 사람을 대상으로 해당 기준을 계속해서 이용할 수 있는 </a:t>
            </a:r>
            <a:r>
              <a:rPr kumimoji="0" lang="en-US" altLang="ko-KR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12</a:t>
            </a:r>
            <a:r>
              <a:rPr kumimoji="0" lang="ko-KR" altLang="en-US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동안의 경과조치를 마련한다</a:t>
            </a:r>
            <a:r>
              <a:rPr kumimoji="0" lang="en-US" altLang="ko-KR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r>
              <a:rPr kumimoji="0" lang="ja-JP" altLang="en-US" sz="1662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34" charset="-128"/>
                <a:ea typeface="ＭＳ Ｐゴシック" panose="020B0600070205080204" pitchFamily="34" charset="-128"/>
                <a:cs typeface="+mn-cs"/>
              </a:rPr>
              <a:t>　</a:t>
            </a:r>
            <a:endParaRPr kumimoji="0" lang="en-US" altLang="ja-JP" sz="1662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523714" y="362571"/>
            <a:ext cx="8858589" cy="451448"/>
          </a:xfrm>
          <a:prstGeom prst="bevel">
            <a:avLst>
              <a:gd name="adj" fmla="val 7014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lIns="81726" tIns="40864" rIns="81726" bIns="40864" anchor="ctr"/>
          <a:lstStyle/>
          <a:p>
            <a:pPr marL="0" marR="0" lvl="0" indent="0" algn="ctr" defTabSz="8158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146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경과조치 구성 도면 </a:t>
            </a:r>
            <a:endParaRPr kumimoji="0" lang="ja-JP" altLang="en-US" sz="2146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右矢印 7"/>
          <p:cNvSpPr/>
          <p:nvPr/>
        </p:nvSpPr>
        <p:spPr bwMode="auto">
          <a:xfrm>
            <a:off x="4759834" y="5103255"/>
            <a:ext cx="257577" cy="19318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7570" tIns="6435" rIns="67570" bIns="6435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729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17414" y="5000872"/>
            <a:ext cx="2769975" cy="412745"/>
          </a:xfrm>
          <a:prstGeom prst="rect">
            <a:avLst/>
          </a:prstGeom>
          <a:noFill/>
        </p:spPr>
        <p:txBody>
          <a:bodyPr wrap="square" lIns="81726" tIns="40864" rIns="81726" bIns="40864" rtlCol="0">
            <a:spAutoFit/>
          </a:bodyPr>
          <a:lstStyle/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해당 연령에 도달한 뒤부터 계속고용제도 대상자 기준을 이용할 수 있음</a:t>
            </a:r>
            <a:endParaRPr kumimoji="1" lang="ja-JP" altLang="en-US" sz="107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432997" y="4288995"/>
            <a:ext cx="7263527" cy="5680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vert" wrap="square" rtlCol="0">
            <a:spAutoFit/>
          </a:bodyPr>
          <a:lstStyle/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2026.4.1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2025.4.1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2024.4.1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2023.4.1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2022.4.1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2021.4.1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2020.4.1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2019.4.1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2018.4.1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2017.4.1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2016.4.1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2015.4.1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2014.4.1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2013.4.1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2012.4.1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84408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2011.4.1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xmlns="" id="{8E1267F3-B5EA-4E35-AF87-53C28E322000}"/>
              </a:ext>
            </a:extLst>
          </p:cNvPr>
          <p:cNvSpPr/>
          <p:nvPr/>
        </p:nvSpPr>
        <p:spPr>
          <a:xfrm>
            <a:off x="1978076" y="1913748"/>
            <a:ext cx="996846" cy="249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개정법시행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xmlns="" id="{EDDAE869-5045-A84A-95D1-C74E06468DEE}"/>
              </a:ext>
            </a:extLst>
          </p:cNvPr>
          <p:cNvSpPr/>
          <p:nvPr/>
        </p:nvSpPr>
        <p:spPr>
          <a:xfrm>
            <a:off x="7226551" y="1917480"/>
            <a:ext cx="1469973" cy="2455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경과조치기간 종료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xmlns="" id="{12A4A09A-2F35-1EFE-31BF-041DC74398FE}"/>
              </a:ext>
            </a:extLst>
          </p:cNvPr>
          <p:cNvSpPr/>
          <p:nvPr/>
        </p:nvSpPr>
        <p:spPr>
          <a:xfrm>
            <a:off x="1251748" y="2321189"/>
            <a:ext cx="269753" cy="156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0" lang="ko-KR" altLang="en-US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xmlns="" id="{3E933004-CA84-5916-2833-E39CDB3BD720}"/>
              </a:ext>
            </a:extLst>
          </p:cNvPr>
          <p:cNvSpPr/>
          <p:nvPr/>
        </p:nvSpPr>
        <p:spPr>
          <a:xfrm>
            <a:off x="1246753" y="2660964"/>
            <a:ext cx="269753" cy="156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64</a:t>
            </a:r>
            <a:r>
              <a:rPr kumimoji="0" lang="ko-KR" altLang="en-US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59B5076D-448E-8BCB-E1C2-79CB1D639AF2}"/>
              </a:ext>
            </a:extLst>
          </p:cNvPr>
          <p:cNvSpPr/>
          <p:nvPr/>
        </p:nvSpPr>
        <p:spPr>
          <a:xfrm>
            <a:off x="1249253" y="3045709"/>
            <a:ext cx="269753" cy="156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63</a:t>
            </a:r>
            <a:r>
              <a:rPr kumimoji="0" lang="ko-KR" altLang="en-US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xmlns="" id="{CDE2B87A-2E6C-547D-2F78-B8D00CF73469}"/>
              </a:ext>
            </a:extLst>
          </p:cNvPr>
          <p:cNvSpPr/>
          <p:nvPr/>
        </p:nvSpPr>
        <p:spPr>
          <a:xfrm>
            <a:off x="1251753" y="3407969"/>
            <a:ext cx="269753" cy="156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62</a:t>
            </a:r>
            <a:r>
              <a:rPr kumimoji="0" lang="ko-KR" altLang="en-US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D284C5F7-A91C-3AA9-F24C-2606FA1B4F72}"/>
              </a:ext>
            </a:extLst>
          </p:cNvPr>
          <p:cNvSpPr/>
          <p:nvPr/>
        </p:nvSpPr>
        <p:spPr>
          <a:xfrm>
            <a:off x="1254253" y="3777724"/>
            <a:ext cx="269753" cy="156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61</a:t>
            </a:r>
            <a:r>
              <a:rPr kumimoji="0" lang="ko-KR" altLang="en-US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xmlns="" id="{56BA4285-B24A-6911-7058-253AF92EF6F3}"/>
              </a:ext>
            </a:extLst>
          </p:cNvPr>
          <p:cNvSpPr/>
          <p:nvPr/>
        </p:nvSpPr>
        <p:spPr>
          <a:xfrm>
            <a:off x="1256753" y="4132489"/>
            <a:ext cx="269753" cy="156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60</a:t>
            </a:r>
            <a:r>
              <a:rPr kumimoji="0" lang="ko-KR" altLang="en-US" sz="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xmlns="" id="{24445D8A-878F-1D72-2092-832382C6F746}"/>
              </a:ext>
            </a:extLst>
          </p:cNvPr>
          <p:cNvSpPr/>
          <p:nvPr/>
        </p:nvSpPr>
        <p:spPr>
          <a:xfrm>
            <a:off x="4247357" y="2748817"/>
            <a:ext cx="856794" cy="206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연금수급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xmlns="" id="{46DF61F0-4D57-D2BD-4778-8F36DC3FE9BD}"/>
              </a:ext>
            </a:extLst>
          </p:cNvPr>
          <p:cNvSpPr/>
          <p:nvPr/>
        </p:nvSpPr>
        <p:spPr>
          <a:xfrm>
            <a:off x="2688034" y="5942772"/>
            <a:ext cx="1111972" cy="426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2012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년도에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58, 59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세인 사람은 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61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세부터 연금수급</a:t>
            </a:r>
          </a:p>
        </p:txBody>
      </p:sp>
      <p:sp>
        <p:nvSpPr>
          <p:cNvPr id="11" name="角丸四角形吹き出し 10"/>
          <p:cNvSpPr/>
          <p:nvPr/>
        </p:nvSpPr>
        <p:spPr bwMode="auto">
          <a:xfrm>
            <a:off x="3085583" y="1690363"/>
            <a:ext cx="2768952" cy="772731"/>
          </a:xfrm>
          <a:prstGeom prst="wedgeRoundRectCallout">
            <a:avLst>
              <a:gd name="adj1" fmla="val -45865"/>
              <a:gd name="adj2" fmla="val 227301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7570" tIns="6435" rIns="67570" bIns="6435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729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예를 들어</a:t>
            </a:r>
            <a:r>
              <a:rPr kumimoji="0" lang="en-US" altLang="ko-KR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2014</a:t>
            </a:r>
            <a:r>
              <a:rPr kumimoji="0" lang="ko-KR" altLang="en-US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년도에 </a:t>
            </a:r>
            <a:r>
              <a:rPr kumimoji="0" lang="en-US" altLang="ko-KR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61</a:t>
            </a:r>
            <a:r>
              <a:rPr kumimoji="0" lang="ko-KR" altLang="en-US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세인 사람</a:t>
            </a:r>
            <a:r>
              <a:rPr kumimoji="0" lang="en-US" altLang="ko-KR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(1953</a:t>
            </a:r>
            <a:r>
              <a:rPr kumimoji="0" lang="ko-KR" altLang="en-US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년생</a:t>
            </a:r>
            <a:r>
              <a:rPr kumimoji="0" lang="en-US" altLang="ko-KR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은</a:t>
            </a:r>
            <a:r>
              <a:rPr kumimoji="0" lang="en-US" altLang="ko-KR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이때부터 연금을 수급함</a:t>
            </a:r>
            <a:endParaRPr kumimoji="0" lang="en-US" altLang="ko-KR" sz="107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81729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7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기업도 이때부터 기준을 이용할 수 있음 </a:t>
            </a:r>
            <a:endParaRPr kumimoji="0" lang="ja-JP" altLang="en-US" sz="107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xmlns="" id="{D6CB692A-BBD6-7E0A-7249-967AAA8864AA}"/>
              </a:ext>
            </a:extLst>
          </p:cNvPr>
          <p:cNvSpPr/>
          <p:nvPr/>
        </p:nvSpPr>
        <p:spPr>
          <a:xfrm>
            <a:off x="3441009" y="4981620"/>
            <a:ext cx="1010754" cy="541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노령후생연금</a:t>
            </a:r>
            <a:endParaRPr kumimoji="0" lang="en-US" altLang="ko-K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소득비례부분</a:t>
            </a:r>
            <a:r>
              <a:rPr kumimoji="0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)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수급개시연령</a:t>
            </a:r>
            <a:endParaRPr kumimoji="0" lang="en-US" altLang="ko-KR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xmlns="" id="{882EE157-1554-8E90-CE69-2D33A6AD048E}"/>
              </a:ext>
            </a:extLst>
          </p:cNvPr>
          <p:cNvSpPr/>
          <p:nvPr/>
        </p:nvSpPr>
        <p:spPr>
          <a:xfrm>
            <a:off x="4047142" y="5942772"/>
            <a:ext cx="1111972" cy="426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2012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년도에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56, 57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세인 사람은 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62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세부터 연금수급</a:t>
            </a: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xmlns="" id="{33A6E1FF-F86F-A33C-27DD-C954D019781D}"/>
              </a:ext>
            </a:extLst>
          </p:cNvPr>
          <p:cNvSpPr/>
          <p:nvPr/>
        </p:nvSpPr>
        <p:spPr>
          <a:xfrm>
            <a:off x="5458730" y="5935277"/>
            <a:ext cx="1111972" cy="426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2012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년도에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54, 55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세인 사람은 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63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세부터 연금수급</a:t>
            </a: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xmlns="" id="{FC422E50-3413-720A-20D9-2867CC6AFBA4}"/>
              </a:ext>
            </a:extLst>
          </p:cNvPr>
          <p:cNvSpPr/>
          <p:nvPr/>
        </p:nvSpPr>
        <p:spPr>
          <a:xfrm>
            <a:off x="6885308" y="5935277"/>
            <a:ext cx="1111972" cy="426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2012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년도에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52, 53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세인 사람은 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64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세부터 연금수급</a:t>
            </a: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xmlns="" id="{1D7C1697-2EF7-7E1C-31EC-667E814528D7}"/>
              </a:ext>
            </a:extLst>
          </p:cNvPr>
          <p:cNvSpPr/>
          <p:nvPr/>
        </p:nvSpPr>
        <p:spPr>
          <a:xfrm>
            <a:off x="6314918" y="3616555"/>
            <a:ext cx="1469972" cy="426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희망자 전원이 대상인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맑은 고딕" panose="020B0503020000020004" pitchFamily="50" charset="-127"/>
                <a:cs typeface="+mn-cs"/>
              </a:rPr>
              <a:t>계속고용제도</a:t>
            </a:r>
          </a:p>
        </p:txBody>
      </p:sp>
    </p:spTree>
    <p:extLst>
      <p:ext uri="{BB962C8B-B14F-4D97-AF65-F5344CB8AC3E}">
        <p14:creationId xmlns:p14="http://schemas.microsoft.com/office/powerpoint/2010/main" val="2185812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54605" y="107032"/>
            <a:ext cx="9596805" cy="3920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937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고용안정법 주요 개정내용</a:t>
            </a:r>
            <a:endParaRPr kumimoji="1" lang="ja-JP" altLang="en-US" sz="1937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972193"/>
              </p:ext>
            </p:extLst>
          </p:nvPr>
        </p:nvGraphicFramePr>
        <p:xfrm>
          <a:off x="295102" y="499072"/>
          <a:ext cx="9315808" cy="631430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0090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3067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1992">
                <a:tc>
                  <a:txBody>
                    <a:bodyPr/>
                    <a:lstStyle/>
                    <a:p>
                      <a:pPr algn="ctr"/>
                      <a:r>
                        <a:rPr kumimoji="1" lang="ko-KR" altLang="en-US" sz="1200" dirty="0">
                          <a:latin typeface="+mj-ea"/>
                          <a:ea typeface="+mj-ea"/>
                        </a:rPr>
                        <a:t>법개정연도</a:t>
                      </a:r>
                      <a:endParaRPr kumimoji="1" lang="ja-JP" altLang="en-US" sz="1200" dirty="0">
                        <a:latin typeface="+mj-ea"/>
                        <a:ea typeface="+mj-ea"/>
                      </a:endParaRPr>
                    </a:p>
                  </a:txBody>
                  <a:tcPr marL="95968" marR="95968" marT="44293" marB="4429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ko-KR" altLang="en-US" sz="1200" dirty="0" err="1">
                          <a:latin typeface="+mj-ea"/>
                          <a:ea typeface="+mj-ea"/>
                        </a:rPr>
                        <a:t>고연령자고용안정법</a:t>
                      </a:r>
                      <a:endParaRPr kumimoji="1" lang="ja-JP" altLang="en-US" sz="1200" dirty="0">
                        <a:latin typeface="+mj-ea"/>
                        <a:ea typeface="+mj-ea"/>
                      </a:endParaRPr>
                    </a:p>
                  </a:txBody>
                  <a:tcPr marL="95968" marR="95968" marT="44293" marB="44293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46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1986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년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　○</a:t>
                      </a:r>
                      <a:r>
                        <a:rPr lang="ko-KR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중고연령자 등의 고용 촉진에 관한 특별조치법 개정 </a:t>
                      </a:r>
                      <a:r>
                        <a:rPr lang="en-US" altLang="ko-KR" sz="900" b="1" u="none" strike="noStrike" dirty="0">
                          <a:effectLst/>
                          <a:latin typeface="+mj-ea"/>
                          <a:ea typeface="+mj-ea"/>
                        </a:rPr>
                        <a:t>– </a:t>
                      </a:r>
                      <a:r>
                        <a:rPr lang="ko-KR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고령자 고용 및 취업 대책에 관한 종합적인 법률로 전면 개정</a:t>
                      </a:r>
                      <a:r>
                        <a:rPr lang="ja-JP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b="1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①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명칭을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‘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고연령자 등의 고용 안정에 관한 법률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고연령자 고용안정법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)’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으로 개정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②</a:t>
                      </a:r>
                      <a:r>
                        <a:rPr lang="en-US" altLang="ja-JP" sz="900" u="none" strike="noStrike" dirty="0">
                          <a:effectLst/>
                          <a:latin typeface="+mj-ea"/>
                          <a:ea typeface="+mj-ea"/>
                        </a:rPr>
                        <a:t>60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세 정년 노력의무화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(1986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년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10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월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일 시행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③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정년 연장 요청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정년 연장에 관한 계획 작성 명령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계획 변경 및 적정한 실시의 권고 등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④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재취업 지원 노력의무화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재취업 지원계획 작성 요청 등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⑤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고연령자 고용안정센터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u="none" strike="noStrike" dirty="0" err="1">
                          <a:effectLst/>
                          <a:latin typeface="+mj-ea"/>
                          <a:ea typeface="+mj-ea"/>
                        </a:rPr>
                        <a:t>실버인재센터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 지정 등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79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1990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년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altLang="en-US" sz="900" b="1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</a:t>
                      </a:r>
                      <a:r>
                        <a:rPr lang="en-US" altLang="ja-JP" sz="900" b="1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65</a:t>
                      </a:r>
                      <a:r>
                        <a:rPr lang="ko-KR" altLang="en-US" sz="900" b="1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세까지 계속고용 추진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①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고연령자 등 취업안정대책 기본방침 책정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②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정년에 도달한 사람이 희망할 시 정년 이후 재고용 노력의무화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재고용의 전제가 되는 조건 마련에 관한 공공직업안정소장의 권고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4799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1994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년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　</a:t>
                      </a:r>
                      <a:r>
                        <a:rPr lang="ja-JP" altLang="en-US" sz="900" b="1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</a:t>
                      </a:r>
                      <a:r>
                        <a:rPr lang="en-US" altLang="ja-JP" sz="900" b="1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60</a:t>
                      </a:r>
                      <a:r>
                        <a:rPr lang="ko-KR" altLang="en-US" sz="900" b="1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 정년 의무화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①</a:t>
                      </a:r>
                      <a:r>
                        <a:rPr lang="en-US" altLang="ja-JP" sz="900" u="none" strike="noStrike" dirty="0">
                          <a:effectLst/>
                          <a:latin typeface="+mj-ea"/>
                          <a:ea typeface="+mj-ea"/>
                        </a:rPr>
                        <a:t>60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세 정년 의무화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(60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세 미만 정년 지정 불가능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)(1998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년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4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월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일 시행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②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계속고용제도 도입 등에 관한 계획 작성 지시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계획 변경 및 적정한 실시의 권고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③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고령자 관련 노동자 파견사업 특례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④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고연령자 직업경험 활용센터 지정 등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620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1996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년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　○</a:t>
                      </a:r>
                      <a:r>
                        <a:rPr lang="ko-KR" altLang="en-US" sz="900" b="1" u="none" strike="noStrike" dirty="0" err="1">
                          <a:effectLst/>
                          <a:latin typeface="+mj-ea"/>
                          <a:ea typeface="+mj-ea"/>
                        </a:rPr>
                        <a:t>실버인재센터사업</a:t>
                      </a:r>
                      <a:r>
                        <a:rPr lang="ko-KR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 발전 및 확충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・</a:t>
                      </a:r>
                      <a:r>
                        <a:rPr lang="ko-KR" altLang="en-US" sz="900" u="none" strike="noStrike" dirty="0" err="1">
                          <a:effectLst/>
                          <a:latin typeface="+mj-ea"/>
                          <a:ea typeface="+mj-ea"/>
                        </a:rPr>
                        <a:t>실버인재센터연합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 지정 등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949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2000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년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　○</a:t>
                      </a:r>
                      <a:r>
                        <a:rPr lang="ko-KR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재취업 지원계획제도 확충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①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정년 연장 등에 따른 고연령자 고용확보조치 도입 노력의무화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(2000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년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월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일 시행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②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재취업 지원계획 개별교부 및 대상자 확대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(45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세 이상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③</a:t>
                      </a:r>
                      <a:r>
                        <a:rPr lang="ko-KR" altLang="en-US" sz="900" u="none" strike="noStrike" dirty="0" err="1">
                          <a:effectLst/>
                          <a:latin typeface="+mj-ea"/>
                          <a:ea typeface="+mj-ea"/>
                        </a:rPr>
                        <a:t>실버인재센터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 업무 확대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4464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2004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년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　○</a:t>
                      </a:r>
                      <a:r>
                        <a:rPr lang="ko-KR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고용확보조치 법적의무화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①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정년 연장 등에 따른 고연령자 고용확보조치 도입 법적의무화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(2006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년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4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월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일 시행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. 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의무연령을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2013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년까지 단계적으로 상향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②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모집 및 채용 시 연령을 제한하는 경우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이유 제시 의무화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③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구직활동지원서 작성 및 교부 의무화 등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④</a:t>
                      </a:r>
                      <a:r>
                        <a:rPr lang="ko-KR" altLang="en-US" sz="900" u="none" strike="noStrike" dirty="0" err="1">
                          <a:effectLst/>
                          <a:latin typeface="+mj-ea"/>
                          <a:ea typeface="+mj-ea"/>
                        </a:rPr>
                        <a:t>실버인재센터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 노동자 파견사업 특례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허가제를 신고제로 변경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r>
                        <a:rPr lang="ja-JP" altLang="en-US" sz="900" u="none" strike="noStrike" dirty="0">
                          <a:effectLst/>
                          <a:highlight>
                            <a:srgbClr val="FFFF00"/>
                          </a:highlight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highlight>
                            <a:srgbClr val="FFFF00"/>
                          </a:highlight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⑤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고연령자 직업경험 활용센터 지정법인제도 폐지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9963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2012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년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　○</a:t>
                      </a:r>
                      <a:r>
                        <a:rPr lang="ko-KR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계속고용제도 대상자를 한정하는 시스템 폐지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①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계속고용제도 대상자를 한정하는 시스템 폐지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(2013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년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4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월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일 시행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</a:p>
                    <a:p>
                      <a:pPr algn="l" fontAlgn="ctr"/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②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계속고용제도 대상자를 고용하는 기업 범위 확대</a:t>
                      </a:r>
                      <a:endParaRPr lang="en-US" altLang="ko-KR" sz="900" u="none" strike="noStrike" dirty="0">
                        <a:effectLst/>
                        <a:latin typeface="+mj-ea"/>
                        <a:ea typeface="+mj-ea"/>
                      </a:endParaRPr>
                    </a:p>
                    <a:p>
                      <a:pPr algn="l" fontAlgn="ctr"/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③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의무위반 기업에 대한 공표규정 도입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④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고연령자 고용확보조치 실시 및 운용에 관한 지침 책정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⑤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후생연금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소득비례부분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 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수급개시연령에 도달한 사람을 대상으로 계속해서 기준을 이용할 수 있는 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12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년 동안의 경과조치 마련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,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 필요한 규정 정비</a:t>
                      </a:r>
                      <a:endParaRPr lang="en-US" altLang="ja-JP" sz="90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8020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2016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년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　○</a:t>
                      </a:r>
                      <a:r>
                        <a:rPr lang="ko-KR" altLang="en-US" sz="900" b="1" u="none" strike="noStrike" dirty="0">
                          <a:effectLst/>
                          <a:latin typeface="+mj-ea"/>
                          <a:ea typeface="+mj-ea"/>
                        </a:rPr>
                        <a:t>지역 내 다양한 취업기회 확보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/>
                      </a:r>
                      <a:b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</a:b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①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지역 협의회 설치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지자체를 통한 지역 고연령자 취업기회 확보계획 책정</a:t>
                      </a:r>
                      <a:endParaRPr lang="en-US" altLang="ja-JP" sz="900" u="none" strike="noStrike" dirty="0">
                        <a:effectLst/>
                        <a:latin typeface="+mj-ea"/>
                        <a:ea typeface="+mj-ea"/>
                      </a:endParaRPr>
                    </a:p>
                    <a:p>
                      <a:pPr algn="l" fontAlgn="ctr"/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　　②</a:t>
                      </a:r>
                      <a:r>
                        <a:rPr lang="ko-KR" altLang="en-US" sz="900" u="none" strike="noStrike" dirty="0" err="1">
                          <a:effectLst/>
                          <a:latin typeface="+mj-ea"/>
                          <a:ea typeface="+mj-ea"/>
                        </a:rPr>
                        <a:t>광역지차체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都道府県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 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의 장이 기초자치단체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市町村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별로 지정하는 업종 등에 대해 </a:t>
                      </a:r>
                      <a:r>
                        <a:rPr lang="ko-KR" altLang="en-US" sz="900" u="none" strike="noStrike" dirty="0" err="1">
                          <a:effectLst/>
                          <a:latin typeface="+mj-ea"/>
                          <a:ea typeface="+mj-ea"/>
                        </a:rPr>
                        <a:t>실버인재센터의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 근무시간 요건을 완화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대략 주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20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시간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⇒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주</a:t>
                      </a:r>
                      <a:r>
                        <a:rPr lang="en-US" altLang="ko-KR" sz="900" u="none" strike="noStrike" dirty="0">
                          <a:effectLst/>
                          <a:latin typeface="+mj-ea"/>
                          <a:ea typeface="+mj-ea"/>
                        </a:rPr>
                        <a:t>40</a:t>
                      </a:r>
                      <a:r>
                        <a:rPr lang="ko-KR" altLang="en-US" sz="900" u="none" strike="noStrike" dirty="0">
                          <a:effectLst/>
                          <a:latin typeface="+mj-ea"/>
                          <a:ea typeface="+mj-ea"/>
                        </a:rPr>
                        <a:t>시간</a:t>
                      </a:r>
                      <a:r>
                        <a:rPr lang="ja-JP" altLang="en-US" sz="900" u="none" strike="noStrike" dirty="0">
                          <a:effectLst/>
                          <a:latin typeface="+mj-ea"/>
                          <a:ea typeface="+mj-ea"/>
                        </a:rPr>
                        <a:t>）</a:t>
                      </a:r>
                      <a:endParaRPr lang="en-US" altLang="ja-JP" sz="90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4393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2020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</a:rPr>
                        <a:t>년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1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○</a:t>
                      </a:r>
                      <a:r>
                        <a:rPr lang="en-US" altLang="ja-JP" sz="800" b="1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</a:t>
                      </a:r>
                      <a:r>
                        <a:rPr lang="ko-KR" altLang="en-US" sz="800" b="1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세까지 취업확보조치 노력의무화</a:t>
                      </a:r>
                      <a:endParaRPr lang="ja-JP" altLang="en-US" sz="800" b="1" u="none" strike="noStrike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/>
                      <a:r>
                        <a:rPr lang="ja-JP" altLang="en-US" sz="800" u="none" strike="noStrike" dirty="0">
                          <a:effectLst/>
                          <a:latin typeface="+mj-ea"/>
                          <a:ea typeface="+mj-ea"/>
                        </a:rPr>
                        <a:t>　　①</a:t>
                      </a:r>
                      <a:r>
                        <a:rPr lang="ko-KR" altLang="en-US" sz="800" u="sng" strike="noStrike" dirty="0">
                          <a:effectLst/>
                          <a:latin typeface="+mj-ea"/>
                          <a:ea typeface="+mj-ea"/>
                        </a:rPr>
                        <a:t>정년 연장 등에 따른 고연령자 취업확보조치 도입 노력의무화</a:t>
                      </a:r>
                      <a:r>
                        <a:rPr lang="en-US" altLang="ko-KR" sz="800" u="sng" strike="noStrike" dirty="0">
                          <a:effectLst/>
                          <a:latin typeface="+mj-ea"/>
                          <a:ea typeface="+mj-ea"/>
                        </a:rPr>
                        <a:t>(2021</a:t>
                      </a:r>
                      <a:r>
                        <a:rPr lang="ko-KR" altLang="en-US" sz="800" u="sng" strike="noStrike" dirty="0">
                          <a:effectLst/>
                          <a:latin typeface="+mj-ea"/>
                          <a:ea typeface="+mj-ea"/>
                        </a:rPr>
                        <a:t>년 </a:t>
                      </a:r>
                      <a:r>
                        <a:rPr lang="en-US" altLang="ko-KR" sz="800" u="sng" strike="noStrike" dirty="0">
                          <a:effectLst/>
                          <a:latin typeface="+mj-ea"/>
                          <a:ea typeface="+mj-ea"/>
                        </a:rPr>
                        <a:t>4</a:t>
                      </a:r>
                      <a:r>
                        <a:rPr lang="ko-KR" altLang="en-US" sz="800" u="sng" strike="noStrike" dirty="0">
                          <a:effectLst/>
                          <a:latin typeface="+mj-ea"/>
                          <a:ea typeface="+mj-ea"/>
                        </a:rPr>
                        <a:t>월 </a:t>
                      </a:r>
                      <a:r>
                        <a:rPr lang="en-US" altLang="ko-KR" sz="800" u="sng" strike="noStrike" dirty="0"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ko-KR" altLang="en-US" sz="800" u="sng" strike="noStrike" dirty="0">
                          <a:effectLst/>
                          <a:latin typeface="+mj-ea"/>
                          <a:ea typeface="+mj-ea"/>
                        </a:rPr>
                        <a:t>일 시행</a:t>
                      </a:r>
                      <a:r>
                        <a:rPr lang="en-US" altLang="ko-KR" sz="800" u="sng" strike="noStrike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endParaRPr lang="en-US" altLang="ja-JP" sz="800" u="sng" strike="noStrike" dirty="0">
                        <a:effectLst/>
                        <a:latin typeface="+mj-ea"/>
                        <a:ea typeface="+mj-ea"/>
                      </a:endParaRPr>
                    </a:p>
                    <a:p>
                      <a:pPr algn="l" fontAlgn="ctr"/>
                      <a:r>
                        <a:rPr lang="ja-JP" altLang="en-US" sz="800" u="none" strike="noStrike" dirty="0">
                          <a:effectLst/>
                          <a:latin typeface="+mj-ea"/>
                          <a:ea typeface="+mj-ea"/>
                        </a:rPr>
                        <a:t>　　②</a:t>
                      </a:r>
                      <a:r>
                        <a:rPr lang="ko-KR" altLang="en-US" sz="800" u="none" strike="noStrike" dirty="0">
                          <a:effectLst/>
                          <a:latin typeface="+mj-ea"/>
                          <a:ea typeface="+mj-ea"/>
                        </a:rPr>
                        <a:t>고연령자 취업확보조치 실시에 관한 계획 작성 및 변경</a:t>
                      </a:r>
                      <a:r>
                        <a:rPr lang="en-US" altLang="ko-KR" sz="800" u="none" strike="noStrike" dirty="0">
                          <a:effectLst/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800" u="none" strike="noStrike" dirty="0">
                          <a:effectLst/>
                          <a:latin typeface="+mj-ea"/>
                          <a:ea typeface="+mj-ea"/>
                        </a:rPr>
                        <a:t>적정한 실시의 권고</a:t>
                      </a:r>
                      <a:r>
                        <a:rPr lang="en-US" altLang="ko-KR" sz="800" u="none" strike="noStrike" dirty="0">
                          <a:effectLst/>
                          <a:latin typeface="+mj-ea"/>
                          <a:ea typeface="+mj-ea"/>
                        </a:rPr>
                        <a:t>(2021</a:t>
                      </a:r>
                      <a:r>
                        <a:rPr lang="ko-KR" altLang="en-US" sz="800" u="none" strike="noStrike" dirty="0">
                          <a:effectLst/>
                          <a:latin typeface="+mj-ea"/>
                          <a:ea typeface="+mj-ea"/>
                        </a:rPr>
                        <a:t>년 </a:t>
                      </a:r>
                      <a:r>
                        <a:rPr lang="en-US" altLang="ko-KR" sz="800" u="none" strike="noStrike" dirty="0">
                          <a:effectLst/>
                          <a:latin typeface="+mj-ea"/>
                          <a:ea typeface="+mj-ea"/>
                        </a:rPr>
                        <a:t>4</a:t>
                      </a:r>
                      <a:r>
                        <a:rPr lang="ko-KR" altLang="en-US" sz="800" u="none" strike="noStrike" dirty="0">
                          <a:effectLst/>
                          <a:latin typeface="+mj-ea"/>
                          <a:ea typeface="+mj-ea"/>
                        </a:rPr>
                        <a:t>월 </a:t>
                      </a:r>
                      <a:r>
                        <a:rPr lang="en-US" altLang="ko-KR" sz="800" u="none" strike="noStrike" dirty="0">
                          <a:effectLst/>
                          <a:latin typeface="+mj-ea"/>
                          <a:ea typeface="+mj-ea"/>
                        </a:rPr>
                        <a:t>1</a:t>
                      </a:r>
                      <a:r>
                        <a:rPr lang="ko-KR" altLang="en-US" sz="800" u="none" strike="noStrike" dirty="0">
                          <a:effectLst/>
                          <a:latin typeface="+mj-ea"/>
                          <a:ea typeface="+mj-ea"/>
                        </a:rPr>
                        <a:t>일 시행</a:t>
                      </a:r>
                      <a:r>
                        <a:rPr lang="en-US" altLang="ko-KR" sz="800" u="none" strike="noStrike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endParaRPr lang="en-US" altLang="ja-JP" sz="800" u="none" strike="noStrike" dirty="0">
                        <a:effectLst/>
                        <a:latin typeface="+mj-ea"/>
                        <a:ea typeface="+mj-ea"/>
                      </a:endParaRPr>
                    </a:p>
                    <a:p>
                      <a:pPr algn="l" fontAlgn="ctr"/>
                      <a:r>
                        <a:rPr lang="ja-JP" altLang="en-US" sz="800" u="none" strike="noStrike" dirty="0">
                          <a:effectLst/>
                          <a:latin typeface="+mj-ea"/>
                          <a:ea typeface="+mj-ea"/>
                        </a:rPr>
                        <a:t>　　③</a:t>
                      </a:r>
                      <a:r>
                        <a:rPr lang="ko-KR" altLang="en-US" sz="800" u="none" strike="noStrike" dirty="0">
                          <a:effectLst/>
                          <a:latin typeface="+mj-ea"/>
                          <a:ea typeface="+mj-ea"/>
                        </a:rPr>
                        <a:t>사업주가 재취업 지원조치를 강구하는 노력의무 및 다수퇴직신고 의무대상을 </a:t>
                      </a:r>
                      <a:r>
                        <a:rPr lang="en-US" altLang="ko-KR" sz="800" u="none" strike="noStrike" dirty="0">
                          <a:effectLst/>
                          <a:latin typeface="+mj-ea"/>
                          <a:ea typeface="+mj-ea"/>
                        </a:rPr>
                        <a:t>70</a:t>
                      </a:r>
                      <a:r>
                        <a:rPr lang="ko-KR" altLang="en-US" sz="800" u="none" strike="noStrike" dirty="0">
                          <a:effectLst/>
                          <a:latin typeface="+mj-ea"/>
                          <a:ea typeface="+mj-ea"/>
                        </a:rPr>
                        <a:t>세 미만 고령 퇴직자로 확대</a:t>
                      </a:r>
                      <a:endParaRPr lang="en-US" altLang="ja-JP" sz="800" u="none" strike="noStrike" dirty="0"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3905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u="none" strike="noStrike" dirty="0">
                          <a:effectLst/>
                          <a:latin typeface="+mj-ea"/>
                          <a:ea typeface="+mj-ea"/>
                        </a:rPr>
                        <a:t>　　④</a:t>
                      </a:r>
                      <a:r>
                        <a:rPr lang="ko-KR" altLang="en-US" sz="800" u="none" strike="noStrike" dirty="0">
                          <a:effectLst/>
                          <a:latin typeface="+mj-ea"/>
                          <a:ea typeface="+mj-ea"/>
                        </a:rPr>
                        <a:t>고연령자 취업확보조치 실시 및 운용에 관한 지침 책정</a:t>
                      </a:r>
                      <a:endParaRPr lang="en-US" altLang="ja-JP" sz="800" u="none" strike="noStrike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9997" marR="9997" marT="9228" marB="0" anchor="ctr"/>
                </a:tc>
                <a:extLst>
                  <a:ext uri="{0D108BD9-81ED-4DB2-BD59-A6C34878D82A}">
                    <a16:rowId xmlns:a16="http://schemas.microsoft.com/office/drawing/2014/main" xmlns="" val="219767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1874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角丸四角形 55"/>
          <p:cNvSpPr/>
          <p:nvPr/>
        </p:nvSpPr>
        <p:spPr>
          <a:xfrm>
            <a:off x="104077" y="701458"/>
            <a:ext cx="9736705" cy="2845183"/>
          </a:xfrm>
          <a:prstGeom prst="roundRect">
            <a:avLst>
              <a:gd name="adj" fmla="val 565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楕円 6"/>
          <p:cNvSpPr/>
          <p:nvPr/>
        </p:nvSpPr>
        <p:spPr>
          <a:xfrm>
            <a:off x="95316" y="493816"/>
            <a:ext cx="9745467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32476" y="716223"/>
            <a:ext cx="9640311" cy="283153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29" tIns="45714" rIns="91429" bIns="45714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　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후생노동상은 고연령자 취업확보조치 실시 및 운용에 관한 지침을 규정한다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　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후생노동상은 필요하다고 인정하는 경우에는 사업주에게 고연령자 취업확보조치 실시에 대해 </a:t>
            </a:r>
            <a:r>
              <a:rPr kumimoji="1" lang="ko-KR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필요한 지도 및 조언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을 제공하고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해당 </a:t>
            </a:r>
            <a:r>
              <a:rPr kumimoji="1" lang="ko-KR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조치 실시에 관한 계획 작성 등을 권고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할 수 있다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　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70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미만 고령 퇴직자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１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를 사업주가 </a:t>
            </a:r>
            <a:r>
              <a:rPr kumimoji="1" lang="ko-KR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재취업 지원조치</a:t>
            </a:r>
            <a:r>
              <a:rPr kumimoji="1" lang="en-US" altLang="ko-KR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en-US" altLang="ja-JP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※</a:t>
            </a:r>
            <a:r>
              <a:rPr kumimoji="1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２</a:t>
            </a:r>
            <a:r>
              <a:rPr kumimoji="1" lang="en-US" altLang="ja-JP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ko-KR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를 강구하는 노력의무 및 다수퇴직신고</a:t>
            </a:r>
            <a:r>
              <a:rPr kumimoji="1" lang="en-US" altLang="ko-KR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en-US" altLang="ja-JP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※</a:t>
            </a:r>
            <a:r>
              <a:rPr kumimoji="1" lang="ja-JP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３</a:t>
            </a:r>
            <a:r>
              <a:rPr kumimoji="1" lang="en-US" altLang="ja-JP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ko-KR" alt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의 의무대상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으로 한다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539750" marR="0" lvl="0" indent="-539750" algn="just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※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１：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정년 및 사업주의 사정에 따라 퇴직하는 고연령자 등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539750" marR="0" lvl="0" indent="-539750" algn="just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※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２：</a:t>
            </a:r>
            <a:r>
              <a:rPr kumimoji="1" lang="ko-KR" alt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예를들어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교육훈련 수강 등을 위한 휴가 부여</a:t>
            </a: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구직활동에 대한 경제적 지원</a:t>
            </a: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재취업 알선</a:t>
            </a: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교육훈련 수강 알선</a:t>
            </a: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재취업 지원체계 구축 등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539750" marR="0" lvl="0" indent="-539750" algn="just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※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３：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같은 사업소에서 </a:t>
            </a: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개월 이내에 </a:t>
            </a: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5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 이상의 고연령자가 해고 등의 이유로 퇴직하는 경우</a:t>
            </a: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퇴직자 수 및 해당 고연령자 등에 관한 정보를 공공직업안정소장에게 제출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　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사업주가 국가에 매년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번씩 보고하는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정년 및 계속고용제도 상황과 기타 고연령자 고용에 관한 상황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 고연령자 취업확보조치에 관한 실시 상황을 추가한다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44488" y="558753"/>
            <a:ext cx="414718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기타 개정 내용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(2021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 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 시행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112839" y="3789040"/>
            <a:ext cx="9736705" cy="3024336"/>
          </a:xfrm>
          <a:prstGeom prst="roundRect">
            <a:avLst>
              <a:gd name="adj" fmla="val 565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09233" y="3946130"/>
            <a:ext cx="9640311" cy="290847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29" tIns="45714" rIns="91429" bIns="45714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＜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사업주의 고용 및 취업기회 확보를 촉진하기 위한 지원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＞</a:t>
            </a: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・　①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취업확보조치를 강구하는 사업주에 대한 보조 조치 및 상담체계 구축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②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타사로의 재취업 조치에 관한 사업주간 </a:t>
            </a:r>
            <a:r>
              <a:rPr kumimoji="1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매칭을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촉진하기 위한 기업 발굴 및 확보 지원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③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능력과 성과를 중시하는 평가 및 보수체계를 구축하는 사업주 보조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④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고연령자가 마음 편히 안전한 환경에서 일할 수 있는 직장환경 구축 지원 등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＜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재취업 및 커리어 형성에 관한 지원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＞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・　①</a:t>
            </a:r>
            <a:r>
              <a:rPr kumimoji="1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헬로워크의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평생현역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지원창구 및 생산고용안정센터의 </a:t>
            </a:r>
            <a:r>
              <a:rPr kumimoji="1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매칭기능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강화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②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노동자의 커리어 플랜 재설계 등을 지원하는 거점 정비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③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기업 실정에 맞춘 중고연령자 대상 훈련 실시 등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＜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지역 내 다양한 고용 및 취업기회 확보에 관한 지원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＞</a:t>
            </a: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・　①</a:t>
            </a:r>
            <a:r>
              <a:rPr kumimoji="1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평생현역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촉진지역 제휴사업에 따른 지방공공단체를 중심으로 한 협의체의 활동 추진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②</a:t>
            </a:r>
            <a:r>
              <a:rPr kumimoji="1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실버인재센터에서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일손부족 분야에 대한 취업기회 발굴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kumimoji="1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매칭기능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및 지역별 실정을 고려한 활동 강화 등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66507" y="3623079"/>
            <a:ext cx="55654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고연령자의 활약을 촉진하기 위해 필요한 지원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예산사업 등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5629" y="43975"/>
            <a:ext cx="9753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70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세까지 취업기회확보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고용안정 개정법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191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157746" y="2125188"/>
            <a:ext cx="9683037" cy="1061817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29" tIns="45714" rIns="91429" bIns="45714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사업주에 대해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세까지 고용기회를 확보하기 위해 고연령자 고용확보조치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①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정년 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연장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②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이하 계속고용제도 도입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③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정년 폐지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중 하나를 강구할 것을 의무화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265113" marR="0" lvl="0" indent="-26511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※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2012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 법 개정에 따라 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2013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 이후부터 원칙적으로 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희망자 전원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 제도적용 대상자가 되었다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다만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2012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년도까지의 노사협정에 따라 제도적용 대상자의 기준을 마련해 두었을 경우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그 기준을 적용할 수 있는 연령을 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2025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월까지 단계적으로 상향할 수 있다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경과조치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6" name="角丸四角形 55"/>
          <p:cNvSpPr/>
          <p:nvPr/>
        </p:nvSpPr>
        <p:spPr>
          <a:xfrm>
            <a:off x="104077" y="3435736"/>
            <a:ext cx="9736705" cy="1133634"/>
          </a:xfrm>
          <a:prstGeom prst="roundRect">
            <a:avLst>
              <a:gd name="adj" fmla="val 565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104459" y="2253961"/>
            <a:ext cx="9745467" cy="933043"/>
          </a:xfrm>
          <a:prstGeom prst="roundRect">
            <a:avLst>
              <a:gd name="adj" fmla="val 565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89985" y="2038903"/>
            <a:ext cx="140780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개정 전 제도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00014" y="3263844"/>
            <a:ext cx="626515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개정 내용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취업확보조치 신설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)(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2021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 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 시행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8" name="角丸四角形 57"/>
          <p:cNvSpPr/>
          <p:nvPr/>
        </p:nvSpPr>
        <p:spPr>
          <a:xfrm>
            <a:off x="101032" y="807603"/>
            <a:ext cx="9745467" cy="1181237"/>
          </a:xfrm>
          <a:prstGeom prst="roundRect">
            <a:avLst>
              <a:gd name="adj" fmla="val 565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89985" y="652053"/>
            <a:ext cx="131601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개정 취지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33427" y="995882"/>
            <a:ext cx="9507656" cy="95409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29" tIns="45714" rIns="91429" bIns="45714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저출산 고령화의 급속한 진행으로 인구가 감소하는 가운데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경제사회의 활력을 유지하기 위해 근로 의욕을 지닌 고연령자가 자신의 능력을 충분히 발휘할 수 있도록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고연령자가 활약할 수 있는 환경을 정비할 필요가 있음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34" charset="-128"/>
                <a:ea typeface="ＭＳ Ｐゴシック" panose="020B0600070205080204" pitchFamily="34" charset="-128"/>
                <a:cs typeface="+mn-cs"/>
              </a:rPr>
              <a:t>　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노동자 개개인의 다양한 특성과 니즈를 고려하여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70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세까지 취업기회확보에 대한 다양한 선택지를 법제도로 정비하여 사업주가 다음과 같은 조치를 제도화하는 노력을 의무화한다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-9232" y="4623519"/>
            <a:ext cx="2094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＜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고용확보조치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＞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（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세까지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・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의무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）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890563" y="4632141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＜</a:t>
            </a:r>
            <a:r>
              <a:rPr kumimoji="1" lang="ko-KR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취업확보 조치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＞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（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70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세까지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・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노력의무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）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200620" y="5078554"/>
          <a:ext cx="2448124" cy="16856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8124">
                  <a:extLst>
                    <a:ext uri="{9D8B030D-6E8A-4147-A177-3AD203B41FA5}">
                      <a16:colId xmlns:a16="http://schemas.microsoft.com/office/drawing/2014/main" xmlns="" val="4205036530"/>
                    </a:ext>
                  </a:extLst>
                </a:gridCol>
              </a:tblGrid>
              <a:tr h="410034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①</a:t>
                      </a:r>
                      <a:r>
                        <a:rPr kumimoji="1" lang="ko-KR" altLang="en-US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정년 </a:t>
                      </a:r>
                      <a:r>
                        <a:rPr kumimoji="1" lang="en-US" altLang="ja-JP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65</a:t>
                      </a:r>
                      <a:r>
                        <a:rPr kumimoji="1" lang="ko-KR" altLang="en-US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 연장</a:t>
                      </a:r>
                      <a:endParaRPr kumimoji="1" lang="ja-JP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66281167"/>
                  </a:ext>
                </a:extLst>
              </a:tr>
              <a:tr h="865625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②</a:t>
                      </a:r>
                      <a:r>
                        <a:rPr kumimoji="1" lang="en-US" altLang="ja-JP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65</a:t>
                      </a:r>
                      <a:r>
                        <a:rPr kumimoji="1" lang="ko-KR" altLang="en-US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 이하 계속고용제도 도입</a:t>
                      </a:r>
                      <a:endParaRPr kumimoji="1" lang="en-US" altLang="ja-JP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r>
                        <a:rPr kumimoji="1" lang="en-US" altLang="ko-KR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(</a:t>
                      </a:r>
                      <a:r>
                        <a:rPr kumimoji="1" lang="ko-KR" altLang="en-US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특수관계사업주</a:t>
                      </a:r>
                      <a:r>
                        <a:rPr kumimoji="1" lang="en-US" altLang="ko-KR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자회사 및 관련회사 등</a:t>
                      </a:r>
                      <a:r>
                        <a:rPr kumimoji="1" lang="en-US" altLang="ko-KR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 실시하는 사업도 포함</a:t>
                      </a:r>
                      <a:r>
                        <a:rPr kumimoji="1" lang="en-US" altLang="ko-KR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1" lang="ja-JP" altLang="en-US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19903793"/>
                  </a:ext>
                </a:extLst>
              </a:tr>
              <a:tr h="410034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③</a:t>
                      </a:r>
                      <a:r>
                        <a:rPr kumimoji="1" lang="ko-KR" altLang="en-US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정년 폐지</a:t>
                      </a:r>
                      <a:endParaRPr kumimoji="1" lang="ja-JP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78010931"/>
                  </a:ext>
                </a:extLst>
              </a:tr>
            </a:tbl>
          </a:graphicData>
        </a:graphic>
      </p:graphicFrame>
      <p:graphicFrame>
        <p:nvGraphicFramePr>
          <p:cNvPr id="61" name="表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995546"/>
              </p:ext>
            </p:extLst>
          </p:nvPr>
        </p:nvGraphicFramePr>
        <p:xfrm>
          <a:off x="6105128" y="5233661"/>
          <a:ext cx="3504448" cy="14873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4448">
                  <a:extLst>
                    <a:ext uri="{9D8B030D-6E8A-4147-A177-3AD203B41FA5}">
                      <a16:colId xmlns:a16="http://schemas.microsoft.com/office/drawing/2014/main" xmlns="" val="4205036530"/>
                    </a:ext>
                  </a:extLst>
                </a:gridCol>
              </a:tblGrid>
              <a:tr h="481468">
                <a:tc>
                  <a:txBody>
                    <a:bodyPr/>
                    <a:lstStyle/>
                    <a:p>
                      <a:r>
                        <a:rPr kumimoji="1" lang="ja-JP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④</a:t>
                      </a:r>
                      <a:r>
                        <a:rPr kumimoji="1"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고령자가 희망하는 경우</a:t>
                      </a:r>
                      <a:r>
                        <a:rPr kumimoji="1"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en-US" altLang="ko-KR" sz="1200" u="sng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</a:t>
                      </a:r>
                      <a:r>
                        <a:rPr kumimoji="1" lang="ko-KR" altLang="en-US" sz="1200" u="sng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세까지 계속적으로 업무위탁계약을 체결하는 제도</a:t>
                      </a:r>
                      <a:r>
                        <a:rPr kumimoji="1"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도입</a:t>
                      </a:r>
                      <a:endParaRPr kumimoji="1" lang="en-US" altLang="ja-JP" sz="1200" u="sng" baseline="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69911389"/>
                  </a:ext>
                </a:extLst>
              </a:tr>
              <a:tr h="928429">
                <a:tc>
                  <a:txBody>
                    <a:bodyPr/>
                    <a:lstStyle/>
                    <a:p>
                      <a:r>
                        <a:rPr kumimoji="1" lang="ja-JP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⑤</a:t>
                      </a:r>
                      <a:r>
                        <a:rPr kumimoji="1"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고령자가 희망하는 경우</a:t>
                      </a:r>
                      <a:r>
                        <a:rPr kumimoji="1"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en-US" altLang="ko-KR" sz="1200" u="sng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</a:t>
                      </a:r>
                      <a:r>
                        <a:rPr kumimoji="1" lang="ko-KR" altLang="en-US" sz="1200" u="sng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세까지 계속적으로</a:t>
                      </a:r>
                      <a:endParaRPr kumimoji="1" lang="en-US" altLang="ja-JP" sz="1200" b="0" u="sng" baseline="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0000"/>
                          </a:solidFill>
                        </a:u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r>
                        <a:rPr kumimoji="1" lang="ja-JP" altLang="en-US" sz="1200" b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 </a:t>
                      </a:r>
                      <a:r>
                        <a:rPr kumimoji="1" lang="en-US" altLang="ja-JP" sz="1200" b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a.</a:t>
                      </a:r>
                      <a:r>
                        <a:rPr kumimoji="1" lang="ko-KR" altLang="en-US" sz="1200" b="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사업주가 직접 실시하는 </a:t>
                      </a:r>
                      <a:r>
                        <a:rPr kumimoji="1" lang="ko-KR" altLang="en-US" sz="1200" b="0" u="sng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사회공헌사업</a:t>
                      </a:r>
                      <a:endParaRPr kumimoji="1" lang="en-US" altLang="ja-JP" sz="1200" b="0" u="sng" baseline="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0000"/>
                          </a:solidFill>
                        </a:u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 </a:t>
                      </a:r>
                      <a:r>
                        <a:rPr kumimoji="1" lang="en-US" altLang="ja-JP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b.</a:t>
                      </a:r>
                      <a:r>
                        <a:rPr kumimoji="1" lang="ko-KR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사업주로부터 위탁</a:t>
                      </a:r>
                      <a:r>
                        <a:rPr kumimoji="1" lang="en-US" altLang="ko-KR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출자</a:t>
                      </a:r>
                      <a:r>
                        <a:rPr kumimoji="1" lang="en-US" altLang="ko-KR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자금제공</a:t>
                      </a:r>
                      <a:r>
                        <a:rPr kumimoji="1" lang="en-US" altLang="ko-KR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200" b="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받은   단체가 실시하는 </a:t>
                      </a:r>
                      <a:r>
                        <a:rPr kumimoji="1" lang="ko-KR" altLang="en-US" sz="1200" b="0" u="sng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사회공헌사업</a:t>
                      </a:r>
                      <a:r>
                        <a:rPr kumimoji="1" lang="ko-KR" altLang="en-US" sz="1200" b="0" u="sng" kern="12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에 종사할 수 있는 제도</a:t>
                      </a:r>
                      <a:r>
                        <a:rPr kumimoji="1" lang="ko-KR" altLang="en-US" sz="1200" b="0" u="none" kern="12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도입</a:t>
                      </a:r>
                      <a:endParaRPr kumimoji="1" lang="en-US" altLang="ja-JP" sz="1200" b="0" u="none" kern="12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19903793"/>
                  </a:ext>
                </a:extLst>
              </a:tr>
            </a:tbl>
          </a:graphicData>
        </a:graphic>
      </p:graphicFrame>
      <p:graphicFrame>
        <p:nvGraphicFramePr>
          <p:cNvPr id="65" name="表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238321"/>
              </p:ext>
            </p:extLst>
          </p:nvPr>
        </p:nvGraphicFramePr>
        <p:xfrm>
          <a:off x="3215194" y="5233660"/>
          <a:ext cx="2658728" cy="14767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8728">
                  <a:extLst>
                    <a:ext uri="{9D8B030D-6E8A-4147-A177-3AD203B41FA5}">
                      <a16:colId xmlns:a16="http://schemas.microsoft.com/office/drawing/2014/main" xmlns="" val="4205036530"/>
                    </a:ext>
                  </a:extLst>
                </a:gridCol>
              </a:tblGrid>
              <a:tr h="366682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①</a:t>
                      </a:r>
                      <a:r>
                        <a:rPr kumimoji="1"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정년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</a:t>
                      </a:r>
                      <a:r>
                        <a:rPr kumimoji="1"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 연장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66281167"/>
                  </a:ext>
                </a:extLst>
              </a:tr>
              <a:tr h="743419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②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</a:t>
                      </a:r>
                      <a:r>
                        <a:rPr kumimoji="1"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 이하 계속고용제도 도입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r>
                        <a:rPr kumimoji="1" lang="en-US" altLang="ko-KR" sz="10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(</a:t>
                      </a:r>
                      <a:r>
                        <a:rPr kumimoji="1" lang="ko-KR" altLang="en-US" sz="10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특수관계사업주 이외의 타사업주에 의한 고용 포함 </a:t>
                      </a:r>
                      <a:r>
                        <a:rPr kumimoji="1" lang="en-US" altLang="ko-KR" sz="10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119903793"/>
                  </a:ext>
                </a:extLst>
              </a:tr>
              <a:tr h="366682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③</a:t>
                      </a:r>
                      <a:r>
                        <a:rPr kumimoji="1"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정년 폐지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778010931"/>
                  </a:ext>
                </a:extLst>
              </a:tr>
            </a:tbl>
          </a:graphicData>
        </a:graphic>
      </p:graphicFrame>
      <p:sp>
        <p:nvSpPr>
          <p:cNvPr id="66" name="正方形/長方形 65"/>
          <p:cNvSpPr/>
          <p:nvPr/>
        </p:nvSpPr>
        <p:spPr>
          <a:xfrm>
            <a:off x="69436" y="4633900"/>
            <a:ext cx="2723324" cy="2190192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923944" y="4633900"/>
            <a:ext cx="6916838" cy="2190192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楕円 6"/>
          <p:cNvSpPr/>
          <p:nvPr/>
        </p:nvSpPr>
        <p:spPr>
          <a:xfrm>
            <a:off x="95316" y="476672"/>
            <a:ext cx="9745467" cy="45719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57746" y="3435737"/>
            <a:ext cx="9640311" cy="113363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29" tIns="45714" rIns="91429" bIns="45714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　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사업주에 대해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세부터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70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세까지 취업기회를 확보하기 위해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취업확보조치로 아래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①～⑤ 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중 하나의 조치를 강구하는 노력을 의무화한다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82563" marR="0" lvl="0" indent="-182563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　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노력의무에 대한 고용이외 조치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④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⑤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의 경우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노동자의 과반수를 대표하는 대표자의 동의를 얻은 후 도입하는 것으로 한다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53158" y="4705399"/>
            <a:ext cx="83228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개정 전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201753" y="4705399"/>
            <a:ext cx="648072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신설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90715" y="4702601"/>
            <a:ext cx="453327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창업지원 등 조치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고용이외 조치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34" charset="-128"/>
                <a:ea typeface="ＭＳ Ｐゴシック" panose="020B0600070205080204" pitchFamily="34" charset="-128"/>
                <a:cs typeface="+mn-cs"/>
              </a:rPr>
              <a:t>（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과반수 노동조합 및 과반수 대표자의 동의를 얻은 후 도입</a:t>
            </a:r>
            <a:r>
              <a:rPr kumimoji="1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左中かっこ 25"/>
          <p:cNvSpPr/>
          <p:nvPr/>
        </p:nvSpPr>
        <p:spPr>
          <a:xfrm rot="5400000">
            <a:off x="7814883" y="3405450"/>
            <a:ext cx="84939" cy="3504447"/>
          </a:xfrm>
          <a:prstGeom prst="leftBrace">
            <a:avLst>
              <a:gd name="adj1" fmla="val 43606"/>
              <a:gd name="adj2" fmla="val 50965"/>
            </a:avLst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テキスト ボックス 13">
            <a:extLst>
              <a:ext uri="{FF2B5EF4-FFF2-40B4-BE49-F238E27FC236}">
                <a16:creationId xmlns:a16="http://schemas.microsoft.com/office/drawing/2014/main" xmlns="" id="{9BAEDB14-F53B-E51A-1A8D-53EDDC219AC2}"/>
              </a:ext>
            </a:extLst>
          </p:cNvPr>
          <p:cNvSpPr txBox="1"/>
          <p:nvPr/>
        </p:nvSpPr>
        <p:spPr>
          <a:xfrm>
            <a:off x="95629" y="43975"/>
            <a:ext cx="9753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70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세까지 취업기회확보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고연령자고용안정개정법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9155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グラフ 8"/>
          <p:cNvGraphicFramePr/>
          <p:nvPr>
            <p:extLst>
              <p:ext uri="{D42A27DB-BD31-4B8C-83A1-F6EECF244321}">
                <p14:modId xmlns:p14="http://schemas.microsoft.com/office/powerpoint/2010/main" val="1462253173"/>
              </p:ext>
            </p:extLst>
          </p:nvPr>
        </p:nvGraphicFramePr>
        <p:xfrm>
          <a:off x="362188" y="1196752"/>
          <a:ext cx="4806835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グラフ 11"/>
          <p:cNvGraphicFramePr/>
          <p:nvPr/>
        </p:nvGraphicFramePr>
        <p:xfrm>
          <a:off x="5416145" y="1052736"/>
          <a:ext cx="4109040" cy="4647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テキスト ボックス 1"/>
          <p:cNvSpPr txBox="1"/>
          <p:nvPr/>
        </p:nvSpPr>
        <p:spPr>
          <a:xfrm>
            <a:off x="3240581" y="4148951"/>
            <a:ext cx="492204" cy="21359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10.6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％</a:t>
            </a:r>
          </a:p>
        </p:txBody>
      </p:sp>
      <p:sp>
        <p:nvSpPr>
          <p:cNvPr id="20" name="テキスト ボックス 1"/>
          <p:cNvSpPr txBox="1"/>
          <p:nvPr/>
        </p:nvSpPr>
        <p:spPr>
          <a:xfrm>
            <a:off x="2114862" y="4035237"/>
            <a:ext cx="492204" cy="21359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31.9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％</a:t>
            </a:r>
          </a:p>
        </p:txBody>
      </p:sp>
      <p:sp>
        <p:nvSpPr>
          <p:cNvPr id="21" name="テキスト ボックス 1"/>
          <p:cNvSpPr txBox="1"/>
          <p:nvPr/>
        </p:nvSpPr>
        <p:spPr>
          <a:xfrm>
            <a:off x="2097557" y="2873965"/>
            <a:ext cx="492204" cy="21359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18.8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％</a:t>
            </a:r>
          </a:p>
        </p:txBody>
      </p:sp>
      <p:sp>
        <p:nvSpPr>
          <p:cNvPr id="22" name="テキスト ボックス 1"/>
          <p:cNvSpPr txBox="1"/>
          <p:nvPr/>
        </p:nvSpPr>
        <p:spPr>
          <a:xfrm>
            <a:off x="1668666" y="3301877"/>
            <a:ext cx="492204" cy="21359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6.1</a:t>
            </a:r>
            <a:r>
              <a:rPr kumimoji="0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％</a:t>
            </a:r>
          </a:p>
        </p:txBody>
      </p:sp>
      <p:sp>
        <p:nvSpPr>
          <p:cNvPr id="23" name="テキスト ボックス 1"/>
          <p:cNvSpPr txBox="1"/>
          <p:nvPr/>
        </p:nvSpPr>
        <p:spPr>
          <a:xfrm>
            <a:off x="4499136" y="2625379"/>
            <a:ext cx="636396" cy="238145"/>
          </a:xfrm>
          <a:prstGeom prst="rect">
            <a:avLst/>
          </a:prstGeom>
          <a:ln w="19050"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43.2</a:t>
            </a:r>
            <a:r>
              <a:rPr kumimoji="0" lang="ja-JP" altLang="en-US" sz="13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％</a:t>
            </a:r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4033597" y="3641114"/>
            <a:ext cx="783737" cy="391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endCxn id="23" idx="0"/>
          </p:cNvCxnSpPr>
          <p:nvPr/>
        </p:nvCxnSpPr>
        <p:spPr>
          <a:xfrm>
            <a:off x="4817334" y="1340768"/>
            <a:ext cx="0" cy="128461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>
            <a:off x="4817334" y="1340768"/>
            <a:ext cx="1071770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V="1">
            <a:off x="4817334" y="2867434"/>
            <a:ext cx="0" cy="77368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664744" y="5238910"/>
            <a:ext cx="3566161" cy="442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38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※</a:t>
            </a:r>
            <a:r>
              <a:rPr kumimoji="1" lang="ja-JP" altLang="en-US" sz="1138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ko-KR" altLang="en-US" sz="1138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본 개정법 시행에 따라</a:t>
            </a:r>
            <a:r>
              <a:rPr kumimoji="1" lang="en-US" altLang="ko-KR" sz="1138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70</a:t>
            </a:r>
            <a:r>
              <a:rPr kumimoji="1" lang="ko-KR" altLang="en-US" sz="1138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세까지 취업확보조치 마련하는 노력이 의무화되었다</a:t>
            </a:r>
            <a:endParaRPr kumimoji="1" lang="en-US" altLang="ja-JP" sz="1138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9067525" y="1388994"/>
            <a:ext cx="967203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38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【</a:t>
            </a:r>
            <a:r>
              <a:rPr kumimoji="1" lang="ko-KR" altLang="en-US" sz="1138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복수응답</a:t>
            </a:r>
            <a:r>
              <a:rPr kumimoji="1" lang="en-US" altLang="ja-JP" sz="1138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】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5416145" y="1694974"/>
            <a:ext cx="3924872" cy="221541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8579495" y="3515475"/>
            <a:ext cx="761521" cy="39491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9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고용</a:t>
            </a:r>
            <a:endParaRPr kumimoji="1" lang="en-US" altLang="ko-KR" sz="9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9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선택지</a:t>
            </a:r>
            <a:endParaRPr kumimoji="1" lang="en-US" altLang="ja-JP" sz="9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5417808" y="4068194"/>
            <a:ext cx="3923207" cy="16316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8579494" y="5304967"/>
            <a:ext cx="761521" cy="39491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9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비고용</a:t>
            </a:r>
            <a:endParaRPr kumimoji="1" lang="en-US" altLang="ko-KR" sz="9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9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선택지</a:t>
            </a:r>
            <a:endParaRPr kumimoji="1" lang="en-US" altLang="ja-JP" sz="9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10617" y="6379538"/>
            <a:ext cx="885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자료 출처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: 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일본상공회의소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LOBO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조사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조기경기관측조사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2021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</a:t>
            </a:r>
            <a:r>
              <a:rPr kumimoji="1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 조사결과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고연령자 고용안정 개정법 대응현황</a:t>
            </a:r>
            <a:endParaRPr kumimoji="1" lang="ja-JP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テキスト ボックス 1"/>
          <p:cNvSpPr txBox="1"/>
          <p:nvPr/>
        </p:nvSpPr>
        <p:spPr>
          <a:xfrm>
            <a:off x="5800865" y="1771789"/>
            <a:ext cx="1082348" cy="70788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70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세까지 계속</a:t>
            </a:r>
            <a:endParaRPr kumimoji="1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고용제도 도입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（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재고용제도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근무연장제도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）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テキスト ボックス 2"/>
          <p:cNvSpPr txBox="1"/>
          <p:nvPr/>
        </p:nvSpPr>
        <p:spPr>
          <a:xfrm>
            <a:off x="5489648" y="4232905"/>
            <a:ext cx="1409360" cy="55399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70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세까지 계속적으로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업무위탁계약을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체결하는 제도 도입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テキスト ボックス 3"/>
          <p:cNvSpPr txBox="1"/>
          <p:nvPr/>
        </p:nvSpPr>
        <p:spPr>
          <a:xfrm>
            <a:off x="5776563" y="3595087"/>
            <a:ext cx="1034257" cy="24622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cs typeface="+mn-cs"/>
              </a:rPr>
              <a:t>정년 </a:t>
            </a:r>
            <a:r>
              <a:rPr kumimoji="1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メイリオ"/>
                <a:cs typeface="+mn-cs"/>
              </a:rPr>
              <a:t>70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cs typeface="+mn-cs"/>
              </a:rPr>
              <a:t>세 연장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29" name="テキスト ボックス 4"/>
          <p:cNvSpPr txBox="1"/>
          <p:nvPr/>
        </p:nvSpPr>
        <p:spPr>
          <a:xfrm>
            <a:off x="5939310" y="2786929"/>
            <a:ext cx="861133" cy="24622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cs typeface="+mn-cs"/>
              </a:rPr>
              <a:t>정년제 폐지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メイリオ"/>
              <a:cs typeface="+mn-cs"/>
            </a:endParaRPr>
          </a:p>
        </p:txBody>
      </p:sp>
      <p:sp>
        <p:nvSpPr>
          <p:cNvPr id="30" name="テキスト ボックス 5"/>
          <p:cNvSpPr txBox="1"/>
          <p:nvPr/>
        </p:nvSpPr>
        <p:spPr>
          <a:xfrm>
            <a:off x="5482333" y="4944711"/>
            <a:ext cx="1428596" cy="70788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70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세까지 계속적으로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사업주 등이 실시하는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사회공헌업무에 종사</a:t>
            </a: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할 수 있는 제도 도입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921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65</a:t>
            </a:r>
            <a:r>
              <a:rPr lang="ko-KR" altLang="en-US" dirty="0"/>
              <a:t>세 이하 고용확보 및 </a:t>
            </a:r>
            <a:r>
              <a:rPr lang="en-US" altLang="ko-KR" dirty="0"/>
              <a:t>70</a:t>
            </a:r>
            <a:r>
              <a:rPr lang="ko-KR" altLang="en-US" dirty="0"/>
              <a:t>세 이하 취업기회확보</a:t>
            </a:r>
            <a:endParaRPr kumimoji="1" lang="ja-JP" altLang="en-US" dirty="0"/>
          </a:p>
        </p:txBody>
      </p:sp>
      <p:sp>
        <p:nvSpPr>
          <p:cNvPr id="66" name="正方形/長方形 65"/>
          <p:cNvSpPr/>
          <p:nvPr/>
        </p:nvSpPr>
        <p:spPr>
          <a:xfrm>
            <a:off x="250298" y="1983403"/>
            <a:ext cx="4536504" cy="180563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78331" y="1484784"/>
            <a:ext cx="3280438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65</a:t>
            </a:r>
            <a:r>
              <a:rPr kumimoji="1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세 이하</a:t>
            </a:r>
            <a:r>
              <a:rPr kumimoji="1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 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・</a:t>
            </a:r>
            <a:r>
              <a:rPr kumimoji="1" lang="ko-KR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의무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826523" y="1484784"/>
            <a:ext cx="3316979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70</a:t>
            </a:r>
            <a:r>
              <a:rPr kumimoji="1" lang="ko-KR" altLang="en-US" sz="20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세 이하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・</a:t>
            </a:r>
            <a:r>
              <a:rPr kumimoji="1" lang="ko-KR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 노력의무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5241032" y="1988840"/>
            <a:ext cx="4464496" cy="4752528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379004"/>
              </p:ext>
            </p:extLst>
          </p:nvPr>
        </p:nvGraphicFramePr>
        <p:xfrm>
          <a:off x="316147" y="2132857"/>
          <a:ext cx="4417913" cy="15833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17913">
                  <a:extLst>
                    <a:ext uri="{9D8B030D-6E8A-4147-A177-3AD203B41FA5}">
                      <a16:colId xmlns:a16="http://schemas.microsoft.com/office/drawing/2014/main" xmlns="" val="4205036530"/>
                    </a:ext>
                  </a:extLst>
                </a:gridCol>
              </a:tblGrid>
              <a:tr h="431226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①</a:t>
                      </a:r>
                      <a:r>
                        <a:rPr kumimoji="1" lang="ko-KR" altLang="en-US" sz="1600"/>
                        <a:t>정년 </a:t>
                      </a:r>
                      <a:r>
                        <a:rPr kumimoji="1" lang="en-US" altLang="ja-JP" sz="1600" dirty="0"/>
                        <a:t>65</a:t>
                      </a:r>
                      <a:r>
                        <a:rPr kumimoji="1" lang="ko-KR" altLang="en-US" sz="1600" dirty="0"/>
                        <a:t>세 연장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6281167"/>
                  </a:ext>
                </a:extLst>
              </a:tr>
              <a:tr h="720901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②</a:t>
                      </a:r>
                      <a:r>
                        <a:rPr kumimoji="1" lang="en-US" altLang="ja-JP" sz="1600" dirty="0"/>
                        <a:t>65</a:t>
                      </a:r>
                      <a:r>
                        <a:rPr kumimoji="1" lang="ko-KR" altLang="en-US" sz="1600" dirty="0"/>
                        <a:t>세 이하 계속고용제도 도입</a:t>
                      </a:r>
                      <a:endParaRPr kumimoji="1" lang="en-US" altLang="ja-JP" sz="1600" dirty="0"/>
                    </a:p>
                    <a:p>
                      <a:r>
                        <a:rPr kumimoji="1" lang="ja-JP" altLang="en-US" sz="1100"/>
                        <a:t>（</a:t>
                      </a:r>
                      <a:r>
                        <a:rPr kumimoji="1" lang="ko-KR" altLang="en-US" sz="1100" u="none"/>
                        <a:t>특수관계사업주</a:t>
                      </a:r>
                      <a:r>
                        <a:rPr kumimoji="1" lang="ja-JP" altLang="en-US" sz="1100"/>
                        <a:t>（</a:t>
                      </a:r>
                      <a:r>
                        <a:rPr kumimoji="1" lang="ko-KR" altLang="en-US" sz="1100"/>
                        <a:t>자회사 및 관련회사 등</a:t>
                      </a:r>
                      <a:r>
                        <a:rPr kumimoji="1" lang="ja-JP" altLang="en-US" sz="1100"/>
                        <a:t>）</a:t>
                      </a:r>
                      <a:r>
                        <a:rPr kumimoji="1" lang="ko-KR" altLang="en-US" sz="1100"/>
                        <a:t>가 실시하는 사업 포함</a:t>
                      </a:r>
                      <a:r>
                        <a:rPr kumimoji="1" lang="ja-JP" altLang="en-US" sz="1100"/>
                        <a:t>）</a:t>
                      </a:r>
                      <a:endParaRPr kumimoji="1" lang="ja-JP" altLang="en-US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9903793"/>
                  </a:ext>
                </a:extLst>
              </a:tr>
              <a:tr h="431226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③</a:t>
                      </a:r>
                      <a:r>
                        <a:rPr kumimoji="1" lang="ko-KR" altLang="en-US" sz="1600"/>
                        <a:t>정년 폐지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8010931"/>
                  </a:ext>
                </a:extLst>
              </a:tr>
            </a:tbl>
          </a:graphicData>
        </a:graphic>
      </p:graphicFrame>
      <p:graphicFrame>
        <p:nvGraphicFramePr>
          <p:cNvPr id="61" name="表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036424"/>
              </p:ext>
            </p:extLst>
          </p:nvPr>
        </p:nvGraphicFramePr>
        <p:xfrm>
          <a:off x="5408516" y="3928214"/>
          <a:ext cx="4152995" cy="27368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52995">
                  <a:extLst>
                    <a:ext uri="{9D8B030D-6E8A-4147-A177-3AD203B41FA5}">
                      <a16:colId xmlns:a16="http://schemas.microsoft.com/office/drawing/2014/main" xmlns="" val="4205036530"/>
                    </a:ext>
                  </a:extLst>
                </a:gridCol>
              </a:tblGrid>
              <a:tr h="885978">
                <a:tc>
                  <a:txBody>
                    <a:bodyPr/>
                    <a:lstStyle/>
                    <a:p>
                      <a:r>
                        <a:rPr kumimoji="1" lang="ja-JP" altLang="en-US" sz="160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④</a:t>
                      </a:r>
                      <a:r>
                        <a:rPr kumimoji="1" lang="ko-KR" altLang="en-US" sz="160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고연령자 본인이 희망할 경우</a:t>
                      </a:r>
                      <a:endParaRPr kumimoji="1" lang="en-US" altLang="ja-JP" sz="1600" baseline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600" u="sng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　</a:t>
                      </a:r>
                      <a:r>
                        <a:rPr kumimoji="1" lang="en-US" altLang="ja-JP" sz="1600" u="sng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70</a:t>
                      </a:r>
                      <a:r>
                        <a:rPr kumimoji="1" lang="ko-KR" altLang="en-US" sz="1600" u="sng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세까지 계속해서 업무위탁계약을</a:t>
                      </a:r>
                      <a:endParaRPr kumimoji="1" lang="en-US" altLang="ko-KR" sz="1600" u="sng" baseline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ko-KR" altLang="en-US" sz="1600" u="sng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체결하는 제도의 도입</a:t>
                      </a:r>
                      <a:endParaRPr kumimoji="1" lang="en-US" altLang="ja-JP" sz="1600" u="sng" baseline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9911389"/>
                  </a:ext>
                </a:extLst>
              </a:tr>
              <a:tr h="18509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⑤</a:t>
                      </a:r>
                      <a:r>
                        <a:rPr kumimoji="1" lang="ko-KR" altLang="en-US" sz="1600" kern="1200" baseline="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고연령자 본인이 희망할 경우</a:t>
                      </a:r>
                      <a:endParaRPr kumimoji="1" lang="en-US" altLang="ja-JP" sz="1600" kern="1200" baseline="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r>
                        <a:rPr kumimoji="1" lang="ja-JP" altLang="en-US" sz="1600" u="sng" kern="1200" baseline="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600" u="sng" kern="1200" baseline="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70</a:t>
                      </a:r>
                      <a:r>
                        <a:rPr kumimoji="1" lang="ko-KR" altLang="en-US" sz="1600" u="sng" kern="1200" baseline="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세까지 계속해서</a:t>
                      </a:r>
                      <a:endParaRPr kumimoji="1" lang="en-US" altLang="ja-JP" sz="1600" b="0" u="sng" baseline="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0000"/>
                          </a:solidFill>
                        </a:u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600" b="0" dirty="0">
                          <a:effectLst/>
                          <a:latin typeface="+mj-ea"/>
                          <a:ea typeface="+mj-ea"/>
                        </a:rPr>
                        <a:t>  </a:t>
                      </a:r>
                      <a:r>
                        <a:rPr kumimoji="1" lang="en-US" altLang="ja-JP" sz="1600" b="0" dirty="0">
                          <a:effectLst/>
                          <a:latin typeface="+mj-ea"/>
                          <a:ea typeface="+mj-ea"/>
                        </a:rPr>
                        <a:t>a.</a:t>
                      </a:r>
                      <a:r>
                        <a:rPr kumimoji="1" lang="ko-KR" altLang="en-US" sz="1600" b="0" dirty="0">
                          <a:effectLst/>
                          <a:latin typeface="+mj-ea"/>
                          <a:ea typeface="+mj-ea"/>
                        </a:rPr>
                        <a:t>사업주가 직접 실시하는 사회공헌사업</a:t>
                      </a:r>
                      <a:endParaRPr kumimoji="1" lang="en-US" altLang="ja-JP" sz="1600" b="0" u="sng" baseline="0" dirty="0">
                        <a:solidFill>
                          <a:schemeClr val="tx1"/>
                        </a:solidFill>
                        <a:effectLst/>
                        <a:uFill>
                          <a:solidFill>
                            <a:srgbClr val="FF0000"/>
                          </a:solidFill>
                        </a:uFill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 </a:t>
                      </a:r>
                      <a:r>
                        <a:rPr kumimoji="1" lang="en-US" altLang="ja-JP" sz="1600" b="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b.</a:t>
                      </a:r>
                      <a:r>
                        <a:rPr kumimoji="1" lang="ko-KR" altLang="en-US" sz="1600" b="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사업주로부터  </a:t>
                      </a:r>
                      <a:r>
                        <a:rPr kumimoji="1" lang="ko-KR" altLang="en-US" sz="1600" b="0" baseline="0" dirty="0" err="1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위탁・출자</a:t>
                      </a:r>
                      <a:r>
                        <a:rPr kumimoji="1" lang="en-US" altLang="ko-KR" sz="1600" b="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kumimoji="1" lang="ko-KR" altLang="en-US" sz="1600" b="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자금제공</a:t>
                      </a:r>
                      <a:r>
                        <a:rPr kumimoji="1" lang="en-US" altLang="ko-KR" sz="1600" b="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)</a:t>
                      </a:r>
                      <a:r>
                        <a:rPr kumimoji="1" lang="ko-KR" altLang="en-US" sz="1600" b="0" baseline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등을 받은 단체가 실시하는 사회공헌사업에 종사할 수 있도록 하는 제도의 도입</a:t>
                      </a:r>
                      <a:endParaRPr kumimoji="1" lang="en-US" altLang="ja-JP" sz="1600" b="0" u="sng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9903793"/>
                  </a:ext>
                </a:extLst>
              </a:tr>
            </a:tbl>
          </a:graphicData>
        </a:graphic>
      </p:graphicFrame>
      <p:graphicFrame>
        <p:nvGraphicFramePr>
          <p:cNvPr id="65" name="表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61685"/>
              </p:ext>
            </p:extLst>
          </p:nvPr>
        </p:nvGraphicFramePr>
        <p:xfrm>
          <a:off x="5408516" y="2132857"/>
          <a:ext cx="4152995" cy="15833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52995">
                  <a:extLst>
                    <a:ext uri="{9D8B030D-6E8A-4147-A177-3AD203B41FA5}">
                      <a16:colId xmlns:a16="http://schemas.microsoft.com/office/drawing/2014/main" xmlns="" val="4205036530"/>
                    </a:ext>
                  </a:extLst>
                </a:gridCol>
              </a:tblGrid>
              <a:tr h="437709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①</a:t>
                      </a:r>
                      <a:r>
                        <a:rPr kumimoji="1" lang="ko-KR" altLang="en-US" sz="1600" dirty="0">
                          <a:solidFill>
                            <a:schemeClr val="tx1"/>
                          </a:solidFill>
                        </a:rPr>
                        <a:t>정년 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70</a:t>
                      </a:r>
                      <a:r>
                        <a:rPr kumimoji="1" lang="ko-KR" altLang="en-US" sz="1600" dirty="0">
                          <a:solidFill>
                            <a:schemeClr val="tx1"/>
                          </a:solidFill>
                        </a:rPr>
                        <a:t>세 연장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6281167"/>
                  </a:ext>
                </a:extLst>
              </a:tr>
              <a:tr h="707935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②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70</a:t>
                      </a:r>
                      <a:r>
                        <a:rPr kumimoji="1" lang="ko-KR" altLang="en-US" sz="1600" dirty="0">
                          <a:solidFill>
                            <a:schemeClr val="tx1"/>
                          </a:solidFill>
                        </a:rPr>
                        <a:t>세 이하 계속고용제도 도입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（</a:t>
                      </a:r>
                      <a:r>
                        <a:rPr kumimoji="1" lang="ko-KR" altLang="en-US" sz="1100" dirty="0">
                          <a:solidFill>
                            <a:schemeClr val="tx1"/>
                          </a:solidFill>
                        </a:rPr>
                        <a:t>특수관계사업주 이외의 </a:t>
                      </a:r>
                      <a:r>
                        <a:rPr kumimoji="1" lang="ko-KR" altLang="en-US" sz="11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타사업주에 의한 고용 포함 </a:t>
                      </a: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）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9903793"/>
                  </a:ext>
                </a:extLst>
              </a:tr>
              <a:tr h="437709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solidFill>
                            <a:schemeClr val="tx1"/>
                          </a:solidFill>
                        </a:rPr>
                        <a:t>③</a:t>
                      </a:r>
                      <a:r>
                        <a:rPr kumimoji="1" lang="ko-KR" altLang="en-US" sz="1600" dirty="0">
                          <a:solidFill>
                            <a:schemeClr val="tx1"/>
                          </a:solidFill>
                        </a:rPr>
                        <a:t>정년 폐지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8010931"/>
                  </a:ext>
                </a:extLst>
              </a:tr>
            </a:tbl>
          </a:graphicData>
        </a:graphic>
      </p:graphicFrame>
      <p:sp>
        <p:nvSpPr>
          <p:cNvPr id="25" name="テキスト ボックス 24"/>
          <p:cNvSpPr txBox="1"/>
          <p:nvPr/>
        </p:nvSpPr>
        <p:spPr>
          <a:xfrm>
            <a:off x="1378553" y="4881354"/>
            <a:ext cx="3457671" cy="707886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창업지원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등의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조치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（</a:t>
            </a: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고용 이외의 조치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26" name="左中かっこ 25"/>
          <p:cNvSpPr/>
          <p:nvPr/>
        </p:nvSpPr>
        <p:spPr>
          <a:xfrm>
            <a:off x="4954287" y="3904053"/>
            <a:ext cx="454229" cy="2736885"/>
          </a:xfrm>
          <a:prstGeom prst="leftBrace">
            <a:avLst>
              <a:gd name="adj1" fmla="val 43606"/>
              <a:gd name="adj2" fmla="val 49075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299528" y="980728"/>
            <a:ext cx="5328592" cy="43204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고연령자</a:t>
            </a: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</a:t>
            </a:r>
            <a:r>
              <a:rPr kumimoji="1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고용안정법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294967295"/>
          </p:nvPr>
        </p:nvSpPr>
        <p:spPr>
          <a:xfrm>
            <a:off x="7473280" y="6592267"/>
            <a:ext cx="2311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768C0A-373A-4DCF-A9BF-97ED734E84D6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メイリオ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メイリオ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707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-454120" y="1811807"/>
            <a:ext cx="5870336" cy="2625305"/>
            <a:chOff x="-454120" y="1961743"/>
            <a:chExt cx="5870336" cy="2625305"/>
          </a:xfrm>
        </p:grpSpPr>
        <p:graphicFrame>
          <p:nvGraphicFramePr>
            <p:cNvPr id="59" name="グラフ 58"/>
            <p:cNvGraphicFramePr>
              <a:graphicFrameLocks/>
            </p:cNvGraphicFramePr>
            <p:nvPr/>
          </p:nvGraphicFramePr>
          <p:xfrm>
            <a:off x="-454120" y="1961743"/>
            <a:ext cx="5870336" cy="26253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5" name="テキスト ボックス 64"/>
            <p:cNvSpPr txBox="1"/>
            <p:nvPr/>
          </p:nvSpPr>
          <p:spPr>
            <a:xfrm>
              <a:off x="265971" y="2278678"/>
              <a:ext cx="4515934" cy="2693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SｺﾞｼｯｸM" panose="020B0600000000000000" pitchFamily="50" charset="-128"/>
                  <a:ea typeface="HGSｺﾞｼｯｸM" panose="020B0600000000000000" pitchFamily="50" charset="-128"/>
                  <a:cs typeface="メイリオ" panose="020B0604030504040204" pitchFamily="50" charset="-128"/>
                </a:rPr>
                <a:t>【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실시기업 </a:t>
              </a:r>
              <a:r>
                <a:rPr kumimoji="0" lang="en-US" altLang="ja-JP" sz="110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164,033</a:t>
              </a:r>
              <a:r>
                <a:rPr kumimoji="0" lang="ko-KR" altLang="en-US" sz="110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개사</a:t>
              </a:r>
              <a:r>
                <a:rPr kumimoji="0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의 조치내역</a:t>
              </a:r>
              <a:r>
                <a:rPr kumimoji="0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GSｺﾞｼｯｸM" panose="020B0600000000000000" pitchFamily="50" charset="-128"/>
                  <a:ea typeface="HGSｺﾞｼｯｸM" panose="020B0600000000000000" pitchFamily="50" charset="-128"/>
                  <a:cs typeface="メイリオ" panose="020B0604030504040204" pitchFamily="50" charset="-128"/>
                </a:rPr>
                <a:t>】</a:t>
              </a:r>
            </a:p>
          </p:txBody>
        </p:sp>
        <p:grpSp>
          <p:nvGrpSpPr>
            <p:cNvPr id="10" name="グループ化 9"/>
            <p:cNvGrpSpPr/>
            <p:nvPr/>
          </p:nvGrpSpPr>
          <p:grpSpPr>
            <a:xfrm>
              <a:off x="602722" y="2605488"/>
              <a:ext cx="3906091" cy="778356"/>
              <a:chOff x="602722" y="2628000"/>
              <a:chExt cx="3906091" cy="778356"/>
            </a:xfrm>
          </p:grpSpPr>
          <p:sp>
            <p:nvSpPr>
              <p:cNvPr id="199" name="二等辺三角形 198"/>
              <p:cNvSpPr/>
              <p:nvPr/>
            </p:nvSpPr>
            <p:spPr bwMode="auto">
              <a:xfrm rot="9925469">
                <a:off x="4186724" y="2956837"/>
                <a:ext cx="248501" cy="425673"/>
              </a:xfrm>
              <a:prstGeom prst="triangle">
                <a:avLst/>
              </a:prstGeom>
              <a:solidFill>
                <a:srgbClr val="000099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197" name="二等辺三角形 196"/>
              <p:cNvSpPr/>
              <p:nvPr/>
            </p:nvSpPr>
            <p:spPr bwMode="auto">
              <a:xfrm rot="8064888" flipH="1">
                <a:off x="3241837" y="2737946"/>
                <a:ext cx="282721" cy="865448"/>
              </a:xfrm>
              <a:prstGeom prst="triangle">
                <a:avLst>
                  <a:gd name="adj" fmla="val 100000"/>
                </a:avLst>
              </a:prstGeom>
              <a:solidFill>
                <a:srgbClr val="538CF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198" name="角丸四角形 197"/>
              <p:cNvSpPr/>
              <p:nvPr/>
            </p:nvSpPr>
            <p:spPr bwMode="auto">
              <a:xfrm>
                <a:off x="2529348" y="2628000"/>
                <a:ext cx="983492" cy="405076"/>
              </a:xfrm>
              <a:prstGeom prst="roundRect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538C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54000" tIns="36000" rIns="3600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정년 연장</a:t>
                </a:r>
                <a:endParaRPr kumimoji="0" lang="en-US" altLang="ja-JP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0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34,213</a:t>
                </a:r>
                <a:r>
                  <a:rPr kumimoji="0" lang="ko-KR" altLang="en-US" sz="10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개사</a:t>
                </a:r>
                <a:endParaRPr kumimoji="0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</p:txBody>
          </p:sp>
          <p:sp>
            <p:nvSpPr>
              <p:cNvPr id="200" name="角丸四角形 199"/>
              <p:cNvSpPr/>
              <p:nvPr/>
            </p:nvSpPr>
            <p:spPr bwMode="auto">
              <a:xfrm>
                <a:off x="3584849" y="2628000"/>
                <a:ext cx="923964" cy="406800"/>
              </a:xfrm>
              <a:prstGeom prst="roundRect">
                <a:avLst/>
              </a:prstGeom>
              <a:solidFill>
                <a:srgbClr val="FFFFFF"/>
              </a:solidFill>
              <a:ln w="28575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54000" tIns="36000" rIns="3600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정년제 폐지</a:t>
                </a:r>
                <a:endParaRPr kumimoji="0" lang="en-US" altLang="ja-JP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0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4,468</a:t>
                </a:r>
                <a:r>
                  <a:rPr kumimoji="0" lang="ko-KR" altLang="en-US" sz="10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개사</a:t>
                </a:r>
                <a:endParaRPr kumimoji="0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</p:txBody>
          </p:sp>
          <p:sp>
            <p:nvSpPr>
              <p:cNvPr id="201" name="二等辺三角形 200"/>
              <p:cNvSpPr/>
              <p:nvPr/>
            </p:nvSpPr>
            <p:spPr bwMode="auto">
              <a:xfrm rot="9506791">
                <a:off x="1207016" y="2981432"/>
                <a:ext cx="236968" cy="424924"/>
              </a:xfrm>
              <a:prstGeom prst="triangle">
                <a:avLst>
                  <a:gd name="adj" fmla="val 38536"/>
                </a:avLst>
              </a:prstGeom>
              <a:solidFill>
                <a:srgbClr val="9BBCFF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sp>
            <p:nvSpPr>
              <p:cNvPr id="54" name="角丸四角形 53"/>
              <p:cNvSpPr/>
              <p:nvPr/>
            </p:nvSpPr>
            <p:spPr bwMode="auto">
              <a:xfrm>
                <a:off x="602722" y="2628000"/>
                <a:ext cx="1397950" cy="406800"/>
              </a:xfrm>
              <a:prstGeom prst="roundRect">
                <a:avLst>
                  <a:gd name="adj" fmla="val 18731"/>
                </a:avLst>
              </a:prstGeom>
              <a:solidFill>
                <a:schemeClr val="bg1"/>
              </a:solidFill>
              <a:ln w="28575" cap="flat" cmpd="sng" algn="ctr">
                <a:solidFill>
                  <a:srgbClr val="9BBC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54000" tIns="36000" rIns="3600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1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계속고용제도 도입</a:t>
                </a:r>
                <a:endParaRPr kumimoji="1" lang="en-US" altLang="ja-JP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0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125,352</a:t>
                </a:r>
                <a:r>
                  <a:rPr kumimoji="0" lang="ko-KR" altLang="en-US" sz="1000" b="1" i="0" u="sng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개사</a:t>
                </a:r>
                <a:endParaRPr kumimoji="1" lang="ja-JP" altLang="en-US" sz="100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</p:txBody>
          </p:sp>
        </p:grpSp>
      </p:grp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-219454" y="-1"/>
            <a:ext cx="10482679" cy="827999"/>
          </a:xfrm>
        </p:spPr>
        <p:txBody>
          <a:bodyPr/>
          <a:lstStyle/>
          <a:p>
            <a:r>
              <a:rPr lang="en-US" altLang="ja-JP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2020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고연령자 고용현황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집계결과 개요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/>
            </a:r>
            <a:b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en-US" altLang="ja-JP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〈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집계대상</a:t>
            </a:r>
            <a:r>
              <a:rPr lang="en-US" altLang="ja-JP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〉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상시고용 노동자가 </a:t>
            </a:r>
            <a:r>
              <a:rPr lang="en-US" altLang="ja-JP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31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 이상인 기업</a:t>
            </a:r>
            <a:r>
              <a:rPr lang="ja-JP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ja-JP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164,151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개사</a:t>
            </a:r>
            <a:r>
              <a:rPr lang="en-US" altLang="ja-JP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〈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대기업</a:t>
            </a:r>
            <a:r>
              <a:rPr lang="en-US" altLang="ja-JP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(301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 이상 규모</a:t>
            </a:r>
            <a:r>
              <a:rPr lang="en-US" altLang="ja-JP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):17,070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개사</a:t>
            </a:r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ja-JP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중소기업</a:t>
            </a:r>
            <a:r>
              <a:rPr lang="en-US" altLang="ja-JP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(31</a:t>
            </a:r>
            <a:r>
              <a:rPr lang="ja-JP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～</a:t>
            </a:r>
            <a:r>
              <a:rPr lang="en-US" altLang="ja-JP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300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 규모</a:t>
            </a:r>
            <a:r>
              <a:rPr lang="en-US" altLang="ja-JP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): 147,081</a:t>
            </a:r>
            <a:r>
              <a:rPr lang="ko-KR" altLang="en-US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 사</a:t>
            </a:r>
            <a:r>
              <a:rPr lang="en-US" altLang="ja-JP" sz="800" dirty="0"/>
              <a:t>〉</a:t>
            </a:r>
            <a:r>
              <a:rPr lang="ko-KR" altLang="en-US" sz="800" dirty="0"/>
              <a:t>전국 </a:t>
            </a:r>
            <a:endParaRPr kumimoji="1" lang="ja-JP" altLang="en-US" sz="800" dirty="0"/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8564161" y="30791"/>
            <a:ext cx="14036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2020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 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 현재</a:t>
            </a:r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6" name="Text Box 33"/>
          <p:cNvSpPr txBox="1">
            <a:spLocks noChangeArrowheads="1"/>
          </p:cNvSpPr>
          <p:nvPr/>
        </p:nvSpPr>
        <p:spPr bwMode="auto">
          <a:xfrm>
            <a:off x="344489" y="4751672"/>
            <a:ext cx="3384376" cy="28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・</a:t>
            </a:r>
            <a:r>
              <a:rPr kumimoji="0" lang="en-US" altLang="ja-JP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65</a:t>
            </a:r>
            <a:r>
              <a:rPr kumimoji="0" lang="ko-KR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세가 정년인 기업은</a:t>
            </a:r>
            <a:r>
              <a:rPr kumimoji="0" lang="ja-JP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 </a:t>
            </a:r>
            <a:r>
              <a:rPr kumimoji="0" lang="en-US" altLang="ja-JP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18.4</a:t>
            </a:r>
            <a:r>
              <a:rPr kumimoji="0" lang="en-US" altLang="ja-JP" sz="11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%</a:t>
            </a:r>
            <a:r>
              <a:rPr kumimoji="0" lang="ja-JP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（</a:t>
            </a:r>
            <a:r>
              <a:rPr kumimoji="0" lang="en-US" altLang="ja-JP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1.2 </a:t>
            </a:r>
            <a:r>
              <a:rPr kumimoji="0" lang="ko-KR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포인트 증가</a:t>
            </a:r>
            <a:r>
              <a:rPr kumimoji="0" lang="ja-JP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）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メイリオ" panose="020B0604030504040204" pitchFamily="50" charset="-128"/>
            </a:endParaRPr>
          </a:p>
        </p:txBody>
      </p:sp>
      <p:sp>
        <p:nvSpPr>
          <p:cNvPr id="178" name="Text Box 39"/>
          <p:cNvSpPr txBox="1">
            <a:spLocks noChangeArrowheads="1"/>
          </p:cNvSpPr>
          <p:nvPr/>
        </p:nvSpPr>
        <p:spPr bwMode="auto">
          <a:xfrm>
            <a:off x="4987612" y="904536"/>
            <a:ext cx="492604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4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0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Meiryo UI" panose="020B0604030504040204" pitchFamily="50" charset="-128"/>
              </a:rPr>
              <a:t>２　</a:t>
            </a:r>
            <a:r>
              <a:rPr kumimoji="0" lang="en-US" altLang="ja-JP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Meiryo UI" panose="020B0604030504040204" pitchFamily="50" charset="-128"/>
              </a:rPr>
              <a:t>66</a:t>
            </a:r>
            <a:r>
              <a:rPr kumimoji="0" lang="ko-KR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Meiryo UI" panose="020B0604030504040204" pitchFamily="50" charset="-128"/>
              </a:rPr>
              <a:t>세 이상 고령자가 일할 수 있는 제도가 마련된 기업 현황</a:t>
            </a:r>
            <a:endParaRPr kumimoji="0" lang="ja-JP" altLang="en-US" sz="1300" b="1" i="0" u="none" strike="noStrike" kern="1200" cap="none" spc="0" normalizeH="0" baseline="0" noProof="0" dirty="0">
              <a:ln>
                <a:noFill/>
              </a:ln>
              <a:solidFill>
                <a:srgbClr val="103185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Meiryo UI" panose="020B0604030504040204" pitchFamily="50" charset="-128"/>
            </a:endParaRPr>
          </a:p>
        </p:txBody>
      </p:sp>
      <p:sp>
        <p:nvSpPr>
          <p:cNvPr id="181" name="Text Box 39"/>
          <p:cNvSpPr txBox="1">
            <a:spLocks noChangeArrowheads="1"/>
          </p:cNvSpPr>
          <p:nvPr/>
        </p:nvSpPr>
        <p:spPr bwMode="auto">
          <a:xfrm>
            <a:off x="272480" y="4487825"/>
            <a:ext cx="2523844" cy="270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36000" tIns="54000" rIns="0" bIns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（２）</a:t>
            </a:r>
            <a:r>
              <a: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65</a:t>
            </a:r>
            <a:r>
              <a:rPr kumimoji="0" lang="ko-KR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세가 정년인 기업 현황</a:t>
            </a:r>
            <a:endParaRPr kumimoji="0" lang="ja-JP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Meiryo UI" panose="020B0604030504040204" pitchFamily="50" charset="-128"/>
            </a:endParaRPr>
          </a:p>
        </p:txBody>
      </p:sp>
      <p:sp>
        <p:nvSpPr>
          <p:cNvPr id="183" name="Text Box 39"/>
          <p:cNvSpPr txBox="1">
            <a:spLocks noChangeArrowheads="1"/>
          </p:cNvSpPr>
          <p:nvPr/>
        </p:nvSpPr>
        <p:spPr bwMode="auto">
          <a:xfrm>
            <a:off x="4993628" y="4869160"/>
            <a:ext cx="4926052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>
              <a:defRPr sz="1300" b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３　</a:t>
            </a:r>
            <a:r>
              <a:rPr kumimoji="0" lang="en-US" altLang="ja-JP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70</a:t>
            </a:r>
            <a:r>
              <a:rPr kumimoji="0" lang="ko-KR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세 이상 고령자가 일할 수 있는 제도가 마련된 기업 현황</a:t>
            </a:r>
            <a:endParaRPr kumimoji="0" lang="ja-JP" altLang="en-US" sz="1300" b="1" i="0" u="none" strike="noStrike" kern="1200" cap="none" spc="0" normalizeH="0" baseline="0" noProof="0" dirty="0">
              <a:ln>
                <a:noFill/>
              </a:ln>
              <a:solidFill>
                <a:srgbClr val="103185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5097015" y="5157192"/>
            <a:ext cx="5112569" cy="28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>
              <a:lnSpc>
                <a:spcPts val="1700"/>
              </a:lnSpc>
              <a:defRPr sz="1300" u="sng"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 panose="020B0604030504040204" pitchFamily="50" charset="-128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・</a:t>
            </a:r>
            <a:r>
              <a:rPr kumimoji="0" lang="en-US" altLang="ja-JP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70</a:t>
            </a:r>
            <a:r>
              <a:rPr kumimoji="0" lang="ko-KR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세 이후에도 일할 수 있는 제도가 마련된 기업은 </a:t>
            </a:r>
            <a:r>
              <a:rPr kumimoji="0" lang="en-US" altLang="ja-JP" sz="11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31.5%</a:t>
            </a:r>
            <a:r>
              <a:rPr kumimoji="0" lang="en-US" altLang="ja-JP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(2.6</a:t>
            </a:r>
            <a:r>
              <a:rPr kumimoji="0" lang="ko-KR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 포인트</a:t>
            </a:r>
            <a:r>
              <a:rPr kumimoji="0" lang="en-US" altLang="ja-JP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증가</a:t>
            </a:r>
            <a:r>
              <a:rPr kumimoji="0" lang="en-US" altLang="ko-KR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ja-JP" sz="110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95" name="直線コネクタ 194"/>
          <p:cNvCxnSpPr/>
          <p:nvPr/>
        </p:nvCxnSpPr>
        <p:spPr bwMode="auto">
          <a:xfrm>
            <a:off x="4880992" y="845433"/>
            <a:ext cx="0" cy="5796000"/>
          </a:xfrm>
          <a:prstGeom prst="lin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テキスト ボックス 49"/>
          <p:cNvSpPr txBox="1"/>
          <p:nvPr/>
        </p:nvSpPr>
        <p:spPr>
          <a:xfrm>
            <a:off x="278094" y="1561389"/>
            <a:ext cx="2518230" cy="26900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lIns="36000" tIns="5400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（</a:t>
            </a:r>
            <a:r>
              <a: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1</a:t>
            </a:r>
            <a:r>
              <a:rPr kumimoji="0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）</a:t>
            </a:r>
            <a:r>
              <a:rPr kumimoji="0" lang="ko-KR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고연령자 고용확보조치 실시현황</a:t>
            </a: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メイリオ" panose="020B0604030504040204" pitchFamily="50" charset="-128"/>
            </a:endParaRPr>
          </a:p>
        </p:txBody>
      </p:sp>
      <p:sp>
        <p:nvSpPr>
          <p:cNvPr id="64" name="Text Box 33"/>
          <p:cNvSpPr txBox="1">
            <a:spLocks noChangeArrowheads="1"/>
          </p:cNvSpPr>
          <p:nvPr/>
        </p:nvSpPr>
        <p:spPr bwMode="auto">
          <a:xfrm>
            <a:off x="274363" y="1822515"/>
            <a:ext cx="4168775" cy="28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・</a:t>
            </a:r>
            <a:r>
              <a:rPr kumimoji="0" lang="ko-KR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고용확보조치</a:t>
            </a:r>
            <a:r>
              <a:rPr kumimoji="0" lang="ja-JP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 </a:t>
            </a:r>
            <a:r>
              <a:rPr kumimoji="0" lang="ko-KR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실시기업</a:t>
            </a:r>
            <a:r>
              <a:rPr kumimoji="0" lang="ja-JP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 </a:t>
            </a:r>
            <a:r>
              <a:rPr kumimoji="0" lang="en-US" altLang="ja-JP" sz="11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99.</a:t>
            </a:r>
            <a:r>
              <a:rPr kumimoji="0" lang="ja-JP" altLang="en-US" sz="11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９％</a:t>
            </a:r>
            <a:r>
              <a:rPr kumimoji="0" lang="ja-JP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（</a:t>
            </a:r>
            <a:r>
              <a:rPr kumimoji="0" lang="en-US" altLang="ja-JP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0.1</a:t>
            </a:r>
            <a:r>
              <a:rPr kumimoji="0" lang="ko-KR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 포인트 </a:t>
            </a:r>
            <a:r>
              <a:rPr kumimoji="0" lang="ja-JP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 </a:t>
            </a:r>
            <a:r>
              <a:rPr kumimoji="0" lang="ko-KR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증가</a:t>
            </a:r>
            <a:r>
              <a:rPr kumimoji="0" lang="ja-JP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）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-79535" y="908720"/>
            <a:ext cx="4814144" cy="246221"/>
          </a:xfrm>
          <a:prstGeom prst="rect">
            <a:avLst/>
          </a:prstGeom>
          <a:noFill/>
          <a:ln>
            <a:noFill/>
          </a:ln>
        </p:spPr>
        <p:txBody>
          <a:bodyPr wrap="square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0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１　</a:t>
            </a:r>
            <a:r>
              <a:rPr kumimoji="0" lang="en-US" altLang="ja-JP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65</a:t>
            </a:r>
            <a:r>
              <a:rPr kumimoji="0" lang="ko-KR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세까지 </a:t>
            </a:r>
            <a:r>
              <a:rPr kumimoji="0" lang="en-US" altLang="ko-KR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‘</a:t>
            </a:r>
            <a:r>
              <a:rPr kumimoji="0" lang="ko-KR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고연령자 고용확보조치</a:t>
            </a:r>
            <a:r>
              <a:rPr kumimoji="0" lang="en-US" altLang="ja-JP" sz="1300" b="1" i="0" u="none" strike="noStrike" kern="1200" cap="none" spc="0" normalizeH="0" baseline="3000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※’</a:t>
            </a:r>
            <a:r>
              <a:rPr kumimoji="0" lang="ko-KR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103185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가 마련된 기업 현황</a:t>
            </a:r>
            <a:endParaRPr kumimoji="1" lang="ja-JP" altLang="en-US" sz="1300" b="0" i="0" u="none" strike="noStrike" kern="1200" cap="none" spc="0" normalizeH="0" baseline="0" noProof="0" dirty="0">
              <a:ln>
                <a:noFill/>
              </a:ln>
              <a:solidFill>
                <a:srgbClr val="103185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メイリオ" panose="020B0604030504040204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44489" y="1186412"/>
            <a:ext cx="4390120" cy="38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>
              <a:lnSpc>
                <a:spcPts val="1700"/>
              </a:lnSpc>
              <a:defRPr sz="1300" u="sng"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 panose="020B0604030504040204" pitchFamily="50" charset="-128"/>
              </a:defRPr>
            </a:lvl1pPr>
          </a:lstStyle>
          <a:p>
            <a:pPr marL="88900" marR="0" lvl="0" indent="-8890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※</a:t>
            </a:r>
            <a:r>
              <a:rPr kumimoji="0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　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고연령자 등의 고용 안정 등에 관한 법률 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조제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항에 </a:t>
            </a:r>
            <a:r>
              <a:rPr lang="ko-KR" altLang="en-US" sz="800" u="none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입각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한</a:t>
            </a:r>
            <a:r>
              <a:rPr kumimoji="0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①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정년제 폐지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②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정년 연장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③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계속고용제도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재고용제도</a:t>
            </a:r>
            <a:r>
              <a:rPr kumimoji="0" lang="en-US" altLang="ko-KR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kumimoji="0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조치를 말함</a:t>
            </a:r>
            <a:endParaRPr kumimoji="0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81786" y="1173408"/>
            <a:ext cx="5127798" cy="514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ja-JP"/>
            </a:defPPr>
            <a:lvl1pPr>
              <a:lnSpc>
                <a:spcPts val="1700"/>
              </a:lnSpc>
              <a:defRPr sz="1300" u="sng"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 panose="020B0604030504040204" pitchFamily="50" charset="-128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・</a:t>
            </a:r>
            <a:r>
              <a:rPr kumimoji="0" lang="en-US" altLang="ja-JP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66</a:t>
            </a:r>
            <a:r>
              <a:rPr kumimoji="0" lang="ko-KR" altLang="en-US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세 이후에도 일할 수 있는 제도가 마련된 기업은 </a:t>
            </a:r>
            <a:r>
              <a:rPr kumimoji="0" lang="en-US" altLang="ja-JP" sz="105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33.4</a:t>
            </a:r>
            <a:r>
              <a:rPr kumimoji="0" lang="ja-JP" altLang="en-US" sz="105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％</a:t>
            </a:r>
            <a:r>
              <a:rPr kumimoji="0" lang="en-US" altLang="ja-JP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(2.6Pt </a:t>
            </a:r>
            <a:r>
              <a:rPr kumimoji="0" lang="ko-KR" altLang="en-US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증가</a:t>
            </a:r>
            <a:r>
              <a:rPr kumimoji="0" lang="en-US" altLang="ko-KR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ja-JP" sz="105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algn="l" defTabSz="4572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・</a:t>
            </a:r>
            <a:r>
              <a:rPr kumimoji="0" lang="ko-KR" altLang="en-US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대기업 </a:t>
            </a:r>
            <a:r>
              <a:rPr kumimoji="0" lang="en-US" altLang="ja-JP" sz="105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28.2%</a:t>
            </a:r>
            <a:r>
              <a:rPr kumimoji="0" lang="en-US" altLang="ja-JP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(2.9</a:t>
            </a:r>
            <a:r>
              <a:rPr kumimoji="0" lang="ko-KR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 포인트 </a:t>
            </a:r>
            <a:r>
              <a:rPr kumimoji="0" lang="en-US" altLang="ja-JP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증가</a:t>
            </a:r>
            <a:r>
              <a:rPr kumimoji="0" lang="en-US" altLang="ko-KR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), </a:t>
            </a:r>
            <a:r>
              <a:rPr kumimoji="0" lang="ko-KR" altLang="en-US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중소기업 </a:t>
            </a:r>
            <a:r>
              <a:rPr kumimoji="0" lang="en-US" altLang="ja-JP" sz="105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34.0%</a:t>
            </a:r>
            <a:r>
              <a:rPr kumimoji="0" lang="en-US" altLang="ja-JP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(2.6</a:t>
            </a:r>
            <a:r>
              <a:rPr kumimoji="0" lang="ko-KR" alt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rPr>
              <a:t> 포인트</a:t>
            </a:r>
            <a:r>
              <a:rPr kumimoji="0" lang="en-US" altLang="ja-JP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증가</a:t>
            </a:r>
            <a:r>
              <a:rPr kumimoji="0" lang="en-US" altLang="ko-KR" sz="10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ja-JP" sz="1050" b="0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980079" y="5471790"/>
            <a:ext cx="4493013" cy="1314055"/>
            <a:chOff x="5164691" y="5551323"/>
            <a:chExt cx="4493013" cy="1314055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5164691" y="5551323"/>
              <a:ext cx="4493013" cy="1314055"/>
              <a:chOff x="5164691" y="5551323"/>
              <a:chExt cx="4493013" cy="1314055"/>
            </a:xfrm>
          </p:grpSpPr>
          <p:sp>
            <p:nvSpPr>
              <p:cNvPr id="220" name="テキスト ボックス 219"/>
              <p:cNvSpPr txBox="1"/>
              <p:nvPr/>
            </p:nvSpPr>
            <p:spPr>
              <a:xfrm>
                <a:off x="5164691" y="5678310"/>
                <a:ext cx="561486" cy="3417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ts val="1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（％）</a:t>
                </a:r>
                <a:endParaRPr kumimoji="0" lang="en-US" altLang="ja-JP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marL="0" marR="0" lvl="0" indent="0" algn="r" defTabSz="457200" rtl="0" eaLnBrk="1" fontAlgn="auto" latinLnBrk="0" hangingPunct="1">
                  <a:lnSpc>
                    <a:spcPts val="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graphicFrame>
            <p:nvGraphicFramePr>
              <p:cNvPr id="75" name="グラフ 74"/>
              <p:cNvGraphicFramePr>
                <a:graphicFrameLocks/>
              </p:cNvGraphicFramePr>
              <p:nvPr/>
            </p:nvGraphicFramePr>
            <p:xfrm>
              <a:off x="5551312" y="5551323"/>
              <a:ext cx="3919842" cy="131405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22" name="角丸四角形 221"/>
              <p:cNvSpPr/>
              <p:nvPr/>
            </p:nvSpPr>
            <p:spPr bwMode="auto">
              <a:xfrm>
                <a:off x="8770476" y="6054762"/>
                <a:ext cx="887228" cy="237420"/>
              </a:xfrm>
              <a:prstGeom prst="roundRect">
                <a:avLst/>
              </a:prstGeom>
              <a:solidFill>
                <a:schemeClr val="bg1"/>
              </a:solidFill>
              <a:ln w="28575" cap="flat" cmpd="sng" algn="ctr">
                <a:solidFill>
                  <a:srgbClr val="2D4E7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1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51,633</a:t>
                </a:r>
                <a:r>
                  <a:rPr kumimoji="0" lang="ko-KR" alt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개사</a:t>
                </a:r>
                <a:endParaRPr kumimoji="0" lang="ja-JP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</p:txBody>
          </p:sp>
          <p:sp>
            <p:nvSpPr>
              <p:cNvPr id="223" name="二等辺三角形 222"/>
              <p:cNvSpPr/>
              <p:nvPr/>
            </p:nvSpPr>
            <p:spPr bwMode="auto">
              <a:xfrm>
                <a:off x="9040878" y="5861279"/>
                <a:ext cx="139202" cy="186741"/>
              </a:xfrm>
              <a:prstGeom prst="triangle">
                <a:avLst/>
              </a:prstGeom>
              <a:solidFill>
                <a:srgbClr val="2D4E77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p:grpSp>
        <p:sp>
          <p:nvSpPr>
            <p:cNvPr id="2" name="テキスト ボックス 1"/>
            <p:cNvSpPr txBox="1"/>
            <p:nvPr/>
          </p:nvSpPr>
          <p:spPr>
            <a:xfrm>
              <a:off x="8413139" y="5678275"/>
              <a:ext cx="4269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28.9</a:t>
              </a:r>
              <a:endParaRPr kumimoji="0" lang="en-US" altLang="ja-JP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781905" y="1713231"/>
            <a:ext cx="5099173" cy="3001013"/>
            <a:chOff x="4781905" y="1737788"/>
            <a:chExt cx="5099173" cy="3001013"/>
          </a:xfrm>
        </p:grpSpPr>
        <p:sp>
          <p:nvSpPr>
            <p:cNvPr id="218" name="テキスト ボックス 217"/>
            <p:cNvSpPr txBox="1"/>
            <p:nvPr/>
          </p:nvSpPr>
          <p:spPr>
            <a:xfrm>
              <a:off x="4781905" y="2449901"/>
              <a:ext cx="864096" cy="17800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전체기업</a:t>
              </a: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5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33.4</a:t>
              </a:r>
              <a:r>
                <a:rPr kumimoji="1" lang="ja-JP" altLang="en-US" sz="105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％</a:t>
              </a:r>
              <a:endParaRPr kumimoji="1" lang="en-US" altLang="ja-JP" sz="105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301</a:t>
              </a:r>
              <a:r>
                <a:rPr kumimoji="0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명 이상</a:t>
              </a:r>
              <a:endPara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28.2</a:t>
              </a:r>
              <a:r>
                <a:rPr kumimoji="0" lang="ja-JP" altLang="en-US" sz="9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％</a:t>
              </a:r>
              <a:endParaRPr kumimoji="0" lang="en-US" altLang="ja-JP" sz="9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31</a:t>
              </a:r>
              <a:r>
                <a:rPr kumimoji="0" lang="ja-JP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～</a:t>
              </a:r>
              <a:r>
                <a:rPr kumimoji="0" lang="en-US" altLang="ja-JP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300</a:t>
              </a:r>
              <a:r>
                <a:rPr kumimoji="0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명</a:t>
              </a:r>
              <a:endPara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34.0</a:t>
              </a:r>
              <a:r>
                <a:rPr kumimoji="0" lang="ja-JP" altLang="en-US" sz="9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％</a:t>
              </a:r>
              <a:endParaRPr kumimoji="0" lang="en-US" altLang="ja-JP" sz="9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5140779" y="4435769"/>
              <a:ext cx="4698835" cy="303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ja-JP"/>
              </a:defPPr>
              <a:lvl1pPr>
                <a:lnSpc>
                  <a:spcPts val="1700"/>
                </a:lnSpc>
                <a:defRPr sz="1300" u="sng">
                  <a:latin typeface="HGSｺﾞｼｯｸM" panose="020B0600000000000000" pitchFamily="50" charset="-128"/>
                  <a:ea typeface="HGSｺﾞｼｯｸM" panose="020B0600000000000000" pitchFamily="50" charset="-128"/>
                  <a:cs typeface="メイリオ" panose="020B0604030504040204" pitchFamily="50" charset="-128"/>
                </a:defRPr>
              </a:lvl1pPr>
            </a:lstStyle>
            <a:p>
              <a:pPr marL="0" marR="0" lvl="0" indent="0" algn="l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※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‘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⑤</a:t>
              </a:r>
              <a:r>
                <a:rPr kumimoji="0" lang="ko-KR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기타 제도로 </a:t>
              </a:r>
              <a:r>
                <a:rPr kumimoji="0" lang="en-US" altLang="ko-KR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66</a:t>
              </a:r>
              <a:r>
                <a:rPr kumimoji="0" lang="ko-KR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 이상 고용</a:t>
              </a: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’</a:t>
              </a:r>
              <a:r>
                <a:rPr kumimoji="0" lang="ko-KR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이란</a:t>
              </a:r>
              <a:r>
                <a:rPr kumimoji="0" lang="en-US" altLang="ko-KR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kumimoji="0" lang="ko-KR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희망자 전원 및 기준 해당자를 </a:t>
              </a:r>
              <a:r>
                <a:rPr kumimoji="0" lang="en-US" altLang="ko-KR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66</a:t>
              </a:r>
              <a:r>
                <a:rPr kumimoji="0" lang="ko-KR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 이후에도 계속 고용하는 제도는 도입하지 않았지만</a:t>
              </a:r>
              <a:r>
                <a:rPr kumimoji="0" lang="en-US" altLang="ko-KR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.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　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　</a:t>
              </a:r>
              <a:r>
                <a:rPr kumimoji="0" lang="ko-KR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기업 실정에 따라 특정 시스템으로 </a:t>
              </a:r>
              <a:r>
                <a:rPr kumimoji="0" lang="en-US" altLang="ko-KR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66</a:t>
              </a:r>
              <a:r>
                <a:rPr kumimoji="0" lang="ko-KR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세 이후에도 일할 수 있는 제도를 도입한 경우를 뜻함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92" name="グループ化 91"/>
            <p:cNvGrpSpPr/>
            <p:nvPr/>
          </p:nvGrpSpPr>
          <p:grpSpPr>
            <a:xfrm>
              <a:off x="4911346" y="1737788"/>
              <a:ext cx="4969732" cy="925037"/>
              <a:chOff x="4892180" y="1752204"/>
              <a:chExt cx="4969732" cy="925037"/>
            </a:xfrm>
          </p:grpSpPr>
          <p:sp>
            <p:nvSpPr>
              <p:cNvPr id="93" name="二等辺三角形 92"/>
              <p:cNvSpPr/>
              <p:nvPr/>
            </p:nvSpPr>
            <p:spPr bwMode="auto">
              <a:xfrm rot="13202828">
                <a:off x="8840314" y="2036333"/>
                <a:ext cx="109289" cy="640908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Meiryo UI" panose="020B0604030504040204" pitchFamily="50" charset="-128"/>
                </a:endParaRPr>
              </a:p>
            </p:txBody>
          </p:sp>
          <p:sp>
            <p:nvSpPr>
              <p:cNvPr id="94" name="二等辺三角形 93"/>
              <p:cNvSpPr/>
              <p:nvPr/>
            </p:nvSpPr>
            <p:spPr bwMode="auto">
              <a:xfrm rot="13050046">
                <a:off x="7812736" y="1835181"/>
                <a:ext cx="74943" cy="797186"/>
              </a:xfrm>
              <a:prstGeom prst="triangl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Meiryo UI" panose="020B0604030504040204" pitchFamily="50" charset="-128"/>
                </a:endParaRPr>
              </a:p>
            </p:txBody>
          </p:sp>
          <p:sp>
            <p:nvSpPr>
              <p:cNvPr id="95" name="二等辺三角形 94"/>
              <p:cNvSpPr/>
              <p:nvPr/>
            </p:nvSpPr>
            <p:spPr bwMode="auto">
              <a:xfrm rot="13050046">
                <a:off x="6715739" y="1752204"/>
                <a:ext cx="113755" cy="906344"/>
              </a:xfrm>
              <a:prstGeom prst="triangle">
                <a:avLst/>
              </a:prstGeom>
              <a:solidFill>
                <a:srgbClr val="C1D6FF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Meiryo UI" panose="020B0604030504040204" pitchFamily="50" charset="-128"/>
                </a:endParaRPr>
              </a:p>
            </p:txBody>
          </p:sp>
          <p:sp>
            <p:nvSpPr>
              <p:cNvPr id="96" name="二等辺三角形 95"/>
              <p:cNvSpPr/>
              <p:nvPr/>
            </p:nvSpPr>
            <p:spPr bwMode="auto">
              <a:xfrm rot="7821507">
                <a:off x="5557219" y="1735725"/>
                <a:ext cx="57235" cy="824484"/>
              </a:xfrm>
              <a:prstGeom prst="triangle">
                <a:avLst/>
              </a:prstGeom>
              <a:solidFill>
                <a:srgbClr val="2D4E77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Meiryo UI" panose="020B0604030504040204" pitchFamily="50" charset="-128"/>
                </a:endParaRPr>
              </a:p>
            </p:txBody>
          </p:sp>
          <p:sp>
            <p:nvSpPr>
              <p:cNvPr id="97" name="二等辺三角形 96"/>
              <p:cNvSpPr/>
              <p:nvPr/>
            </p:nvSpPr>
            <p:spPr bwMode="auto">
              <a:xfrm rot="12234015">
                <a:off x="6278586" y="1825310"/>
                <a:ext cx="90521" cy="713741"/>
              </a:xfrm>
              <a:prstGeom prst="triangle">
                <a:avLst/>
              </a:prstGeom>
              <a:solidFill>
                <a:srgbClr val="89AAD3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Meiryo UI" panose="020B0604030504040204" pitchFamily="50" charset="-128"/>
                </a:endParaRPr>
              </a:p>
            </p:txBody>
          </p:sp>
          <p:sp>
            <p:nvSpPr>
              <p:cNvPr id="98" name="角丸四角形 97"/>
              <p:cNvSpPr/>
              <p:nvPr/>
            </p:nvSpPr>
            <p:spPr bwMode="auto">
              <a:xfrm>
                <a:off x="5755571" y="1843964"/>
                <a:ext cx="828000" cy="198000"/>
              </a:xfrm>
              <a:prstGeom prst="roundRect">
                <a:avLst/>
              </a:prstGeom>
              <a:solidFill>
                <a:srgbClr val="89AAD3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36000" rIns="0" bIns="36000" numCol="1" rtlCol="0" anchor="ctr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②</a:t>
                </a:r>
                <a:r>
                  <a:rPr kumimoji="0" lang="en-US" altLang="ja-JP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66</a:t>
                </a:r>
                <a:r>
                  <a:rPr kumimoji="0" lang="ko-KR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세 이상 정년</a:t>
                </a:r>
                <a:endParaRPr kumimoji="0" lang="ja-JP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</p:txBody>
          </p:sp>
          <p:sp>
            <p:nvSpPr>
              <p:cNvPr id="99" name="角丸四角形 98"/>
              <p:cNvSpPr/>
              <p:nvPr/>
            </p:nvSpPr>
            <p:spPr bwMode="auto">
              <a:xfrm>
                <a:off x="6601997" y="1835638"/>
                <a:ext cx="1228181" cy="319117"/>
              </a:xfrm>
              <a:prstGeom prst="roundRect">
                <a:avLst/>
              </a:prstGeom>
              <a:solidFill>
                <a:srgbClr val="C1D6FF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36000" rIns="0" bIns="36000" numCol="1" rtlCol="0" anchor="ctr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③</a:t>
                </a:r>
                <a:r>
                  <a:rPr kumimoji="0" lang="ko-KR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희망자 전원 </a:t>
                </a:r>
                <a:r>
                  <a:rPr kumimoji="0" lang="en-US" altLang="ko-KR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66</a:t>
                </a:r>
                <a:r>
                  <a:rPr kumimoji="0" lang="ko-KR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세</a:t>
                </a:r>
                <a:endParaRPr kumimoji="0" lang="en-US" altLang="ko-KR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이상까지 계속고용</a:t>
                </a:r>
                <a:endParaRPr kumimoji="0" lang="en-US" altLang="ja-JP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</p:txBody>
          </p:sp>
          <p:sp>
            <p:nvSpPr>
              <p:cNvPr id="100" name="角丸四角形 99"/>
              <p:cNvSpPr/>
              <p:nvPr/>
            </p:nvSpPr>
            <p:spPr bwMode="auto">
              <a:xfrm>
                <a:off x="7918398" y="1819063"/>
                <a:ext cx="1897953" cy="19652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36000" rIns="0" bIns="36000" numCol="1" rtlCol="0" anchor="ctr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④</a:t>
                </a:r>
                <a:r>
                  <a:rPr kumimoji="0" lang="ko-KR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기준 해당자 </a:t>
                </a:r>
                <a:r>
                  <a:rPr kumimoji="0" lang="en-US" altLang="ko-KR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66</a:t>
                </a:r>
                <a:r>
                  <a:rPr kumimoji="0" lang="ko-KR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세 이상까지 계속고용</a:t>
                </a:r>
                <a:endParaRPr kumimoji="0" lang="ja-JP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</p:txBody>
          </p:sp>
          <p:sp>
            <p:nvSpPr>
              <p:cNvPr id="101" name="角丸四角形 100"/>
              <p:cNvSpPr/>
              <p:nvPr/>
            </p:nvSpPr>
            <p:spPr bwMode="auto">
              <a:xfrm>
                <a:off x="8035967" y="2057758"/>
                <a:ext cx="1825945" cy="206382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36000" rIns="0" bIns="36000" numCol="1" rtlCol="0" anchor="ctr" anchorCtr="0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⑤</a:t>
                </a:r>
                <a:r>
                  <a:rPr kumimoji="0" lang="ko-KR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기타 제도로 </a:t>
                </a:r>
                <a:r>
                  <a:rPr kumimoji="0" lang="en-US" altLang="ko-KR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66</a:t>
                </a:r>
                <a:r>
                  <a:rPr kumimoji="0" lang="ko-KR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세 이상까지 고용</a:t>
                </a:r>
                <a:endParaRPr kumimoji="0" lang="ja-JP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</p:txBody>
          </p:sp>
          <p:sp>
            <p:nvSpPr>
              <p:cNvPr id="102" name="角丸四角形 101"/>
              <p:cNvSpPr/>
              <p:nvPr/>
            </p:nvSpPr>
            <p:spPr bwMode="auto">
              <a:xfrm>
                <a:off x="4892180" y="1838417"/>
                <a:ext cx="828000" cy="198000"/>
              </a:xfrm>
              <a:prstGeom prst="roundRect">
                <a:avLst/>
              </a:prstGeom>
              <a:solidFill>
                <a:srgbClr val="2D4E77"/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36000" rIns="0" bIns="36000" numCol="1" rtlCol="0" anchor="ctr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①</a:t>
                </a:r>
                <a:r>
                  <a:rPr kumimoji="0" lang="ko-KR" altLang="en-US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Meiryo UI" panose="020B0604030504040204" pitchFamily="50" charset="-128"/>
                  </a:rPr>
                  <a:t>정년제 폐지</a:t>
                </a:r>
                <a:endParaRPr kumimoji="0" lang="ja-JP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Meiryo UI" panose="020B0604030504040204" pitchFamily="50" charset="-128"/>
                </a:endParaRPr>
              </a:p>
            </p:txBody>
          </p:sp>
        </p:grpSp>
        <p:graphicFrame>
          <p:nvGraphicFramePr>
            <p:cNvPr id="70" name="グラフ 69"/>
            <p:cNvGraphicFramePr>
              <a:graphicFrameLocks/>
            </p:cNvGraphicFramePr>
            <p:nvPr/>
          </p:nvGraphicFramePr>
          <p:xfrm>
            <a:off x="5347600" y="2075390"/>
            <a:ext cx="4110719" cy="252178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76" name="テキスト ボックス 75"/>
            <p:cNvSpPr txBox="1"/>
            <p:nvPr/>
          </p:nvSpPr>
          <p:spPr>
            <a:xfrm>
              <a:off x="8964295" y="2522081"/>
              <a:ext cx="807756" cy="2381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1" i="0" u="sng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54,802</a:t>
              </a:r>
              <a:r>
                <a:rPr kumimoji="0" lang="ko-KR" altLang="en-US" sz="110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개사</a:t>
              </a:r>
              <a:endPara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8492721" y="3109006"/>
              <a:ext cx="655293" cy="2458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b="0" i="0" u="sng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4,817</a:t>
              </a:r>
              <a:r>
                <a:rPr kumimoji="0" lang="ko-KR" altLang="en-US" sz="10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개사</a:t>
              </a:r>
              <a:endParaRPr kumimoji="0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9055420" y="3701824"/>
              <a:ext cx="716631" cy="2353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b="0" i="0" u="sng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49,985</a:t>
              </a:r>
              <a:r>
                <a:rPr kumimoji="0" lang="ko-KR" altLang="en-US" sz="10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개사</a:t>
              </a:r>
              <a:endParaRPr kumimoji="0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102907" y="5085184"/>
            <a:ext cx="4778085" cy="1579420"/>
            <a:chOff x="200056" y="5258375"/>
            <a:chExt cx="4778085" cy="1579420"/>
          </a:xfrm>
        </p:grpSpPr>
        <p:sp>
          <p:nvSpPr>
            <p:cNvPr id="193" name="テキスト ボックス 192"/>
            <p:cNvSpPr txBox="1"/>
            <p:nvPr/>
          </p:nvSpPr>
          <p:spPr>
            <a:xfrm>
              <a:off x="200056" y="5394938"/>
              <a:ext cx="838094" cy="124649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전체기업</a:t>
              </a: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5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18.4</a:t>
              </a:r>
              <a:r>
                <a:rPr kumimoji="1" lang="ja-JP" altLang="en-US" sz="105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％</a:t>
              </a:r>
              <a:endParaRPr kumimoji="1" lang="en-US" altLang="ja-JP" sz="105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301</a:t>
              </a:r>
              <a:r>
                <a:rPr kumimoji="0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명 이상</a:t>
              </a:r>
              <a:endPara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11.9</a:t>
              </a:r>
              <a:r>
                <a:rPr kumimoji="0" lang="ja-JP" altLang="en-US" sz="9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％</a:t>
              </a:r>
              <a:endParaRPr kumimoji="0" lang="en-US" altLang="ja-JP" sz="9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31</a:t>
              </a:r>
              <a:r>
                <a:rPr kumimoji="0" lang="ja-JP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～</a:t>
              </a:r>
              <a:r>
                <a:rPr kumimoji="0" lang="en-US" altLang="ja-JP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300</a:t>
              </a:r>
              <a:r>
                <a:rPr kumimoji="0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명</a:t>
              </a:r>
              <a:endPara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19.2</a:t>
              </a:r>
              <a:r>
                <a:rPr kumimoji="0" lang="ja-JP" altLang="en-US" sz="9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％</a:t>
              </a:r>
              <a:endParaRPr kumimoji="0" lang="en-US" altLang="ja-JP" sz="9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  <a:p>
              <a:pPr marL="0" marR="0" lvl="0" indent="0" algn="r" defTabSz="457200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</p:txBody>
        </p:sp>
        <p:graphicFrame>
          <p:nvGraphicFramePr>
            <p:cNvPr id="72" name="グラフ 71"/>
            <p:cNvGraphicFramePr>
              <a:graphicFrameLocks/>
            </p:cNvGraphicFramePr>
            <p:nvPr/>
          </p:nvGraphicFramePr>
          <p:xfrm>
            <a:off x="675149" y="5258375"/>
            <a:ext cx="4302992" cy="15794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71" name="テキスト ボックス 70"/>
            <p:cNvSpPr txBox="1"/>
            <p:nvPr/>
          </p:nvSpPr>
          <p:spPr>
            <a:xfrm>
              <a:off x="3680493" y="5419624"/>
              <a:ext cx="830657" cy="2381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100" b="1" i="0" u="sng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30,250</a:t>
              </a:r>
              <a:r>
                <a:rPr kumimoji="0" lang="ko-KR" altLang="en-US" sz="1100" b="1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개사</a:t>
              </a:r>
              <a:endPara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2796324" y="5804200"/>
              <a:ext cx="650406" cy="2353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b="0" i="0" u="sng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2,032</a:t>
              </a:r>
              <a:r>
                <a:rPr kumimoji="0" lang="ko-KR" altLang="en-US" sz="10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개사</a:t>
              </a:r>
              <a:endParaRPr kumimoji="0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3838075" y="6217070"/>
              <a:ext cx="702212" cy="2353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000" b="0" i="0" u="sng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28,218</a:t>
              </a:r>
              <a:r>
                <a:rPr kumimoji="0" lang="ko-KR" altLang="en-US" sz="1000" b="0" i="0" u="sng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メイリオ" panose="020B0604030504040204" pitchFamily="50" charset="-128"/>
                </a:rPr>
                <a:t>개사</a:t>
              </a:r>
              <a:endParaRPr kumimoji="0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メイリオ" panose="020B0604030504040204" pitchFamily="50" charset="-128"/>
              </a:endParaRPr>
            </a:p>
          </p:txBody>
        </p: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9148014" y="6673098"/>
            <a:ext cx="630237" cy="2794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27DFBC-6BE9-4589-9BA4-399424FB5F9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メイリオ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メイリオ"/>
              <a:cs typeface="Arial" panose="020B0604020202020204" pitchFamily="34" charset="0"/>
            </a:endParaRPr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xmlns="" id="{589C212B-4811-244F-8C11-0637C71D9CC2}"/>
              </a:ext>
            </a:extLst>
          </p:cNvPr>
          <p:cNvCxnSpPr>
            <a:cxnSpLocks/>
          </p:cNvCxnSpPr>
          <p:nvPr/>
        </p:nvCxnSpPr>
        <p:spPr>
          <a:xfrm>
            <a:off x="76228" y="1186412"/>
            <a:ext cx="468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xmlns="" id="{589C212B-4811-244F-8C11-0637C71D9CC2}"/>
              </a:ext>
            </a:extLst>
          </p:cNvPr>
          <p:cNvCxnSpPr>
            <a:cxnSpLocks/>
          </p:cNvCxnSpPr>
          <p:nvPr/>
        </p:nvCxnSpPr>
        <p:spPr>
          <a:xfrm>
            <a:off x="5155517" y="1173408"/>
            <a:ext cx="468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xmlns="" id="{589C212B-4811-244F-8C11-0637C71D9CC2}"/>
              </a:ext>
            </a:extLst>
          </p:cNvPr>
          <p:cNvCxnSpPr>
            <a:cxnSpLocks/>
          </p:cNvCxnSpPr>
          <p:nvPr/>
        </p:nvCxnSpPr>
        <p:spPr>
          <a:xfrm>
            <a:off x="5097016" y="5157192"/>
            <a:ext cx="4680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58619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>
            <a:off x="-23284" y="370713"/>
            <a:ext cx="9982552" cy="48023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115" y="-20701"/>
            <a:ext cx="3640170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세초</a:t>
            </a:r>
            <a:r>
              <a:rPr kumimoji="1" lang="ko-KR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고용추진 보조금</a:t>
            </a:r>
            <a:endParaRPr kumimoji="1" lang="ja-JP" alt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12268" y="451138"/>
            <a:ext cx="94097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추후 계속고용연령 및 정년을 연장하기 위해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66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이상까지 계속고용연장 및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이상까지 정년 연장을 실시하는 기업에 대해 지원함으로써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이후에도 희망자 전원이 안심하고 일할 수 있는 고용기반을 정비함과 동시에 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1" lang="ko-KR" alt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평생현역사회</a:t>
            </a:r>
            <a:r>
              <a:rPr kumimoji="1" lang="en-US" altLang="ko-K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</a:t>
            </a:r>
            <a:r>
              <a:rPr kumimoji="1" lang="ko-KR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를 구축함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-14370" y="1541235"/>
            <a:ext cx="99256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● 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보조내용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① </a:t>
            </a: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정년 연장 및 정년제를 폐지하는 사업주에 대한 보조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② 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희망자 전원을 </a:t>
            </a:r>
            <a:r>
              <a:rPr kumimoji="1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66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이상까지 계속 고용하는 제도를 도입하는 사업주에 대한 보조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③ 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타사를 통한 계속고용제도를 도입하는 사업주가 상대 사업주의 취업규칙개정 등에 필요한 경비를 모두 부담한 경우</a:t>
            </a:r>
            <a:r>
              <a:rPr kumimoji="1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소요 경비의 </a:t>
            </a:r>
            <a:r>
              <a:rPr kumimoji="1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분의 </a:t>
            </a:r>
            <a:r>
              <a:rPr kumimoji="1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을 보조  등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5528" y="2761357"/>
            <a:ext cx="24232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①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정년 연장 또는 정년제 폐지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830588" y="2775205"/>
            <a:ext cx="39501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②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희망자 전원을 </a:t>
            </a:r>
            <a:r>
              <a:rPr kumimoji="1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66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이상까지 계속 고용하는 제도 도입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-7215" y="2425403"/>
            <a:ext cx="77067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● 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보조금액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해당 조치 내용 및 정년 등 연령 연장 폭</a:t>
            </a:r>
            <a:r>
              <a:rPr kumimoji="1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60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고용보험 피보험자수에 따라 아래와 같이 지급</a:t>
            </a: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7610968" y="2770655"/>
            <a:ext cx="2590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③</a:t>
            </a:r>
            <a:r>
              <a:rPr kumimoji="1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타사를 통한 계속고용제도 도입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38" name="表 37"/>
          <p:cNvGraphicFramePr>
            <a:graphicFrameLocks noGrp="1"/>
          </p:cNvGraphicFramePr>
          <p:nvPr/>
        </p:nvGraphicFramePr>
        <p:xfrm>
          <a:off x="4448115" y="3026482"/>
          <a:ext cx="2726129" cy="15178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021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197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1197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0203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66~69</a:t>
                      </a:r>
                      <a:r>
                        <a:rPr lang="ko-KR" altLang="en-US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세로</a:t>
                      </a:r>
                      <a:endParaRPr lang="en-US" altLang="ko-KR" sz="90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연장</a:t>
                      </a:r>
                      <a:endParaRPr lang="en-US" altLang="ja-JP" sz="90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 미만에서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 이상으로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연장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487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１～３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76185845"/>
                  </a:ext>
                </a:extLst>
              </a:tr>
              <a:tr h="2336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４～６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</a:t>
                      </a:r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50</a:t>
                      </a:r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365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７～９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</a:t>
                      </a:r>
                      <a:r>
                        <a:rPr lang="ko-KR" altLang="en-US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</a:t>
                      </a:r>
                      <a:r>
                        <a:rPr lang="ko-KR" altLang="en-US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36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 이상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952150012"/>
                  </a:ext>
                </a:extLst>
              </a:tr>
            </a:tbl>
          </a:graphicData>
        </a:graphic>
      </p:graphicFrame>
      <p:sp>
        <p:nvSpPr>
          <p:cNvPr id="40" name="テキスト ボックス 4"/>
          <p:cNvSpPr txBox="1"/>
          <p:nvPr/>
        </p:nvSpPr>
        <p:spPr>
          <a:xfrm>
            <a:off x="4958667" y="3088960"/>
            <a:ext cx="641270" cy="279774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조치내용</a:t>
            </a:r>
            <a:endParaRPr kumimoji="1" lang="ja-JP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1" name="テキスト ボックス 6"/>
          <p:cNvSpPr txBox="1"/>
          <p:nvPr/>
        </p:nvSpPr>
        <p:spPr>
          <a:xfrm>
            <a:off x="4391278" y="3319546"/>
            <a:ext cx="836812" cy="30823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60</a:t>
            </a:r>
            <a:r>
              <a:rPr kumimoji="1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</a:t>
            </a:r>
            <a:endParaRPr kumimoji="1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피보험자수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42" name="表 41"/>
          <p:cNvGraphicFramePr>
            <a:graphicFrameLocks noGrp="1"/>
          </p:cNvGraphicFramePr>
          <p:nvPr/>
        </p:nvGraphicFramePr>
        <p:xfrm>
          <a:off x="7823405" y="3022967"/>
          <a:ext cx="1617624" cy="841028"/>
        </p:xfrm>
        <a:graphic>
          <a:graphicData uri="http://schemas.openxmlformats.org/drawingml/2006/table">
            <a:tbl>
              <a:tblPr/>
              <a:tblGrid>
                <a:gridCol w="468465">
                  <a:extLst>
                    <a:ext uri="{9D8B030D-6E8A-4147-A177-3AD203B41FA5}">
                      <a16:colId xmlns:a16="http://schemas.microsoft.com/office/drawing/2014/main" xmlns="" val="1929598731"/>
                    </a:ext>
                  </a:extLst>
                </a:gridCol>
                <a:gridCol w="572138">
                  <a:extLst>
                    <a:ext uri="{9D8B030D-6E8A-4147-A177-3AD203B41FA5}">
                      <a16:colId xmlns:a16="http://schemas.microsoft.com/office/drawing/2014/main" xmlns="" val="1646573746"/>
                    </a:ext>
                  </a:extLst>
                </a:gridCol>
                <a:gridCol w="577021">
                  <a:extLst>
                    <a:ext uri="{9D8B030D-6E8A-4147-A177-3AD203B41FA5}">
                      <a16:colId xmlns:a16="http://schemas.microsoft.com/office/drawing/2014/main" xmlns="" val="3164074096"/>
                    </a:ext>
                  </a:extLst>
                </a:gridCol>
              </a:tblGrid>
              <a:tr h="429845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5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kumimoji="1" lang="en-US" altLang="ja-JP" sz="700" kern="12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Times New Roman" panose="02020603050405020304" pitchFamily="18" charset="0"/>
                        </a:rPr>
                        <a:t>66~69</a:t>
                      </a:r>
                      <a:r>
                        <a:rPr kumimoji="1" lang="ko-KR" altLang="en-US" sz="700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세로</a:t>
                      </a:r>
                      <a:endParaRPr kumimoji="1" lang="en-US" altLang="ko-KR" sz="700" kern="12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kumimoji="1" lang="ko-KR" altLang="en-US" sz="700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연장</a:t>
                      </a:r>
                      <a:endParaRPr lang="ja-JP" sz="9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70</a:t>
                      </a:r>
                      <a:r>
                        <a:rPr lang="ko-KR" altLang="en-US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세 미만에서</a:t>
                      </a:r>
                      <a:endParaRPr lang="en-US" altLang="ko-KR" sz="6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 fontAlgn="ctr"/>
                      <a:r>
                        <a:rPr lang="en-US" altLang="ja-JP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70</a:t>
                      </a:r>
                      <a:r>
                        <a:rPr lang="ko-KR" altLang="en-US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세 이상으로 연장</a:t>
                      </a:r>
                      <a:endParaRPr lang="en-US" altLang="ja-JP" sz="6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77297042"/>
                  </a:ext>
                </a:extLst>
              </a:tr>
              <a:tr h="411183"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900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00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kumimoji="1" lang="en-US" sz="900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1" lang="ko-KR" altLang="en-US" sz="900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Arial" panose="020B0604020202020204" pitchFamily="34" charset="0"/>
                        </a:rPr>
                        <a:t>만 엔</a:t>
                      </a:r>
                      <a:endParaRPr lang="ja-JP" sz="105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kumimoji="1" lang="en-US" sz="900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kumimoji="1" lang="ko-KR" altLang="en-US" sz="900" kern="1200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Arial" panose="020B0604020202020204" pitchFamily="34" charset="0"/>
                        </a:rPr>
                        <a:t>만 엔</a:t>
                      </a:r>
                      <a:endParaRPr lang="ja-JP" sz="1050" kern="100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53352349"/>
                  </a:ext>
                </a:extLst>
              </a:tr>
            </a:tbl>
          </a:graphicData>
        </a:graphic>
      </p:graphicFrame>
      <p:sp>
        <p:nvSpPr>
          <p:cNvPr id="43" name="テキスト ボックス 6"/>
          <p:cNvSpPr txBox="1"/>
          <p:nvPr/>
        </p:nvSpPr>
        <p:spPr>
          <a:xfrm>
            <a:off x="7774089" y="3177030"/>
            <a:ext cx="637465" cy="30823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조치내용</a:t>
            </a:r>
            <a:endParaRPr kumimoji="1" lang="ja-JP" alt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6" name="テキスト ボックス 6"/>
          <p:cNvSpPr txBox="1"/>
          <p:nvPr/>
        </p:nvSpPr>
        <p:spPr>
          <a:xfrm>
            <a:off x="7699897" y="3482473"/>
            <a:ext cx="704650" cy="26881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지급액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（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상한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）</a:t>
            </a:r>
          </a:p>
        </p:txBody>
      </p:sp>
      <p:graphicFrame>
        <p:nvGraphicFramePr>
          <p:cNvPr id="39" name="表 38"/>
          <p:cNvGraphicFramePr>
            <a:graphicFrameLocks noGrp="1"/>
          </p:cNvGraphicFramePr>
          <p:nvPr/>
        </p:nvGraphicFramePr>
        <p:xfrm>
          <a:off x="312268" y="3040192"/>
          <a:ext cx="3420001" cy="1504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9464">
                  <a:extLst>
                    <a:ext uri="{9D8B030D-6E8A-4147-A177-3AD203B41FA5}">
                      <a16:colId xmlns:a16="http://schemas.microsoft.com/office/drawing/2014/main" xmlns="" val="4183094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4002318226"/>
                    </a:ext>
                  </a:extLst>
                </a:gridCol>
                <a:gridCol w="501053">
                  <a:extLst>
                    <a:ext uri="{9D8B030D-6E8A-4147-A177-3AD203B41FA5}">
                      <a16:colId xmlns:a16="http://schemas.microsoft.com/office/drawing/2014/main" xmlns="" val="4269723598"/>
                    </a:ext>
                  </a:extLst>
                </a:gridCol>
                <a:gridCol w="507059">
                  <a:extLst>
                    <a:ext uri="{9D8B030D-6E8A-4147-A177-3AD203B41FA5}">
                      <a16:colId xmlns:a16="http://schemas.microsoft.com/office/drawing/2014/main" xmlns="" val="3160440051"/>
                    </a:ext>
                  </a:extLst>
                </a:gridCol>
                <a:gridCol w="571387">
                  <a:extLst>
                    <a:ext uri="{9D8B030D-6E8A-4147-A177-3AD203B41FA5}">
                      <a16:colId xmlns:a16="http://schemas.microsoft.com/office/drawing/2014/main" xmlns="" val="944858470"/>
                    </a:ext>
                  </a:extLst>
                </a:gridCol>
                <a:gridCol w="584974">
                  <a:extLst>
                    <a:ext uri="{9D8B030D-6E8A-4147-A177-3AD203B41FA5}">
                      <a16:colId xmlns:a16="http://schemas.microsoft.com/office/drawing/2014/main" xmlns="" val="861197992"/>
                    </a:ext>
                  </a:extLst>
                </a:gridCol>
              </a:tblGrid>
              <a:tr h="21942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65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세로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연장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66~69</a:t>
                      </a:r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세로</a:t>
                      </a:r>
                      <a:endParaRPr lang="en-US" altLang="ko-KR" sz="900" b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연장</a:t>
                      </a:r>
                      <a:endParaRPr lang="en-US" altLang="ja-JP" sz="900" b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미만에서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 이상</a:t>
                      </a:r>
                      <a:endParaRPr lang="en-US" altLang="ko-KR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fontAlgn="ctr"/>
                      <a:r>
                        <a:rPr lang="ko-KR" alt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연장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정년제</a:t>
                      </a:r>
                      <a:r>
                        <a:rPr lang="en-US" altLang="ko-KR" sz="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(70</a:t>
                      </a:r>
                      <a:r>
                        <a:rPr lang="ko-KR" altLang="en-US" sz="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 미만에 한함</a:t>
                      </a:r>
                      <a:r>
                        <a:rPr lang="en-US" altLang="ko-KR" sz="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algn="ctr" fontAlgn="ctr"/>
                      <a:r>
                        <a:rPr lang="ko-KR" altLang="en-US" sz="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폐지</a:t>
                      </a:r>
                      <a:endParaRPr lang="ja-JP" alt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44311329"/>
                  </a:ext>
                </a:extLst>
              </a:tr>
              <a:tr h="355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ゴシック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미만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r>
                        <a:rPr lang="ko-KR" altLang="en-US" sz="90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이상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61294771"/>
                  </a:ext>
                </a:extLst>
              </a:tr>
              <a:tr h="21788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１～３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81647704"/>
                  </a:ext>
                </a:extLst>
              </a:tr>
              <a:tr h="21788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４～６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</a:t>
                      </a:r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50</a:t>
                      </a:r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</a:t>
                      </a:r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18068714"/>
                  </a:ext>
                </a:extLst>
              </a:tr>
              <a:tr h="21942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７～９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</a:t>
                      </a:r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85</a:t>
                      </a:r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85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120</a:t>
                      </a:r>
                      <a:r>
                        <a:rPr kumimoji="1" lang="ko-KR" altLang="en-US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만 엔</a:t>
                      </a:r>
                      <a:endParaRPr kumimoji="1" lang="ja-JP" altLang="en-US" sz="900" b="0" u="none" strike="noStrike" kern="12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38335519"/>
                  </a:ext>
                </a:extLst>
              </a:tr>
              <a:tr h="21942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lang="ko-KR" altLang="en-US" sz="900" b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 이상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30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35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105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105</a:t>
                      </a:r>
                      <a:r>
                        <a:rPr lang="ko-KR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만 엔</a:t>
                      </a:r>
                      <a:endParaRPr lang="ja-JP" alt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160</a:t>
                      </a:r>
                      <a:r>
                        <a:rPr kumimoji="1" lang="ko-KR" altLang="en-US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만 엔</a:t>
                      </a:r>
                      <a:endParaRPr kumimoji="1" lang="ja-JP" altLang="en-US" sz="900" b="0" u="none" strike="noStrike" kern="1200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96418309"/>
                  </a:ext>
                </a:extLst>
              </a:tr>
            </a:tbl>
          </a:graphicData>
        </a:graphic>
      </p:graphicFrame>
      <p:sp>
        <p:nvSpPr>
          <p:cNvPr id="47" name="テキスト ボックス 1"/>
          <p:cNvSpPr txBox="1"/>
          <p:nvPr/>
        </p:nvSpPr>
        <p:spPr>
          <a:xfrm>
            <a:off x="230892" y="3381796"/>
            <a:ext cx="733425" cy="31299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60</a:t>
            </a:r>
            <a:r>
              <a:rPr kumimoji="1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</a:t>
            </a:r>
            <a:endParaRPr kumimoji="1" lang="en-US" altLang="ko-K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피보험자수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8" name="テキスト ボックス 4"/>
          <p:cNvSpPr txBox="1"/>
          <p:nvPr/>
        </p:nvSpPr>
        <p:spPr>
          <a:xfrm>
            <a:off x="472354" y="3090234"/>
            <a:ext cx="616342" cy="26729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조치내용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9" name="直線コネクタ 48"/>
          <p:cNvCxnSpPr/>
          <p:nvPr/>
        </p:nvCxnSpPr>
        <p:spPr>
          <a:xfrm flipH="1" flipV="1">
            <a:off x="312271" y="3088963"/>
            <a:ext cx="684858" cy="61015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" name="グループ化 6"/>
          <p:cNvGrpSpPr/>
          <p:nvPr/>
        </p:nvGrpSpPr>
        <p:grpSpPr>
          <a:xfrm>
            <a:off x="-1236" y="4727329"/>
            <a:ext cx="5204216" cy="1967045"/>
            <a:chOff x="4737245" y="4841778"/>
            <a:chExt cx="5204216" cy="1967045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737245" y="4841778"/>
              <a:ext cx="4022051" cy="264583"/>
              <a:chOff x="4736262" y="4530265"/>
              <a:chExt cx="4022051" cy="264583"/>
            </a:xfrm>
          </p:grpSpPr>
          <p:sp>
            <p:nvSpPr>
              <p:cNvPr id="83" name="タイトル 1"/>
              <p:cNvSpPr txBox="1">
                <a:spLocks/>
              </p:cNvSpPr>
              <p:nvPr/>
            </p:nvSpPr>
            <p:spPr>
              <a:xfrm>
                <a:off x="4736262" y="4530265"/>
                <a:ext cx="3956855" cy="264583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kumimoji="1"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j-cs"/>
                  </a:rPr>
                  <a:t>２　</a:t>
                </a:r>
                <a:r>
                  <a:rPr kumimoji="1" lang="ko-KR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j-cs"/>
                  </a:rPr>
                  <a:t>고연령자 평가제도 등 고용관리개선코스</a:t>
                </a:r>
                <a:endPara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j-cs"/>
                </a:endParaRPr>
              </a:p>
            </p:txBody>
          </p:sp>
          <p:sp>
            <p:nvSpPr>
              <p:cNvPr id="84" name="直角三角形 83"/>
              <p:cNvSpPr/>
              <p:nvPr/>
            </p:nvSpPr>
            <p:spPr>
              <a:xfrm>
                <a:off x="8640652" y="4535839"/>
                <a:ext cx="117661" cy="249384"/>
              </a:xfrm>
              <a:prstGeom prst="rtTriangl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</p:grpSp>
        <p:sp>
          <p:nvSpPr>
            <p:cNvPr id="86" name="正方形/長方形 85"/>
            <p:cNvSpPr/>
            <p:nvPr/>
          </p:nvSpPr>
          <p:spPr bwMode="auto">
            <a:xfrm>
              <a:off x="4896654" y="5111602"/>
              <a:ext cx="4706135" cy="79773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● 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보조내용</a:t>
              </a:r>
              <a:endPara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　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고연령자 고용관리제도 정비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단기근무제도 도입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, 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고연령자 관련 임금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및 </a:t>
              </a:r>
              <a:endParaRPr kumimoji="1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능력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평가제도 구축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, 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법정 외 건강관리제도 도입 등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)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를 실시한 사업주에</a:t>
              </a:r>
              <a:endParaRPr kumimoji="1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대한 보조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4896654" y="5854716"/>
              <a:ext cx="504480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● 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보조금액</a:t>
              </a:r>
              <a:endPara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　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고용관리제도 도입 등에 소요된 경비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최대 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50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만 엔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)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에 다음 보조율을 곱한 금액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・　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생산성 요건을 충족한 경우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: 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75</a:t>
              </a: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％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중소기업 이외는 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60</a:t>
              </a: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％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)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・　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생산성 요건을 충족하지 못한 경우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: 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60</a:t>
              </a: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％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중소기업 이외는 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45</a:t>
              </a: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％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)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4814547" y="5051243"/>
              <a:ext cx="4852511" cy="4959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5075565" y="4727330"/>
            <a:ext cx="4879756" cy="1797769"/>
            <a:chOff x="-19678" y="4841780"/>
            <a:chExt cx="4879756" cy="1797769"/>
          </a:xfrm>
        </p:grpSpPr>
        <p:sp>
          <p:nvSpPr>
            <p:cNvPr id="58" name="正方形/長方形 57"/>
            <p:cNvSpPr/>
            <p:nvPr/>
          </p:nvSpPr>
          <p:spPr bwMode="auto">
            <a:xfrm>
              <a:off x="-19678" y="5130661"/>
              <a:ext cx="4532972" cy="79773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u="sng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● 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보조내용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 </a:t>
              </a:r>
              <a:endPara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　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정년연령 미만인 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50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 이상 유기계약 노동자를 무기계약 </a:t>
              </a:r>
              <a:endParaRPr kumimoji="1" lang="en-US" altLang="ko-KR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노동자로 전환한 사업주에 대해 인원 수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최대 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10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명</a:t>
              </a:r>
              <a:r>
                <a:rPr kumimoji="1" lang="en-US" altLang="ko-KR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)</a:t>
              </a:r>
              <a:r>
                <a:rPr kumimoji="1" lang="ko-KR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만큼 보조</a:t>
              </a:r>
              <a:endPara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-10730" y="4841780"/>
              <a:ext cx="4870808" cy="1797769"/>
              <a:chOff x="-10730" y="4841780"/>
              <a:chExt cx="4870808" cy="1797769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-10730" y="4841780"/>
                <a:ext cx="4870808" cy="1797769"/>
                <a:chOff x="5098599" y="3526823"/>
                <a:chExt cx="5083657" cy="2239534"/>
              </a:xfrm>
            </p:grpSpPr>
            <p:sp>
              <p:nvSpPr>
                <p:cNvPr id="29" name="テキスト ボックス 28"/>
                <p:cNvSpPr txBox="1"/>
                <p:nvPr/>
              </p:nvSpPr>
              <p:spPr>
                <a:xfrm>
                  <a:off x="5098599" y="4788671"/>
                  <a:ext cx="5083657" cy="9776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ju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● </a:t>
                  </a:r>
                  <a:r>
                    <a:rPr kumimoji="1" lang="ko-KR" alt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보조금액</a:t>
                  </a:r>
                  <a:endParaRPr kumimoji="1" lang="en-US" altLang="ja-JP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endParaRPr>
                </a:p>
                <a:p>
                  <a:pPr marL="0" marR="0" lvl="0" indent="0" algn="ju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　   </a:t>
                  </a:r>
                  <a:r>
                    <a:rPr kumimoji="1" lang="ko-KR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대상자 </a:t>
                  </a:r>
                  <a:r>
                    <a:rPr kumimoji="1" lang="en-US" altLang="ko-K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1</a:t>
                  </a:r>
                  <a:r>
                    <a:rPr kumimoji="1" lang="ko-KR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명 당 다음과 같은 금액을 지급</a:t>
                  </a:r>
                  <a:endParaRPr kumimoji="1" lang="en-US" altLang="ja-JP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endParaRPr>
                </a:p>
                <a:p>
                  <a:pPr marL="0" marR="0" lvl="0" indent="0" algn="ju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・</a:t>
                  </a:r>
                  <a:r>
                    <a:rPr kumimoji="1" lang="ja-JP" altLang="en-US" sz="11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　</a:t>
                  </a:r>
                  <a:r>
                    <a:rPr kumimoji="1" lang="ko-KR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생산성 요건을 충족한 경우</a:t>
                  </a:r>
                  <a:r>
                    <a:rPr kumimoji="1" lang="en-US" altLang="ko-K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:</a:t>
                  </a:r>
                  <a:r>
                    <a:rPr kumimoji="1" lang="ja-JP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　</a:t>
                  </a:r>
                  <a:r>
                    <a:rPr kumimoji="1" lang="en-US" altLang="ja-JP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60</a:t>
                  </a:r>
                  <a:r>
                    <a:rPr kumimoji="1" lang="ko-KR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만 엔</a:t>
                  </a:r>
                  <a:r>
                    <a:rPr kumimoji="1" lang="en-US" altLang="ko-K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(</a:t>
                  </a:r>
                  <a:r>
                    <a:rPr kumimoji="1" lang="ko-KR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중소기업 이외는 </a:t>
                  </a:r>
                  <a:r>
                    <a:rPr kumimoji="1" lang="en-US" altLang="ko-K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48</a:t>
                  </a:r>
                  <a:r>
                    <a:rPr kumimoji="1" lang="ko-KR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만 엔</a:t>
                  </a:r>
                  <a:r>
                    <a:rPr kumimoji="1" lang="en-US" altLang="ko-K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)</a:t>
                  </a:r>
                  <a:endParaRPr kumimoji="1" lang="en-US" altLang="ja-JP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endParaRPr>
                </a:p>
                <a:p>
                  <a:pPr marL="0" marR="0" lvl="0" indent="0" algn="just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・　</a:t>
                  </a:r>
                  <a:r>
                    <a:rPr kumimoji="1" lang="ko-KR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생산성 요건을 충족하지 못한 경우</a:t>
                  </a:r>
                  <a:r>
                    <a:rPr kumimoji="1" lang="en-US" altLang="ko-K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: </a:t>
                  </a:r>
                  <a:r>
                    <a:rPr kumimoji="1" lang="en-US" altLang="ja-JP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48</a:t>
                  </a:r>
                  <a:r>
                    <a:rPr kumimoji="1" lang="ko-KR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만 엔</a:t>
                  </a:r>
                  <a:r>
                    <a:rPr kumimoji="1" lang="en-US" altLang="ko-K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(</a:t>
                  </a:r>
                  <a:r>
                    <a:rPr kumimoji="1" lang="ko-KR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중소기업 이외는 </a:t>
                  </a:r>
                  <a:r>
                    <a:rPr kumimoji="1" lang="en-US" altLang="ko-K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3</a:t>
                  </a:r>
                  <a:r>
                    <a:rPr kumimoji="1" lang="en-US" altLang="ja-JP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8</a:t>
                  </a:r>
                  <a:r>
                    <a:rPr kumimoji="1" lang="ko-KR" altLang="en-US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만 엔</a:t>
                  </a:r>
                  <a:r>
                    <a:rPr kumimoji="1" lang="en-US" altLang="ko-KR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n-cs"/>
                    </a:rPr>
                    <a:t>)</a:t>
                  </a:r>
                  <a:endParaRPr kumimoji="1" lang="en-US" altLang="ja-JP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grpSp>
              <p:nvGrpSpPr>
                <p:cNvPr id="78" name="グループ化 77"/>
                <p:cNvGrpSpPr/>
                <p:nvPr/>
              </p:nvGrpSpPr>
              <p:grpSpPr>
                <a:xfrm>
                  <a:off x="5098599" y="3526823"/>
                  <a:ext cx="3186991" cy="316054"/>
                  <a:chOff x="117927" y="5831079"/>
                  <a:chExt cx="2820142" cy="316054"/>
                </a:xfrm>
              </p:grpSpPr>
              <p:sp>
                <p:nvSpPr>
                  <p:cNvPr id="79" name="タイトル 1"/>
                  <p:cNvSpPr txBox="1">
                    <a:spLocks/>
                  </p:cNvSpPr>
                  <p:nvPr/>
                </p:nvSpPr>
                <p:spPr>
                  <a:xfrm>
                    <a:off x="117927" y="5831079"/>
                    <a:ext cx="2755551" cy="316054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</p:spPr>
                <p:txBody>
                  <a:bodyPr vert="horz" lIns="91440" tIns="45720" rIns="91440" bIns="45720" rtlCol="0" anchor="ctr">
                    <a:noAutofit/>
                  </a:bodyPr>
                  <a:lstStyle>
                    <a:lvl1pPr algn="ctr" defTabSz="914400" rtl="0" eaLnBrk="1" latinLnBrk="0" hangingPunct="1">
                      <a:spcBef>
                        <a:spcPct val="0"/>
                      </a:spcBef>
                      <a:buNone/>
                      <a:defRPr kumimoji="1" sz="4400" kern="120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defRPr>
                    </a:lvl1pPr>
                  </a:lstStyle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1" lang="ja-JP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j-cs"/>
                      </a:rPr>
                      <a:t>３　</a:t>
                    </a:r>
                    <a:r>
                      <a:rPr kumimoji="1" lang="ko-KR" alt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j-cs"/>
                      </a:rPr>
                      <a:t>고연령자 무기고용전환코스</a:t>
                    </a:r>
                    <a:endParaRPr kumimoji="1" lang="ja-JP" alt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+mj-cs"/>
                    </a:endParaRPr>
                  </a:p>
                </p:txBody>
              </p:sp>
              <p:sp>
                <p:nvSpPr>
                  <p:cNvPr id="80" name="直角三角形 79"/>
                  <p:cNvSpPr/>
                  <p:nvPr/>
                </p:nvSpPr>
                <p:spPr>
                  <a:xfrm>
                    <a:off x="2873478" y="5834963"/>
                    <a:ext cx="64591" cy="310955"/>
                  </a:xfrm>
                  <a:prstGeom prst="rtTriangl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1" name="正方形/長方形 50"/>
              <p:cNvSpPr/>
              <p:nvPr/>
            </p:nvSpPr>
            <p:spPr>
              <a:xfrm>
                <a:off x="41666" y="5051468"/>
                <a:ext cx="4813390" cy="4571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-10730" y="1294720"/>
            <a:ext cx="10002627" cy="246151"/>
            <a:chOff x="-10730" y="1331296"/>
            <a:chExt cx="10002627" cy="246151"/>
          </a:xfrm>
        </p:grpSpPr>
        <p:grpSp>
          <p:nvGrpSpPr>
            <p:cNvPr id="63" name="グループ化 62"/>
            <p:cNvGrpSpPr/>
            <p:nvPr/>
          </p:nvGrpSpPr>
          <p:grpSpPr>
            <a:xfrm>
              <a:off x="-959" y="1331296"/>
              <a:ext cx="2961362" cy="246150"/>
              <a:chOff x="123261" y="5676407"/>
              <a:chExt cx="2658341" cy="246150"/>
            </a:xfrm>
          </p:grpSpPr>
          <p:sp>
            <p:nvSpPr>
              <p:cNvPr id="64" name="タイトル 1"/>
              <p:cNvSpPr txBox="1">
                <a:spLocks/>
              </p:cNvSpPr>
              <p:nvPr/>
            </p:nvSpPr>
            <p:spPr>
              <a:xfrm>
                <a:off x="123261" y="5676407"/>
                <a:ext cx="2572493" cy="24615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kumimoji="1"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j-cs"/>
                  </a:rPr>
                  <a:t>１　</a:t>
                </a:r>
                <a:r>
                  <a:rPr kumimoji="1" lang="en-US" altLang="ja-JP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j-cs"/>
                  </a:rPr>
                  <a:t>65</a:t>
                </a:r>
                <a:r>
                  <a:rPr kumimoji="1" lang="ko-KR" altLang="en-US" sz="1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j-cs"/>
                  </a:rPr>
                  <a:t>세초계속고용촉진코스</a:t>
                </a:r>
                <a:r>
                  <a:rPr kumimoji="1" lang="ja-JP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+mj-cs"/>
                  </a:rPr>
                  <a:t>　</a:t>
                </a:r>
                <a:endPara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j-cs"/>
                </a:endParaRPr>
              </a:p>
            </p:txBody>
          </p:sp>
          <p:sp>
            <p:nvSpPr>
              <p:cNvPr id="65" name="直角三角形 64"/>
              <p:cNvSpPr/>
              <p:nvPr/>
            </p:nvSpPr>
            <p:spPr>
              <a:xfrm>
                <a:off x="2695753" y="5676407"/>
                <a:ext cx="85849" cy="246150"/>
              </a:xfrm>
              <a:prstGeom prst="rtTriangl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</p:grpSp>
        <p:sp>
          <p:nvSpPr>
            <p:cNvPr id="52" name="正方形/長方形 51"/>
            <p:cNvSpPr/>
            <p:nvPr/>
          </p:nvSpPr>
          <p:spPr>
            <a:xfrm>
              <a:off x="-10730" y="1526033"/>
              <a:ext cx="10002627" cy="5141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55" name="対角する 2 つの角を切り取った四角形 54"/>
          <p:cNvSpPr/>
          <p:nvPr/>
        </p:nvSpPr>
        <p:spPr bwMode="auto">
          <a:xfrm>
            <a:off x="5458504" y="-70297"/>
            <a:ext cx="4304928" cy="327074"/>
          </a:xfrm>
          <a:prstGeom prst="snip2Diag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1pPr>
            <a:lvl2pPr marL="443742" indent="15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889017" indent="15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34290" indent="15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779564" indent="15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26396" algn="l" defTabSz="890568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671689" algn="l" defTabSz="890568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116961" algn="l" defTabSz="890568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562248" algn="l" defTabSz="890568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　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2022</a:t>
            </a:r>
            <a:r>
              <a:rPr kumimoji="1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 예산안</a:t>
            </a:r>
            <a:r>
              <a:rPr kumimoji="1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(2021</a:t>
            </a:r>
            <a:r>
              <a:rPr kumimoji="1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 당초예산액</a:t>
            </a:r>
            <a:r>
              <a:rPr kumimoji="1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39(44)</a:t>
            </a:r>
            <a:r>
              <a:rPr kumimoji="1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억 엔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95195" y="2691670"/>
            <a:ext cx="9741824" cy="19814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725858" y="3936941"/>
            <a:ext cx="2017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타사란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특수관계사업주를 포함한 다른 사업주를 뜻함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66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50805" y="3408363"/>
            <a:ext cx="9575800" cy="12985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55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　</a:t>
            </a:r>
          </a:p>
          <a:p>
            <a:pPr marL="259683" marR="0" lvl="0" indent="-25968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55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  </a:t>
            </a:r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auto">
          <a:xfrm>
            <a:off x="84138" y="3211672"/>
            <a:ext cx="3209925" cy="327025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특정구직자</a:t>
            </a:r>
            <a:r>
              <a:rPr kumimoji="0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고용개발 보조금</a:t>
            </a: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5956" name="正方形/長方形 20"/>
          <p:cNvSpPr>
            <a:spLocks noChangeArrowheads="1"/>
          </p:cNvSpPr>
          <p:nvPr/>
        </p:nvSpPr>
        <p:spPr bwMode="auto">
          <a:xfrm>
            <a:off x="133342" y="3518695"/>
            <a:ext cx="96107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</a:t>
            </a:r>
            <a:r>
              <a:rPr kumimoji="1" lang="ko-KR" altLang="en-US" sz="12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특정취업곤란자코스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　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(60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미만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 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등 취업곤란자를 </a:t>
            </a:r>
            <a:r>
              <a:rPr kumimoji="1" lang="ko-KR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헬로워크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등을 통해 고용하는 사업주에 대해 임금의 일부에 해당하는 금액을 보조함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중소기업의 경우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1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 당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단기노동자는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))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</a:t>
            </a:r>
            <a:r>
              <a:rPr kumimoji="1" lang="ko-KR" altLang="en-US" sz="12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평생현역코스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　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퇴직자를 </a:t>
            </a:r>
            <a:r>
              <a:rPr kumimoji="1" lang="ko-KR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헬로워크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등을 통해 고용하는 사업주에 대해 임금의 일부에 해당하는 금액을 보조함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중소기업의 경우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1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 당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70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단기노동자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50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))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781050" y="-6350"/>
            <a:ext cx="8343900" cy="490538"/>
          </a:xfrm>
        </p:spPr>
        <p:txBody>
          <a:bodyPr lIns="89030" tIns="44515" rIns="89030" bIns="44515" rtlCol="0">
            <a:normAutofit/>
          </a:bodyPr>
          <a:lstStyle/>
          <a:p>
            <a:pPr>
              <a:defRPr/>
            </a:pPr>
            <a:r>
              <a:rPr lang="ko-KR" altLang="en-US" sz="2337" dirty="0">
                <a:latin typeface="HGP創英角ｺﾞｼｯｸUB" pitchFamily="50" charset="-128"/>
              </a:rPr>
              <a:t>고연령자 고용 관련 보조금</a:t>
            </a:r>
            <a:endParaRPr lang="ja-JP" altLang="en-US" sz="2337" strike="sngStrike" dirty="0">
              <a:solidFill>
                <a:srgbClr val="FF000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25958" name="正方形/長方形 13"/>
          <p:cNvSpPr>
            <a:spLocks noChangeArrowheads="1"/>
          </p:cNvSpPr>
          <p:nvPr/>
        </p:nvSpPr>
        <p:spPr bwMode="auto">
          <a:xfrm>
            <a:off x="102322" y="5176738"/>
            <a:ext cx="96996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　</a:t>
            </a:r>
            <a:r>
              <a:rPr kumimoji="1" lang="ko-KR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중도채용 확대코스</a:t>
            </a:r>
            <a:endParaRPr kumimoji="1" lang="en-US" altLang="ja-JP" sz="1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　　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기업이 중도채용자 고용관리제도를 정비한 후 중고연령자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(45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를 첫 채용하는 등 중도채용을 확대한 경우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일정 금액을 보조함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(45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이상인 사람을 처음으로 중도채용한 경우는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(60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이상인 사람을 처음 중도채용한 경우는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엔을 추가 지급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))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　</a:t>
            </a:r>
            <a:r>
              <a:rPr kumimoji="1" lang="ko-KR" altLang="en-US" sz="12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평생현역</a:t>
            </a:r>
            <a:r>
              <a:rPr kumimoji="1" lang="ko-KR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창업지원코스</a:t>
            </a:r>
            <a:r>
              <a:rPr kumimoji="1" lang="en-US" altLang="ko-KR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(2021</a:t>
            </a:r>
            <a:r>
              <a:rPr kumimoji="1" lang="ko-KR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년도로 폐지됨</a:t>
            </a:r>
            <a:r>
              <a:rPr kumimoji="1" lang="en-US" altLang="ko-KR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en-US" altLang="ja-JP" sz="1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　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이상 중고연령자가 창업을 통해 취업기회를 스스로 창출할 수 있도록 함과 동시에 사업운영을 위해 필요한 종업원 고용에 소요된 비용 일부를 보조함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창업 시의 나이가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이상인 경우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받을 수 있는 보조액은 최대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(40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~59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세의 경우는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150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))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　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또한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일정기간이 지난 후 생산성 요건을 충족한 경우에는 위 보조금의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25%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를 별도로 지급함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65029" y="5101721"/>
            <a:ext cx="9574213" cy="161607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55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ｺﾞｼｯｸM" panose="020B0600000000000000" pitchFamily="50" charset="-128"/>
                <a:ea typeface="HGPｺﾞｼｯｸM" panose="020B0600000000000000" pitchFamily="50" charset="-128"/>
                <a:cs typeface="+mn-cs"/>
              </a:rPr>
              <a:t> </a:t>
            </a:r>
            <a:r>
              <a:rPr kumimoji="0" lang="ja-JP" altLang="en-US" sz="155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ｺﾞｼｯｸM" panose="020B0600000000000000" pitchFamily="50" charset="-128"/>
                <a:ea typeface="HGPｺﾞｼｯｸM" panose="020B0600000000000000" pitchFamily="50" charset="-128"/>
                <a:cs typeface="+mn-cs"/>
              </a:rPr>
              <a:t>　</a:t>
            </a:r>
          </a:p>
          <a:p>
            <a:pPr marL="352428" marR="0" lvl="0" indent="-35242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55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ｺﾞｼｯｸM" panose="020B0600000000000000" pitchFamily="50" charset="-128"/>
                <a:ea typeface="HGPｺﾞｼｯｸM" panose="020B0600000000000000" pitchFamily="50" charset="-128"/>
                <a:cs typeface="+mn-cs"/>
              </a:rPr>
              <a:t>   </a:t>
            </a: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84138" y="4797231"/>
            <a:ext cx="3213100" cy="350837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중도채용 등 지원보조금</a:t>
            </a:r>
            <a:endParaRPr kumimoji="0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146774" y="650387"/>
            <a:ext cx="9583862" cy="2419839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16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</a:t>
            </a:r>
            <a:r>
              <a:rPr kumimoji="0" lang="en-US" altLang="ja-JP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0" lang="ko-KR" altLang="en-US" sz="12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세초</a:t>
            </a:r>
            <a:r>
              <a:rPr kumimoji="0" lang="ko-KR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계속고용촉진코스</a:t>
            </a:r>
            <a:endParaRPr kumimoji="0" lang="en-US" altLang="ja-JP" sz="1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　　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정년 연장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정년제 폐지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희망자 전원을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66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연령까지 계속 고용하는 제도 도입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타사를 통한 계속고용제도 도입 중 하나의 조치를 실시한 사업주에 대해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조치 내용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정년 등 연령 연장 폭에 따라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15~160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엔을 지급함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타사를 통한 계속고용제도 도입 실시의 경우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지급대상경비의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분의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1(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상한 존재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5~15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을 지급함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</a:t>
            </a:r>
            <a:r>
              <a:rPr kumimoji="0" lang="ko-KR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평가제도 등 고용관리개선코스</a:t>
            </a:r>
            <a:endParaRPr kumimoji="0" lang="en-US" altLang="ja-JP" sz="1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259683" marR="0" lvl="0" indent="-25968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　　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고용관리제도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관련 임금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및 능력평가제도 구축 등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를 정비하는 사업주에 대해 해당 활동에 소요된 경비의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45%&lt;60%&gt;(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중소기업은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60%&lt;75%&gt;)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를 지급함</a:t>
            </a:r>
            <a:endParaRPr kumimoji="0" lang="en-US" altLang="ja-JP" sz="1200" b="0" i="0" u="none" strike="sng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259683" marR="0" lvl="0" indent="-25968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</a:t>
            </a:r>
            <a:r>
              <a:rPr kumimoji="0" lang="ko-KR" alt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고연령자 무기고용전환코스</a:t>
            </a:r>
            <a:endParaRPr kumimoji="0" lang="en-US" altLang="ja-JP" sz="1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259683" marR="0" lvl="0" indent="-25968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6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　　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정년연령 미만인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50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유기계약 노동자를 무기계약 노동자로 전환한 사업주에 대해 대상자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 당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38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&lt;48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&gt;(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중소기업은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 당 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48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&lt;60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엔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&gt;)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을 지급함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259683" marR="0" lvl="0" indent="-25968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※ &lt; &gt;</a:t>
            </a:r>
            <a:r>
              <a:rPr kumimoji="0" lang="ko-KR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는 생산성 요건을 충족한 경우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84138" y="484188"/>
            <a:ext cx="3213100" cy="338137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0" lang="ko-KR" alt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세초</a:t>
            </a:r>
            <a:r>
              <a:rPr kumimoji="0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고용추진 보조금</a:t>
            </a:r>
            <a:endParaRPr kumimoji="0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446026" y="6376483"/>
            <a:ext cx="2311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A7FBB7-F99F-4902-A31A-18C03494E31E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843152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948711" y="98158"/>
            <a:ext cx="5918691" cy="38928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4605" tIns="47302" rIns="94605" bIns="47302" spcCol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49" b="0" i="0" u="none" strike="noStrike" kern="120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rPr>
              <a:t>こ</a:t>
            </a:r>
            <a:r>
              <a:rPr kumimoji="1" lang="ko-KR" altLang="en-US" sz="2177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평생현역</a:t>
            </a:r>
            <a:r>
              <a:rPr kumimoji="1" lang="ko-KR" altLang="en-US" sz="217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지원창구사업 개요</a:t>
            </a:r>
            <a:endParaRPr kumimoji="1" lang="ja-JP" altLang="en-US" sz="2177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5311798" y="455569"/>
            <a:ext cx="5028920" cy="33990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4605" tIns="47302" rIns="94605" bIns="47302" spcCol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こ</a:t>
            </a:r>
            <a:r>
              <a:rPr kumimoji="1" lang="en-US" altLang="zh-TW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2022</a:t>
            </a:r>
            <a:r>
              <a:rPr kumimoji="1" lang="ko-KR" alt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 예산안</a:t>
            </a:r>
            <a:r>
              <a:rPr kumimoji="1" lang="en-US" altLang="ko-KR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(2021</a:t>
            </a:r>
            <a:r>
              <a:rPr kumimoji="1" lang="ko-KR" alt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년도 당초예산액</a:t>
            </a:r>
            <a:r>
              <a:rPr kumimoji="1" lang="en-US" altLang="ko-KR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ja-JP" alt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r>
              <a:rPr kumimoji="1" lang="en-US" altLang="ja-JP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29(30)</a:t>
            </a:r>
            <a:r>
              <a:rPr kumimoji="1" lang="ko-KR" alt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억 엔</a:t>
            </a:r>
            <a:endParaRPr kumimoji="1" lang="ja-JP" altLang="en-US" sz="1200" b="0" i="0" u="sng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20013" y="764612"/>
            <a:ext cx="9617087" cy="74481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4605" tIns="47302" rIns="94605" bIns="47302" spcCol="0" rtlCol="0" anchor="ctr"/>
          <a:lstStyle/>
          <a:p>
            <a:pPr marL="164144" marR="0" lvl="0" indent="-164144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300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곳의 </a:t>
            </a:r>
            <a:r>
              <a:rPr kumimoji="1" lang="ko-KR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헬로워크에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고령 구직자를 지원하는 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1" lang="ko-KR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평생현역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지원창구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를 설치하여 직업생활 재설계 지원 등 팀 지원을 종합적으로 실시함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특히</a:t>
            </a: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65</a:t>
            </a:r>
            <a:r>
              <a:rPr kumimoji="1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고령자의 재취업 지원을 중점적으로 행함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511877" y="1913346"/>
            <a:ext cx="8882246" cy="2043719"/>
          </a:xfrm>
          <a:prstGeom prst="roundRect">
            <a:avLst/>
          </a:prstGeom>
          <a:noFill/>
          <a:ln w="6350" cmpd="dbl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92182" y="1955352"/>
            <a:ext cx="8882247" cy="19992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＜</a:t>
            </a: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지원대상자</a:t>
            </a:r>
            <a:r>
              <a:rPr kumimoji="1" lang="ja-JP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＞</a:t>
            </a:r>
            <a:endParaRPr kumimoji="1" lang="en-US" altLang="ja-JP" sz="145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대략 </a:t>
            </a:r>
            <a:r>
              <a:rPr kumimoji="1" lang="en-US" altLang="ko-KR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60</a:t>
            </a: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고령 구직자</a:t>
            </a:r>
            <a:endParaRPr kumimoji="1" lang="en-US" altLang="ja-JP" sz="145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＜</a:t>
            </a: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주요 지원내용</a:t>
            </a:r>
            <a:r>
              <a:rPr kumimoji="1" lang="ja-JP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＞</a:t>
            </a:r>
            <a:endParaRPr kumimoji="1" lang="en-US" altLang="ja-JP" sz="145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노년기 생활을 고려한 직업생활 재설계 및 연금 수급자인 구직자의 직업생활 관련 상담</a:t>
            </a:r>
            <a:r>
              <a:rPr kumimoji="1" lang="en-US" altLang="ko-KR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지원</a:t>
            </a:r>
            <a:endParaRPr kumimoji="1" lang="en-US" altLang="ja-JP" sz="145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대상자의 상황에 맞춘 전폭적인 팀 지원</a:t>
            </a:r>
            <a:endParaRPr kumimoji="1" lang="en-US" altLang="ja-JP" sz="145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고령 구직자 대상 구인정보 발굴 및 제공</a:t>
            </a:r>
            <a:r>
              <a:rPr kumimoji="1" lang="en-US" altLang="ko-KR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(65</a:t>
            </a: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고령자가 취업가능한 단기 구인 발굴을 강화</a:t>
            </a:r>
            <a:r>
              <a:rPr kumimoji="1" lang="en-US" altLang="ko-KR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1" lang="en-US" altLang="ja-JP" sz="145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ko-KR" altLang="en-US" sz="1451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실버인재센터와</a:t>
            </a: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협력해 </a:t>
            </a:r>
            <a:r>
              <a:rPr kumimoji="1" lang="ko-KR" altLang="en-US" sz="1451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저강도</a:t>
            </a: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업</a:t>
            </a:r>
            <a:r>
              <a:rPr kumimoji="1" lang="ko-KR" altLang="en-US" sz="1451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무분야</a:t>
            </a: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등에 관한 정보를 제공</a:t>
            </a:r>
            <a:endParaRPr kumimoji="1" lang="en-US" altLang="ja-JP" sz="145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ko-KR" altLang="en-US" sz="145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지자체와 협력해 고령자 지원을 실시</a:t>
            </a:r>
            <a:endParaRPr kumimoji="1" lang="en-US" altLang="ja-JP" sz="1451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85323" y="1697871"/>
            <a:ext cx="9535354" cy="506197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81255" y="1572680"/>
            <a:ext cx="1306213" cy="326553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7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헬로워크</a:t>
            </a:r>
            <a:endParaRPr kumimoji="1" lang="ja-JP" altLang="en-US" sz="127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556873" y="4030910"/>
            <a:ext cx="4702366" cy="3265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＜</a:t>
            </a:r>
            <a:r>
              <a:rPr kumimoji="1" lang="ko-KR" altLang="en-US" sz="16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지원체계</a:t>
            </a:r>
            <a:r>
              <a:rPr kumimoji="1" lang="ja-JP" altLang="en-US" sz="16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＞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3524378" y="1756449"/>
            <a:ext cx="2808357" cy="32655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633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평생현역</a:t>
            </a:r>
            <a:r>
              <a:rPr kumimoji="1" lang="ko-KR" altLang="en-US" sz="16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지원창구</a:t>
            </a:r>
            <a:endParaRPr kumimoji="1" lang="ja-JP" altLang="en-US" sz="1633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34" charset="-128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941071" y="5710269"/>
            <a:ext cx="3140218" cy="1106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>
            <a:off x="511877" y="4016796"/>
            <a:ext cx="881693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角丸四角形 18"/>
          <p:cNvSpPr/>
          <p:nvPr/>
        </p:nvSpPr>
        <p:spPr>
          <a:xfrm>
            <a:off x="5856052" y="4112623"/>
            <a:ext cx="3687786" cy="1409198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7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【</a:t>
            </a:r>
            <a:r>
              <a:rPr kumimoji="1" lang="ko-KR" altLang="en-US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구인자 지원 담당</a:t>
            </a:r>
            <a:r>
              <a:rPr kumimoji="1" lang="ja-JP" altLang="en-US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ja-JP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178</a:t>
            </a:r>
            <a:r>
              <a:rPr kumimoji="1" lang="ko-KR" altLang="en-US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</a:t>
            </a:r>
            <a:r>
              <a:rPr kumimoji="1" lang="en-US" altLang="ja-JP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(208</a:t>
            </a:r>
            <a:r>
              <a:rPr kumimoji="1" lang="ko-KR" altLang="en-US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</a:t>
            </a:r>
            <a:r>
              <a:rPr kumimoji="1" lang="en-US" altLang="ja-JP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)】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＜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주요 지원업무</a:t>
            </a:r>
            <a:r>
              <a:rPr kumimoji="1" lang="ja-JP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＞</a:t>
            </a: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1" lang="ja-JP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ja-JP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이후에도 활약할 수 있는 구인 발굴</a:t>
            </a: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1" lang="ja-JP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고령자의 직역 확대와 관련해 사업주에 조언 제공</a:t>
            </a: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r>
              <a:rPr kumimoji="1" lang="ja-JP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088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실버인재센터에서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088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저강도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업무분야 등에 관한 정보수집  등</a:t>
            </a: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tabLst/>
              <a:defRPr/>
            </a:pP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3" name="左右矢印 2"/>
          <p:cNvSpPr/>
          <p:nvPr/>
        </p:nvSpPr>
        <p:spPr>
          <a:xfrm>
            <a:off x="4241369" y="4390339"/>
            <a:ext cx="1542971" cy="29389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288849" y="4120342"/>
            <a:ext cx="3906302" cy="1532944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7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2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【</a:t>
            </a:r>
            <a:r>
              <a:rPr kumimoji="1" lang="ko-KR" altLang="en-US" sz="122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취업</a:t>
            </a:r>
            <a:r>
              <a:rPr kumimoji="1" lang="ja-JP" altLang="en-US" sz="122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・</a:t>
            </a:r>
            <a:r>
              <a:rPr kumimoji="1" lang="ko-KR" altLang="en-US" sz="122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생활지원 </a:t>
            </a:r>
            <a:r>
              <a:rPr kumimoji="1" lang="ko-KR" altLang="en-US" sz="1224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어드바이저</a:t>
            </a:r>
            <a:r>
              <a:rPr kumimoji="1" lang="ja-JP" altLang="en-US" sz="122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ja-JP" sz="122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167</a:t>
            </a:r>
            <a:r>
              <a:rPr kumimoji="1" lang="ko-KR" altLang="en-US" sz="122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</a:t>
            </a:r>
            <a:r>
              <a:rPr kumimoji="1" lang="en-US" altLang="ja-JP" sz="122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(139</a:t>
            </a:r>
            <a:r>
              <a:rPr kumimoji="1" lang="ko-KR" altLang="en-US" sz="122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</a:t>
            </a:r>
            <a:r>
              <a:rPr kumimoji="1" lang="en-US" altLang="ja-JP" sz="1224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)】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＜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주요 지원업무</a:t>
            </a:r>
            <a:r>
              <a:rPr kumimoji="1" lang="ja-JP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＞</a:t>
            </a: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개별 니즈를 고려한 </a:t>
            </a:r>
            <a:r>
              <a:rPr kumimoji="1" lang="en-US" altLang="ko-KR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평생설계 취업플랜</a:t>
            </a:r>
            <a:r>
              <a:rPr kumimoji="1" lang="en-US" altLang="ko-KR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책정</a:t>
            </a: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커리어 컨설팅</a:t>
            </a:r>
            <a:r>
              <a:rPr kumimoji="1" lang="en-US" altLang="ko-KR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생활설계 관련 안내</a:t>
            </a:r>
            <a:r>
              <a:rPr kumimoji="1" lang="en-US" altLang="ko-KR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취업 후 케어 실시</a:t>
            </a:r>
            <a:r>
              <a:rPr kumimoji="1" lang="ja-JP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</a:t>
            </a: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직장견학 및 직장체험</a:t>
            </a:r>
            <a:r>
              <a:rPr kumimoji="1" lang="en-US" altLang="ko-KR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세미나 등의 실시와 관련한 기획 조정  등</a:t>
            </a: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155505" marR="0" lvl="0" indent="-15550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丸ｺﾞｼｯｸM-PRO" panose="020F0600000000000000" pitchFamily="50" charset="-128"/>
              <a:ea typeface="HG丸ｺﾞｼｯｸM-PRO" panose="020F0600000000000000" pitchFamily="50" charset="-128"/>
              <a:cs typeface="+mn-cs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3207211" y="5761733"/>
            <a:ext cx="3799309" cy="832401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7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【</a:t>
            </a:r>
            <a:r>
              <a:rPr kumimoji="1" lang="ko-KR" altLang="en-US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직업상담원 </a:t>
            </a:r>
            <a:r>
              <a:rPr kumimoji="1" lang="en-US" altLang="ja-JP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300</a:t>
            </a:r>
            <a:r>
              <a:rPr kumimoji="1" lang="ko-KR" altLang="en-US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</a:t>
            </a:r>
            <a:r>
              <a:rPr kumimoji="1" lang="en-US" altLang="ja-JP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(300</a:t>
            </a:r>
            <a:r>
              <a:rPr kumimoji="1" lang="ko-KR" altLang="en-US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</a:t>
            </a:r>
            <a:r>
              <a:rPr kumimoji="1" lang="en-US" altLang="ja-JP" sz="127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)】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＜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주요 지원업무</a:t>
            </a:r>
            <a:r>
              <a:rPr kumimoji="1" lang="ja-JP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＞</a:t>
            </a: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● </a:t>
            </a:r>
            <a:r>
              <a:rPr kumimoji="1" lang="en-US" altLang="ja-JP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평생설계 취업플랜</a:t>
            </a:r>
            <a:r>
              <a:rPr kumimoji="1" lang="en-US" altLang="ja-JP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에 </a:t>
            </a:r>
            <a:r>
              <a:rPr kumimoji="1" lang="ko-KR" altLang="en-US" sz="1088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입</a:t>
            </a:r>
            <a:r>
              <a:rPr kumimoji="1" lang="ko-KR" altLang="en-US" sz="108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각한 직업상담 및 직업소개 실시  등</a:t>
            </a: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88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28" name="左右矢印 27"/>
          <p:cNvSpPr/>
          <p:nvPr/>
        </p:nvSpPr>
        <p:spPr>
          <a:xfrm rot="3253311">
            <a:off x="4249038" y="5144781"/>
            <a:ext cx="813553" cy="29389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1" name="左右矢印 30"/>
          <p:cNvSpPr/>
          <p:nvPr/>
        </p:nvSpPr>
        <p:spPr>
          <a:xfrm rot="18203577">
            <a:off x="5025025" y="5132976"/>
            <a:ext cx="821249" cy="29389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-1472859" y="552242"/>
            <a:ext cx="1472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+mn-cs"/>
              </a:rPr>
              <a:t>고령자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+mn-cs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-1887760" y="1935514"/>
            <a:ext cx="1776424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헬로워크의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ko-KR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평생현역</a:t>
            </a: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지원창구 등 매칭 지원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-1425728" y="215474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직업안정국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460537" y="189025"/>
            <a:ext cx="1260140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（</a:t>
            </a:r>
            <a:r>
              <a:rPr kumimoji="1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고용계정</a:t>
            </a:r>
            <a:r>
              <a:rPr kumimoji="1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3657811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일본의 인구추이</a:t>
            </a:r>
            <a:endParaRPr kumimoji="1" lang="ja-JP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メイリオ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メイリオ"/>
              <a:cs typeface="Arial" panose="020B0604020202020204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3"/>
          </p:nvPr>
        </p:nvSpPr>
        <p:spPr>
          <a:xfrm>
            <a:off x="0" y="828000"/>
            <a:ext cx="9907200" cy="795951"/>
          </a:xfrm>
        </p:spPr>
        <p:txBody>
          <a:bodyPr/>
          <a:lstStyle/>
          <a:p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일본 인구는 최근 들어 계속 감소하고 있음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2065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년에는 총인구가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9000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만 명 아래로 떨어져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고령화율이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38%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 수준을 기록할 것으로 추산됨</a:t>
            </a:r>
            <a:endParaRPr lang="ja-JP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5817815" y="1700039"/>
            <a:ext cx="1582738" cy="504825"/>
          </a:xfrm>
          <a:prstGeom prst="rightArrow">
            <a:avLst>
              <a:gd name="adj1" fmla="val 65843"/>
              <a:gd name="adj2" fmla="val 80195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2017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추계치</a:t>
            </a:r>
            <a:endParaRPr kumimoji="0" lang="en-US" altLang="ko-KR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일본 장래 추계인구</a:t>
            </a:r>
            <a:r>
              <a:rPr kumimoji="0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0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 flipH="1">
            <a:off x="4016896" y="1700039"/>
            <a:ext cx="1582738" cy="504825"/>
          </a:xfrm>
          <a:prstGeom prst="rightArrow">
            <a:avLst>
              <a:gd name="adj1" fmla="val 65843"/>
              <a:gd name="adj2" fmla="val 80195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실적치</a:t>
            </a:r>
            <a:endParaRPr kumimoji="0" lang="ja-JP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（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국세조사 등</a:t>
            </a:r>
            <a:r>
              <a:rPr kumimoji="0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）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746" y="1872120"/>
            <a:ext cx="10874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인구</a:t>
            </a: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（</a:t>
            </a: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명</a:t>
            </a: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）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112050" y="3211985"/>
            <a:ext cx="7765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생산연령</a:t>
            </a:r>
            <a:endParaRPr kumimoji="0" lang="en-US" altLang="ko-KR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인구비율</a:t>
            </a:r>
            <a:endParaRPr kumimoji="0" lang="en-US" altLang="ja-JP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51.4%</a:t>
            </a: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112050" y="4021614"/>
            <a:ext cx="7765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고령화율</a:t>
            </a:r>
            <a:endParaRPr kumimoji="0" lang="en-US" altLang="ja-JP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38.4%</a:t>
            </a: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126907" y="5084167"/>
            <a:ext cx="77653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합계특수</a:t>
            </a:r>
            <a:endParaRPr kumimoji="0" lang="en-US" altLang="ko-KR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출생률</a:t>
            </a:r>
            <a:endParaRPr kumimoji="0" lang="en-US" altLang="ja-JP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1.44</a:t>
            </a: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11" name="グラフ 10"/>
          <p:cNvGraphicFramePr/>
          <p:nvPr/>
        </p:nvGraphicFramePr>
        <p:xfrm>
          <a:off x="0" y="2121285"/>
          <a:ext cx="9273480" cy="4300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2" name="直線コネクタ 11"/>
          <p:cNvCxnSpPr/>
          <p:nvPr/>
        </p:nvCxnSpPr>
        <p:spPr>
          <a:xfrm flipV="1">
            <a:off x="5745088" y="1773296"/>
            <a:ext cx="0" cy="43200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848544" y="2348880"/>
            <a:ext cx="2088232" cy="253916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생산연령인구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15</a:t>
            </a:r>
            <a:r>
              <a:rPr kumimoji="0" lang="ja-JP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～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64</a:t>
            </a: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비율</a:t>
            </a:r>
            <a:endParaRPr kumimoji="0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4" name="直線コネクタ 13"/>
          <p:cNvCxnSpPr>
            <a:stCxn id="13" idx="2"/>
          </p:cNvCxnSpPr>
          <p:nvPr/>
        </p:nvCxnSpPr>
        <p:spPr>
          <a:xfrm>
            <a:off x="1892660" y="2602796"/>
            <a:ext cx="180020" cy="25014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792760" y="4232805"/>
            <a:ext cx="2088232" cy="253916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고령화율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0" lang="ko-KR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인구비율</a:t>
            </a:r>
            <a:r>
              <a:rPr kumimoji="0" lang="en-US" altLang="ko-K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endParaRPr kumimoji="0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>
            <a:off x="4020160" y="4483099"/>
            <a:ext cx="324036" cy="57600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277263" y="4517183"/>
            <a:ext cx="1440160" cy="253916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0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합계특수출생률</a:t>
            </a:r>
            <a:endParaRPr kumimoji="0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 flipH="1">
            <a:off x="1888055" y="4778338"/>
            <a:ext cx="71973" cy="25200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834149" y="4751930"/>
            <a:ext cx="1440160" cy="276999"/>
          </a:xfrm>
          <a:prstGeom prst="rect">
            <a:avLst/>
          </a:prstGeom>
          <a:solidFill>
            <a:srgbClr val="FFFFFF"/>
          </a:solidFill>
          <a:ln w="38100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15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～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64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인구</a:t>
            </a:r>
            <a:endParaRPr kumimoji="0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04574" y="5846403"/>
            <a:ext cx="1440160" cy="276999"/>
          </a:xfrm>
          <a:prstGeom prst="rect">
            <a:avLst/>
          </a:prstGeom>
          <a:solidFill>
            <a:srgbClr val="FFFFFF"/>
          </a:solidFill>
          <a:ln w="38100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14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이하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인구</a:t>
            </a:r>
            <a:endParaRPr kumimoji="0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185248" y="2996952"/>
            <a:ext cx="1440160" cy="276999"/>
          </a:xfrm>
          <a:prstGeom prst="rect">
            <a:avLst/>
          </a:prstGeom>
          <a:solidFill>
            <a:srgbClr val="FFFFFF"/>
          </a:solidFill>
          <a:ln w="38100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65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 이상 인구</a:t>
            </a:r>
            <a:endParaRPr kumimoji="0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132661" y="3597448"/>
            <a:ext cx="576064" cy="23083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59.5%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096298" y="4222822"/>
            <a:ext cx="576064" cy="23083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28.4%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125038" y="5681133"/>
            <a:ext cx="576064" cy="23083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1.36</a:t>
            </a:r>
          </a:p>
        </p:txBody>
      </p:sp>
      <p:cxnSp>
        <p:nvCxnSpPr>
          <p:cNvPr id="25" name="直線コネクタ 24"/>
          <p:cNvCxnSpPr/>
          <p:nvPr/>
        </p:nvCxnSpPr>
        <p:spPr>
          <a:xfrm flipV="1">
            <a:off x="5445278" y="3238453"/>
            <a:ext cx="143893" cy="370630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5405523" y="4441841"/>
            <a:ext cx="190028" cy="269756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665694" y="2232768"/>
            <a:ext cx="1035408" cy="23083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12,617</a:t>
            </a:r>
            <a:r>
              <a: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 명</a:t>
            </a:r>
            <a:endParaRPr kumimoji="0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28" name="直線コネクタ 27"/>
          <p:cNvCxnSpPr/>
          <p:nvPr/>
        </p:nvCxnSpPr>
        <p:spPr>
          <a:xfrm>
            <a:off x="5290633" y="2463603"/>
            <a:ext cx="274385" cy="1721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24" idx="0"/>
          </p:cNvCxnSpPr>
          <p:nvPr/>
        </p:nvCxnSpPr>
        <p:spPr>
          <a:xfrm flipV="1">
            <a:off x="5413070" y="5393101"/>
            <a:ext cx="156252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6326351" y="2637492"/>
            <a:ext cx="576064" cy="215444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11,913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26351" y="3109843"/>
            <a:ext cx="504056" cy="215444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3,716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321050" y="3961400"/>
            <a:ext cx="504056" cy="215444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6,875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321050" y="5589240"/>
            <a:ext cx="504056" cy="215444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1,321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662747" y="3316883"/>
            <a:ext cx="459102" cy="215444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8,808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654886" y="3861628"/>
            <a:ext cx="459102" cy="215444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3,381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657308" y="4909463"/>
            <a:ext cx="459102" cy="215444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4,529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621190" y="5786477"/>
            <a:ext cx="459102" cy="215444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50" charset="-128"/>
                <a:cs typeface="+mn-cs"/>
              </a:rPr>
              <a:t>898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9470" y="6352386"/>
            <a:ext cx="97775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(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출처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  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2019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년까지의 인구 수는 </a:t>
            </a:r>
            <a:r>
              <a:rPr kumimoji="1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총무성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인구추계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’(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각각 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10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월 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 기준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), 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고령화율 및 생산연령인구비율의 경우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2019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수치는 </a:t>
            </a:r>
            <a:r>
              <a:rPr kumimoji="1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총무성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인구추계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’, 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그 외는 </a:t>
            </a:r>
            <a:r>
              <a:rPr kumimoji="1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총무성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국세조사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　　　　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2019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년까지의 </a:t>
            </a:r>
            <a:r>
              <a:rPr kumimoji="1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합계특수출생률은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후생노동성 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1" lang="ko-KR" altLang="en-US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인구동태통계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’,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　　　　　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2020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이후는 국립사회보장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인구문제연구소 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‘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일본 장래 추계인구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(2017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추계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): 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합계출산율</a:t>
            </a:r>
            <a:r>
              <a:rPr kumimoji="1" lang="en-US" altLang="ko-KR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1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출생 중위 ∙사망 중위 추계 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806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128464" y="1644528"/>
            <a:ext cx="9649072" cy="5220646"/>
            <a:chOff x="-38080" y="1184275"/>
            <a:chExt cx="10066324" cy="5743643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10712" y="1332253"/>
              <a:ext cx="2278800" cy="5378534"/>
            </a:xfrm>
            <a:prstGeom prst="rect">
              <a:avLst/>
            </a:prstGeom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4329" y="1332253"/>
              <a:ext cx="2324059" cy="53417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5475" y="1332253"/>
              <a:ext cx="2168459" cy="5340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5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023" y="1338263"/>
              <a:ext cx="2278063" cy="533558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58" name="テキスト ボックス 10"/>
            <p:cNvSpPr txBox="1">
              <a:spLocks noChangeArrowheads="1"/>
            </p:cNvSpPr>
            <p:nvPr/>
          </p:nvSpPr>
          <p:spPr bwMode="auto">
            <a:xfrm>
              <a:off x="144140" y="6673962"/>
              <a:ext cx="9777411" cy="253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(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출처</a:t>
              </a: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)</a:t>
              </a:r>
              <a:r>
                <a:rPr kumimoji="1" lang="ja-JP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ko-KR" altLang="en-US" sz="9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총무성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‘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국세조사</a:t>
              </a: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연령 미상을 안분한 인구</a:t>
              </a: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)’ 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및 </a:t>
              </a: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‘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인구추계</a:t>
              </a: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’, 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국립사회보장</a:t>
              </a: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·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인구문제연구소 </a:t>
              </a: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‘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일본 장래 추계인구</a:t>
              </a: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(2017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년 추계</a:t>
              </a: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): 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합계출산율</a:t>
              </a:r>
              <a:r>
                <a:rPr kumimoji="1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, </a:t>
              </a:r>
              <a:r>
                <a:rPr kumimoji="1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출생 중위 ∙사망 중위 추계    </a:t>
              </a:r>
              <a:endPara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5315" y="1184275"/>
              <a:ext cx="1638300" cy="32874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 cmpd="dbl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7998" tIns="10799" rIns="17998" bIns="10799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1990</a:t>
              </a:r>
              <a:r>
                <a:rPr kumimoji="1" lang="ko-KR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년</a:t>
              </a: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</a:t>
              </a:r>
              <a:r>
                <a:rPr kumimoji="1" lang="ko-KR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실적</a:t>
              </a: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)</a:t>
              </a: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5381625" y="1184275"/>
              <a:ext cx="1636713" cy="32874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 cmpd="dbl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28" tIns="10799" rIns="91428" bIns="10799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2025</a:t>
              </a:r>
              <a:r>
                <a:rPr kumimoji="1" lang="ko-KR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년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7667625" y="1184275"/>
              <a:ext cx="1636713" cy="32874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 cmpd="dbl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28" tIns="10799" rIns="91428" bIns="10799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2065</a:t>
              </a:r>
              <a:r>
                <a:rPr kumimoji="1" lang="ko-KR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년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062" name="Text Box 9"/>
            <p:cNvSpPr txBox="1">
              <a:spLocks noChangeArrowheads="1"/>
            </p:cNvSpPr>
            <p:nvPr/>
          </p:nvSpPr>
          <p:spPr bwMode="auto">
            <a:xfrm>
              <a:off x="407931" y="2467308"/>
              <a:ext cx="1562101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75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599( 5%)</a:t>
              </a:r>
            </a:p>
          </p:txBody>
        </p:sp>
        <p:sp>
          <p:nvSpPr>
            <p:cNvPr id="2063" name="Text Box 10"/>
            <p:cNvSpPr txBox="1">
              <a:spLocks noChangeArrowheads="1"/>
            </p:cNvSpPr>
            <p:nvPr/>
          </p:nvSpPr>
          <p:spPr bwMode="auto">
            <a:xfrm>
              <a:off x="446088" y="3030538"/>
              <a:ext cx="1562101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65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74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894( 7%)</a:t>
              </a:r>
            </a:p>
          </p:txBody>
        </p:sp>
        <p:sp>
          <p:nvSpPr>
            <p:cNvPr id="2064" name="Text Box 13"/>
            <p:cNvSpPr txBox="1">
              <a:spLocks noChangeArrowheads="1"/>
            </p:cNvSpPr>
            <p:nvPr/>
          </p:nvSpPr>
          <p:spPr bwMode="auto">
            <a:xfrm>
              <a:off x="628651" y="1636717"/>
              <a:ext cx="1604964" cy="541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총인구</a:t>
              </a:r>
              <a:endParaRPr kumimoji="1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  <a:r>
                <a:rPr kumimoji="1" lang="en-US" altLang="ja-JP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</a:t>
              </a:r>
              <a:r>
                <a:rPr kumimoji="1" lang="ko-KR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억 </a:t>
              </a:r>
              <a:r>
                <a:rPr kumimoji="1" lang="en-US" altLang="ja-JP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2,361</a:t>
              </a:r>
              <a:r>
                <a:rPr kumimoji="1" lang="ko-KR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만 명</a:t>
              </a:r>
              <a:endParaRPr kumimoji="1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065" name="Text Box 13"/>
            <p:cNvSpPr txBox="1">
              <a:spLocks noChangeArrowheads="1"/>
            </p:cNvSpPr>
            <p:nvPr/>
          </p:nvSpPr>
          <p:spPr bwMode="auto">
            <a:xfrm>
              <a:off x="5538791" y="1571629"/>
              <a:ext cx="1605682" cy="541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총인구</a:t>
              </a:r>
              <a:endParaRPr kumimoji="1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  <a:r>
                <a:rPr kumimoji="1" lang="en-US" altLang="ja-JP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</a:t>
              </a:r>
              <a:r>
                <a:rPr kumimoji="1" lang="ko-KR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억 </a:t>
              </a:r>
              <a:r>
                <a:rPr kumimoji="1" lang="en-US" altLang="ja-JP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2,254</a:t>
              </a:r>
              <a:r>
                <a:rPr kumimoji="1" lang="ko-KR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만 명</a:t>
              </a:r>
              <a:endParaRPr kumimoji="1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066" name="Text Box 10"/>
            <p:cNvSpPr txBox="1">
              <a:spLocks noChangeArrowheads="1"/>
            </p:cNvSpPr>
            <p:nvPr/>
          </p:nvSpPr>
          <p:spPr bwMode="auto">
            <a:xfrm>
              <a:off x="7743825" y="2979298"/>
              <a:ext cx="1562101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65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74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1,133(13%)</a:t>
              </a:r>
            </a:p>
          </p:txBody>
        </p:sp>
        <p:sp>
          <p:nvSpPr>
            <p:cNvPr id="2067" name="Text Box 11"/>
            <p:cNvSpPr txBox="1">
              <a:spLocks noChangeArrowheads="1"/>
            </p:cNvSpPr>
            <p:nvPr/>
          </p:nvSpPr>
          <p:spPr bwMode="auto">
            <a:xfrm>
              <a:off x="7750176" y="4235562"/>
              <a:ext cx="1201738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20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64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4,189(48%)</a:t>
              </a:r>
            </a:p>
          </p:txBody>
        </p:sp>
        <p:sp>
          <p:nvSpPr>
            <p:cNvPr id="2068" name="Text Box 12"/>
            <p:cNvSpPr txBox="1">
              <a:spLocks noChangeArrowheads="1"/>
            </p:cNvSpPr>
            <p:nvPr/>
          </p:nvSpPr>
          <p:spPr bwMode="auto">
            <a:xfrm>
              <a:off x="7761288" y="5619862"/>
              <a:ext cx="1201737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19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1,237(14%)</a:t>
              </a:r>
            </a:p>
          </p:txBody>
        </p:sp>
        <p:sp>
          <p:nvSpPr>
            <p:cNvPr id="2069" name="Text Box 13"/>
            <p:cNvSpPr txBox="1">
              <a:spLocks noChangeArrowheads="1"/>
            </p:cNvSpPr>
            <p:nvPr/>
          </p:nvSpPr>
          <p:spPr bwMode="auto">
            <a:xfrm>
              <a:off x="7862888" y="1606550"/>
              <a:ext cx="1498624" cy="541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총인구</a:t>
              </a:r>
              <a:endParaRPr kumimoji="1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  <a:r>
                <a:rPr kumimoji="1" lang="en-US" altLang="ja-JP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 8,808</a:t>
              </a:r>
              <a:r>
                <a:rPr kumimoji="1" lang="ko-KR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만 명</a:t>
              </a:r>
              <a:endParaRPr kumimoji="1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cxnSp>
          <p:nvCxnSpPr>
            <p:cNvPr id="51" name="直線矢印コネクタ 50"/>
            <p:cNvCxnSpPr/>
            <p:nvPr/>
          </p:nvCxnSpPr>
          <p:spPr>
            <a:xfrm flipV="1">
              <a:off x="6837365" y="1517650"/>
              <a:ext cx="738189" cy="1346200"/>
            </a:xfrm>
            <a:prstGeom prst="straightConnector1">
              <a:avLst/>
            </a:prstGeom>
            <a:ln>
              <a:solidFill>
                <a:srgbClr val="006600"/>
              </a:solidFill>
              <a:prstDash val="sysDash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直線矢印コネクタ 55"/>
            <p:cNvCxnSpPr/>
            <p:nvPr/>
          </p:nvCxnSpPr>
          <p:spPr>
            <a:xfrm flipV="1">
              <a:off x="6840538" y="2056121"/>
              <a:ext cx="1168403" cy="1950730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2" name="テキスト ボックス 53"/>
            <p:cNvSpPr txBox="1">
              <a:spLocks noChangeArrowheads="1"/>
            </p:cNvSpPr>
            <p:nvPr/>
          </p:nvSpPr>
          <p:spPr bwMode="auto">
            <a:xfrm>
              <a:off x="-38080" y="2871788"/>
              <a:ext cx="417513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７５</a:t>
              </a:r>
            </a:p>
          </p:txBody>
        </p:sp>
        <p:sp>
          <p:nvSpPr>
            <p:cNvPr id="2073" name="テキスト ボックス 53"/>
            <p:cNvSpPr txBox="1">
              <a:spLocks noChangeArrowheads="1"/>
            </p:cNvSpPr>
            <p:nvPr/>
          </p:nvSpPr>
          <p:spPr bwMode="auto">
            <a:xfrm>
              <a:off x="-25392" y="3328988"/>
              <a:ext cx="417513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６５</a:t>
              </a:r>
            </a:p>
          </p:txBody>
        </p:sp>
        <p:sp>
          <p:nvSpPr>
            <p:cNvPr id="2074" name="テキスト ボックス 53"/>
            <p:cNvSpPr txBox="1">
              <a:spLocks noChangeArrowheads="1"/>
            </p:cNvSpPr>
            <p:nvPr/>
          </p:nvSpPr>
          <p:spPr bwMode="auto">
            <a:xfrm>
              <a:off x="12725" y="1271588"/>
              <a:ext cx="417513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歳</a:t>
              </a:r>
            </a:p>
          </p:txBody>
        </p:sp>
        <p:sp>
          <p:nvSpPr>
            <p:cNvPr id="2075" name="テキスト ボックス 57"/>
            <p:cNvSpPr txBox="1">
              <a:spLocks noChangeArrowheads="1"/>
            </p:cNvSpPr>
            <p:nvPr/>
          </p:nvSpPr>
          <p:spPr bwMode="auto">
            <a:xfrm>
              <a:off x="2247905" y="6480175"/>
              <a:ext cx="50323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万人</a:t>
              </a:r>
            </a:p>
          </p:txBody>
        </p:sp>
        <p:sp>
          <p:nvSpPr>
            <p:cNvPr id="2076" name="テキスト ボックス 57"/>
            <p:cNvSpPr txBox="1">
              <a:spLocks noChangeArrowheads="1"/>
            </p:cNvSpPr>
            <p:nvPr/>
          </p:nvSpPr>
          <p:spPr bwMode="auto">
            <a:xfrm>
              <a:off x="7072315" y="6367463"/>
              <a:ext cx="50323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２５０</a:t>
              </a:r>
            </a:p>
          </p:txBody>
        </p:sp>
        <p:sp>
          <p:nvSpPr>
            <p:cNvPr id="2077" name="テキスト ボックス 57"/>
            <p:cNvSpPr txBox="1">
              <a:spLocks noChangeArrowheads="1"/>
            </p:cNvSpPr>
            <p:nvPr/>
          </p:nvSpPr>
          <p:spPr bwMode="auto">
            <a:xfrm>
              <a:off x="7124700" y="6492875"/>
              <a:ext cx="50323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万人</a:t>
              </a:r>
            </a:p>
          </p:txBody>
        </p:sp>
        <p:sp>
          <p:nvSpPr>
            <p:cNvPr id="2078" name="テキスト ボックス 57"/>
            <p:cNvSpPr txBox="1">
              <a:spLocks noChangeArrowheads="1"/>
            </p:cNvSpPr>
            <p:nvPr/>
          </p:nvSpPr>
          <p:spPr bwMode="auto">
            <a:xfrm>
              <a:off x="9525006" y="6494463"/>
              <a:ext cx="50323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万人</a:t>
              </a:r>
            </a:p>
          </p:txBody>
        </p:sp>
        <p:sp>
          <p:nvSpPr>
            <p:cNvPr id="2079" name="テキスト ボックス 57"/>
            <p:cNvSpPr txBox="1">
              <a:spLocks noChangeArrowheads="1"/>
            </p:cNvSpPr>
            <p:nvPr/>
          </p:nvSpPr>
          <p:spPr bwMode="auto">
            <a:xfrm>
              <a:off x="7886707" y="63532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５０</a:t>
              </a:r>
            </a:p>
          </p:txBody>
        </p:sp>
        <p:sp>
          <p:nvSpPr>
            <p:cNvPr id="2080" name="テキスト ボックス 57"/>
            <p:cNvSpPr txBox="1">
              <a:spLocks noChangeArrowheads="1"/>
            </p:cNvSpPr>
            <p:nvPr/>
          </p:nvSpPr>
          <p:spPr bwMode="auto">
            <a:xfrm>
              <a:off x="8255000" y="63532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１００</a:t>
              </a:r>
            </a:p>
          </p:txBody>
        </p:sp>
        <p:sp>
          <p:nvSpPr>
            <p:cNvPr id="2081" name="テキスト ボックス 57"/>
            <p:cNvSpPr txBox="1">
              <a:spLocks noChangeArrowheads="1"/>
            </p:cNvSpPr>
            <p:nvPr/>
          </p:nvSpPr>
          <p:spPr bwMode="auto">
            <a:xfrm>
              <a:off x="8637593" y="6353287"/>
              <a:ext cx="50323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１５０</a:t>
              </a:r>
            </a:p>
          </p:txBody>
        </p:sp>
        <p:sp>
          <p:nvSpPr>
            <p:cNvPr id="2082" name="テキスト ボックス 57"/>
            <p:cNvSpPr txBox="1">
              <a:spLocks noChangeArrowheads="1"/>
            </p:cNvSpPr>
            <p:nvPr/>
          </p:nvSpPr>
          <p:spPr bwMode="auto">
            <a:xfrm>
              <a:off x="9045579" y="63532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２００</a:t>
              </a:r>
            </a:p>
          </p:txBody>
        </p:sp>
        <p:sp>
          <p:nvSpPr>
            <p:cNvPr id="2083" name="テキスト ボックス 57"/>
            <p:cNvSpPr txBox="1">
              <a:spLocks noChangeArrowheads="1"/>
            </p:cNvSpPr>
            <p:nvPr/>
          </p:nvSpPr>
          <p:spPr bwMode="auto">
            <a:xfrm>
              <a:off x="9472613" y="6354763"/>
              <a:ext cx="50323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２５０</a:t>
              </a:r>
            </a:p>
          </p:txBody>
        </p:sp>
        <p:sp>
          <p:nvSpPr>
            <p:cNvPr id="2084" name="テキスト ボックス 57"/>
            <p:cNvSpPr txBox="1">
              <a:spLocks noChangeArrowheads="1"/>
            </p:cNvSpPr>
            <p:nvPr/>
          </p:nvSpPr>
          <p:spPr bwMode="auto">
            <a:xfrm>
              <a:off x="7505703" y="63532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０</a:t>
              </a:r>
            </a:p>
          </p:txBody>
        </p:sp>
        <p:sp>
          <p:nvSpPr>
            <p:cNvPr id="2085" name="Text Box 9"/>
            <p:cNvSpPr txBox="1">
              <a:spLocks noChangeArrowheads="1"/>
            </p:cNvSpPr>
            <p:nvPr/>
          </p:nvSpPr>
          <p:spPr bwMode="auto">
            <a:xfrm>
              <a:off x="7696200" y="2395538"/>
              <a:ext cx="1562101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75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2,248(26%)</a:t>
              </a:r>
            </a:p>
          </p:txBody>
        </p:sp>
        <p:sp>
          <p:nvSpPr>
            <p:cNvPr id="2086" name="Text Box 11"/>
            <p:cNvSpPr txBox="1">
              <a:spLocks noChangeArrowheads="1"/>
            </p:cNvSpPr>
            <p:nvPr/>
          </p:nvSpPr>
          <p:spPr bwMode="auto">
            <a:xfrm>
              <a:off x="468313" y="4262438"/>
              <a:ext cx="1201737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20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64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7,611(61%)</a:t>
              </a:r>
            </a:p>
          </p:txBody>
        </p:sp>
        <p:sp>
          <p:nvSpPr>
            <p:cNvPr id="2087" name="Text Box 12"/>
            <p:cNvSpPr txBox="1">
              <a:spLocks noChangeArrowheads="1"/>
            </p:cNvSpPr>
            <p:nvPr/>
          </p:nvSpPr>
          <p:spPr bwMode="auto">
            <a:xfrm>
              <a:off x="460375" y="5661137"/>
              <a:ext cx="1201738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19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3,258(26%)</a:t>
              </a:r>
            </a:p>
          </p:txBody>
        </p:sp>
        <p:sp>
          <p:nvSpPr>
            <p:cNvPr id="2088" name="テキスト ボックス 53"/>
            <p:cNvSpPr txBox="1">
              <a:spLocks noChangeArrowheads="1"/>
            </p:cNvSpPr>
            <p:nvPr/>
          </p:nvSpPr>
          <p:spPr bwMode="auto">
            <a:xfrm>
              <a:off x="-12691" y="5373688"/>
              <a:ext cx="417513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２０</a:t>
              </a:r>
            </a:p>
          </p:txBody>
        </p:sp>
        <p:sp>
          <p:nvSpPr>
            <p:cNvPr id="2089" name="テキスト ボックス 57"/>
            <p:cNvSpPr txBox="1">
              <a:spLocks noChangeArrowheads="1"/>
            </p:cNvSpPr>
            <p:nvPr/>
          </p:nvSpPr>
          <p:spPr bwMode="auto">
            <a:xfrm>
              <a:off x="609606" y="63532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５０</a:t>
              </a:r>
            </a:p>
          </p:txBody>
        </p:sp>
        <p:sp>
          <p:nvSpPr>
            <p:cNvPr id="2090" name="テキスト ボックス 57"/>
            <p:cNvSpPr txBox="1">
              <a:spLocks noChangeArrowheads="1"/>
            </p:cNvSpPr>
            <p:nvPr/>
          </p:nvSpPr>
          <p:spPr bwMode="auto">
            <a:xfrm>
              <a:off x="977900" y="63532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１００</a:t>
              </a:r>
            </a:p>
          </p:txBody>
        </p:sp>
        <p:sp>
          <p:nvSpPr>
            <p:cNvPr id="2091" name="テキスト ボックス 57"/>
            <p:cNvSpPr txBox="1">
              <a:spLocks noChangeArrowheads="1"/>
            </p:cNvSpPr>
            <p:nvPr/>
          </p:nvSpPr>
          <p:spPr bwMode="auto">
            <a:xfrm>
              <a:off x="1360492" y="6353287"/>
              <a:ext cx="50323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１５０</a:t>
              </a:r>
            </a:p>
          </p:txBody>
        </p:sp>
        <p:sp>
          <p:nvSpPr>
            <p:cNvPr id="2092" name="テキスト ボックス 57"/>
            <p:cNvSpPr txBox="1">
              <a:spLocks noChangeArrowheads="1"/>
            </p:cNvSpPr>
            <p:nvPr/>
          </p:nvSpPr>
          <p:spPr bwMode="auto">
            <a:xfrm>
              <a:off x="1768478" y="63532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２００</a:t>
              </a:r>
            </a:p>
          </p:txBody>
        </p:sp>
        <p:sp>
          <p:nvSpPr>
            <p:cNvPr id="2093" name="テキスト ボックス 57"/>
            <p:cNvSpPr txBox="1">
              <a:spLocks noChangeArrowheads="1"/>
            </p:cNvSpPr>
            <p:nvPr/>
          </p:nvSpPr>
          <p:spPr bwMode="auto">
            <a:xfrm>
              <a:off x="228602" y="63532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０</a:t>
              </a:r>
            </a:p>
          </p:txBody>
        </p:sp>
        <p:sp>
          <p:nvSpPr>
            <p:cNvPr id="2094" name="テキスト ボックス 57"/>
            <p:cNvSpPr txBox="1">
              <a:spLocks noChangeArrowheads="1"/>
            </p:cNvSpPr>
            <p:nvPr/>
          </p:nvSpPr>
          <p:spPr bwMode="auto">
            <a:xfrm>
              <a:off x="2195513" y="6354763"/>
              <a:ext cx="50323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２５０</a:t>
              </a:r>
            </a:p>
          </p:txBody>
        </p:sp>
        <p:sp>
          <p:nvSpPr>
            <p:cNvPr id="2095" name="Text Box 12"/>
            <p:cNvSpPr txBox="1">
              <a:spLocks noChangeArrowheads="1"/>
            </p:cNvSpPr>
            <p:nvPr/>
          </p:nvSpPr>
          <p:spPr bwMode="auto">
            <a:xfrm>
              <a:off x="5419731" y="5635737"/>
              <a:ext cx="1201738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19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1,943(16%)</a:t>
              </a:r>
            </a:p>
          </p:txBody>
        </p:sp>
        <p:sp>
          <p:nvSpPr>
            <p:cNvPr id="2096" name="Text Box 9"/>
            <p:cNvSpPr txBox="1">
              <a:spLocks noChangeArrowheads="1"/>
            </p:cNvSpPr>
            <p:nvPr/>
          </p:nvSpPr>
          <p:spPr bwMode="auto">
            <a:xfrm>
              <a:off x="5374606" y="2443163"/>
              <a:ext cx="1562101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75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2,180(18%)</a:t>
              </a:r>
            </a:p>
          </p:txBody>
        </p:sp>
        <p:sp>
          <p:nvSpPr>
            <p:cNvPr id="2097" name="Text Box 10"/>
            <p:cNvSpPr txBox="1">
              <a:spLocks noChangeArrowheads="1"/>
            </p:cNvSpPr>
            <p:nvPr/>
          </p:nvSpPr>
          <p:spPr bwMode="auto">
            <a:xfrm>
              <a:off x="5383783" y="2991414"/>
              <a:ext cx="1562101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65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74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1,497(12%)</a:t>
              </a:r>
            </a:p>
          </p:txBody>
        </p:sp>
        <p:sp>
          <p:nvSpPr>
            <p:cNvPr id="2098" name="Text Box 11"/>
            <p:cNvSpPr txBox="1">
              <a:spLocks noChangeArrowheads="1"/>
            </p:cNvSpPr>
            <p:nvPr/>
          </p:nvSpPr>
          <p:spPr bwMode="auto">
            <a:xfrm>
              <a:off x="5419731" y="4283187"/>
              <a:ext cx="1201738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20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64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6,635(54%)</a:t>
              </a:r>
            </a:p>
          </p:txBody>
        </p:sp>
        <p:sp>
          <p:nvSpPr>
            <p:cNvPr id="2099" name="テキスト ボックス 57"/>
            <p:cNvSpPr txBox="1">
              <a:spLocks noChangeArrowheads="1"/>
            </p:cNvSpPr>
            <p:nvPr/>
          </p:nvSpPr>
          <p:spPr bwMode="auto">
            <a:xfrm>
              <a:off x="6237288" y="6365987"/>
              <a:ext cx="50323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１５０</a:t>
              </a:r>
            </a:p>
          </p:txBody>
        </p:sp>
        <p:sp>
          <p:nvSpPr>
            <p:cNvPr id="2100" name="テキスト ボックス 57"/>
            <p:cNvSpPr txBox="1">
              <a:spLocks noChangeArrowheads="1"/>
            </p:cNvSpPr>
            <p:nvPr/>
          </p:nvSpPr>
          <p:spPr bwMode="auto">
            <a:xfrm>
              <a:off x="6645275" y="63659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２００</a:t>
              </a:r>
            </a:p>
          </p:txBody>
        </p:sp>
        <p:sp>
          <p:nvSpPr>
            <p:cNvPr id="2103" name="テキスト ボックス 57"/>
            <p:cNvSpPr txBox="1">
              <a:spLocks noChangeArrowheads="1"/>
            </p:cNvSpPr>
            <p:nvPr/>
          </p:nvSpPr>
          <p:spPr bwMode="auto">
            <a:xfrm>
              <a:off x="2649538" y="6396038"/>
              <a:ext cx="503237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０</a:t>
              </a:r>
            </a:p>
          </p:txBody>
        </p:sp>
        <p:sp>
          <p:nvSpPr>
            <p:cNvPr id="2104" name="テキスト ボックス 57"/>
            <p:cNvSpPr txBox="1">
              <a:spLocks noChangeArrowheads="1"/>
            </p:cNvSpPr>
            <p:nvPr/>
          </p:nvSpPr>
          <p:spPr bwMode="auto">
            <a:xfrm>
              <a:off x="2987683" y="63786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５０</a:t>
              </a:r>
            </a:p>
          </p:txBody>
        </p:sp>
        <p:sp>
          <p:nvSpPr>
            <p:cNvPr id="175" name="Text Box 6"/>
            <p:cNvSpPr txBox="1">
              <a:spLocks noChangeArrowheads="1"/>
            </p:cNvSpPr>
            <p:nvPr/>
          </p:nvSpPr>
          <p:spPr bwMode="auto">
            <a:xfrm>
              <a:off x="3024188" y="1189038"/>
              <a:ext cx="1638300" cy="32874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 cmpd="dbl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7998" tIns="10799" rIns="17998" bIns="10799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2018</a:t>
              </a:r>
              <a:r>
                <a:rPr kumimoji="1" lang="ko-KR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년</a:t>
              </a: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(</a:t>
              </a:r>
              <a:r>
                <a:rPr kumimoji="1" lang="ko-KR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실적</a:t>
              </a:r>
              <a:r>
                <a:rPr kumimoji="1" lang="en-US" altLang="ja-JP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)</a:t>
              </a:r>
            </a:p>
          </p:txBody>
        </p:sp>
        <p:sp>
          <p:nvSpPr>
            <p:cNvPr id="2106" name="Text Box 10"/>
            <p:cNvSpPr txBox="1">
              <a:spLocks noChangeArrowheads="1"/>
            </p:cNvSpPr>
            <p:nvPr/>
          </p:nvSpPr>
          <p:spPr bwMode="auto">
            <a:xfrm>
              <a:off x="2949575" y="2924944"/>
              <a:ext cx="1562101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65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74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1,760(14%)</a:t>
              </a:r>
            </a:p>
          </p:txBody>
        </p:sp>
        <p:sp>
          <p:nvSpPr>
            <p:cNvPr id="2107" name="Text Box 9"/>
            <p:cNvSpPr txBox="1">
              <a:spLocks noChangeArrowheads="1"/>
            </p:cNvSpPr>
            <p:nvPr/>
          </p:nvSpPr>
          <p:spPr bwMode="auto">
            <a:xfrm>
              <a:off x="2794004" y="2386853"/>
              <a:ext cx="1562101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75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1,798(14%)</a:t>
              </a:r>
            </a:p>
          </p:txBody>
        </p:sp>
        <p:sp>
          <p:nvSpPr>
            <p:cNvPr id="2108" name="Text Box 13"/>
            <p:cNvSpPr txBox="1">
              <a:spLocks noChangeArrowheads="1"/>
            </p:cNvSpPr>
            <p:nvPr/>
          </p:nvSpPr>
          <p:spPr bwMode="auto">
            <a:xfrm>
              <a:off x="3178175" y="1563689"/>
              <a:ext cx="1622013" cy="541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총인구</a:t>
              </a:r>
              <a:endParaRPr kumimoji="1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  <a:r>
                <a:rPr kumimoji="1" lang="en-US" altLang="ja-JP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</a:t>
              </a:r>
              <a:r>
                <a:rPr kumimoji="1" lang="ko-KR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억 </a:t>
              </a:r>
              <a:r>
                <a:rPr kumimoji="1" lang="en-US" altLang="ja-JP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2,644</a:t>
              </a:r>
              <a:r>
                <a:rPr kumimoji="1" lang="ko-KR" alt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만 명</a:t>
              </a:r>
              <a:endParaRPr kumimoji="1" lang="ja-JP" altLang="en-US" sz="1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109" name="Text Box 12"/>
            <p:cNvSpPr txBox="1">
              <a:spLocks noChangeArrowheads="1"/>
            </p:cNvSpPr>
            <p:nvPr/>
          </p:nvSpPr>
          <p:spPr bwMode="auto">
            <a:xfrm>
              <a:off x="2984506" y="5688013"/>
              <a:ext cx="1201738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19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2,132(17%)</a:t>
              </a:r>
            </a:p>
          </p:txBody>
        </p:sp>
        <p:sp>
          <p:nvSpPr>
            <p:cNvPr id="2110" name="Text Box 11"/>
            <p:cNvSpPr txBox="1">
              <a:spLocks noChangeArrowheads="1"/>
            </p:cNvSpPr>
            <p:nvPr/>
          </p:nvSpPr>
          <p:spPr bwMode="auto">
            <a:xfrm>
              <a:off x="2984506" y="4230800"/>
              <a:ext cx="1201738" cy="507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28" tIns="45715" rIns="91428" bIns="45715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20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64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세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　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6,954(55%)</a:t>
              </a:r>
            </a:p>
          </p:txBody>
        </p:sp>
        <p:cxnSp>
          <p:nvCxnSpPr>
            <p:cNvPr id="185" name="直線矢印コネクタ 184"/>
            <p:cNvCxnSpPr/>
            <p:nvPr/>
          </p:nvCxnSpPr>
          <p:spPr>
            <a:xfrm flipV="1">
              <a:off x="2284473" y="3236599"/>
              <a:ext cx="2274091" cy="1203645"/>
            </a:xfrm>
            <a:prstGeom prst="straightConnector1">
              <a:avLst/>
            </a:prstGeom>
            <a:ln>
              <a:solidFill>
                <a:srgbClr val="006600"/>
              </a:solidFill>
              <a:prstDash val="sysDash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6" name="直線矢印コネクタ 185"/>
            <p:cNvCxnSpPr/>
            <p:nvPr/>
          </p:nvCxnSpPr>
          <p:spPr>
            <a:xfrm flipV="1">
              <a:off x="2000251" y="4336394"/>
              <a:ext cx="2511424" cy="1299238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線矢印コネクタ 186"/>
            <p:cNvCxnSpPr/>
            <p:nvPr/>
          </p:nvCxnSpPr>
          <p:spPr>
            <a:xfrm flipV="1">
              <a:off x="4518856" y="4005268"/>
              <a:ext cx="2339178" cy="308570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矢印コネクタ 187"/>
            <p:cNvCxnSpPr/>
            <p:nvPr/>
          </p:nvCxnSpPr>
          <p:spPr>
            <a:xfrm flipV="1">
              <a:off x="4612070" y="2801374"/>
              <a:ext cx="2334830" cy="372038"/>
            </a:xfrm>
            <a:prstGeom prst="straightConnector1">
              <a:avLst/>
            </a:prstGeom>
            <a:ln>
              <a:solidFill>
                <a:srgbClr val="006600"/>
              </a:solidFill>
              <a:prstDash val="sysDash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115" name="テキスト ボックス 57"/>
            <p:cNvSpPr txBox="1">
              <a:spLocks noChangeArrowheads="1"/>
            </p:cNvSpPr>
            <p:nvPr/>
          </p:nvSpPr>
          <p:spPr bwMode="auto">
            <a:xfrm>
              <a:off x="5486400" y="63659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５０</a:t>
              </a:r>
            </a:p>
          </p:txBody>
        </p:sp>
        <p:sp>
          <p:nvSpPr>
            <p:cNvPr id="2116" name="テキスト ボックス 57"/>
            <p:cNvSpPr txBox="1">
              <a:spLocks noChangeArrowheads="1"/>
            </p:cNvSpPr>
            <p:nvPr/>
          </p:nvSpPr>
          <p:spPr bwMode="auto">
            <a:xfrm>
              <a:off x="5854703" y="63659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１００</a:t>
              </a:r>
            </a:p>
          </p:txBody>
        </p:sp>
        <p:sp>
          <p:nvSpPr>
            <p:cNvPr id="2117" name="テキスト ボックス 57"/>
            <p:cNvSpPr txBox="1">
              <a:spLocks noChangeArrowheads="1"/>
            </p:cNvSpPr>
            <p:nvPr/>
          </p:nvSpPr>
          <p:spPr bwMode="auto">
            <a:xfrm>
              <a:off x="5105400" y="63659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０</a:t>
              </a:r>
            </a:p>
          </p:txBody>
        </p:sp>
        <p:sp>
          <p:nvSpPr>
            <p:cNvPr id="192" name="角丸四角形吹き出し 191"/>
            <p:cNvSpPr/>
            <p:nvPr/>
          </p:nvSpPr>
          <p:spPr>
            <a:xfrm>
              <a:off x="3862388" y="2281350"/>
              <a:ext cx="1079501" cy="571500"/>
            </a:xfrm>
            <a:prstGeom prst="wedgeRoundRectCallout">
              <a:avLst>
                <a:gd name="adj1" fmla="val 45061"/>
                <a:gd name="adj2" fmla="val 84471"/>
                <a:gd name="adj3" fmla="val 16667"/>
              </a:avLst>
            </a:prstGeom>
            <a:noFill/>
            <a:ln w="127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36000" rIns="36000" bIns="3600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단카이세대</a:t>
              </a:r>
              <a:endPara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（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1947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49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년생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）</a:t>
              </a:r>
            </a:p>
          </p:txBody>
        </p:sp>
        <p:sp>
          <p:nvSpPr>
            <p:cNvPr id="193" name="角丸四角形吹き出し 192"/>
            <p:cNvSpPr/>
            <p:nvPr/>
          </p:nvSpPr>
          <p:spPr>
            <a:xfrm>
              <a:off x="4016375" y="4905375"/>
              <a:ext cx="1296988" cy="571500"/>
            </a:xfrm>
            <a:prstGeom prst="wedgeRoundRectCallout">
              <a:avLst>
                <a:gd name="adj1" fmla="val 20493"/>
                <a:gd name="adj2" fmla="val -132841"/>
                <a:gd name="adj3" fmla="val 16667"/>
              </a:avLst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36000" rIns="36000" bIns="3600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단카이주니어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 세대</a:t>
              </a:r>
              <a:endPara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（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1971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～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74</a:t>
              </a:r>
              <a:r>
                <a:rPr kumimoji="1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년생</a:t>
              </a:r>
              <a:r>
                <a:rPr kumimoji="1" lang="ja-JP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）</a:t>
              </a:r>
            </a:p>
          </p:txBody>
        </p:sp>
        <p:sp>
          <p:nvSpPr>
            <p:cNvPr id="2120" name="テキスト ボックス 57"/>
            <p:cNvSpPr txBox="1">
              <a:spLocks noChangeArrowheads="1"/>
            </p:cNvSpPr>
            <p:nvPr/>
          </p:nvSpPr>
          <p:spPr bwMode="auto">
            <a:xfrm>
              <a:off x="3355975" y="63786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１００</a:t>
              </a:r>
            </a:p>
          </p:txBody>
        </p:sp>
        <p:sp>
          <p:nvSpPr>
            <p:cNvPr id="2121" name="テキスト ボックス 57"/>
            <p:cNvSpPr txBox="1">
              <a:spLocks noChangeArrowheads="1"/>
            </p:cNvSpPr>
            <p:nvPr/>
          </p:nvSpPr>
          <p:spPr bwMode="auto">
            <a:xfrm>
              <a:off x="3811590" y="6378687"/>
              <a:ext cx="50323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１５０</a:t>
              </a:r>
            </a:p>
          </p:txBody>
        </p:sp>
        <p:sp>
          <p:nvSpPr>
            <p:cNvPr id="2122" name="テキスト ボックス 57"/>
            <p:cNvSpPr txBox="1">
              <a:spLocks noChangeArrowheads="1"/>
            </p:cNvSpPr>
            <p:nvPr/>
          </p:nvSpPr>
          <p:spPr bwMode="auto">
            <a:xfrm>
              <a:off x="4219576" y="6378687"/>
              <a:ext cx="503238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２００</a:t>
              </a:r>
            </a:p>
          </p:txBody>
        </p:sp>
        <p:sp>
          <p:nvSpPr>
            <p:cNvPr id="2123" name="テキスト ボックス 57"/>
            <p:cNvSpPr txBox="1">
              <a:spLocks noChangeArrowheads="1"/>
            </p:cNvSpPr>
            <p:nvPr/>
          </p:nvSpPr>
          <p:spPr bwMode="auto">
            <a:xfrm>
              <a:off x="4737106" y="6543675"/>
              <a:ext cx="50323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万人</a:t>
              </a:r>
            </a:p>
          </p:txBody>
        </p:sp>
        <p:sp>
          <p:nvSpPr>
            <p:cNvPr id="2124" name="テキスト ボックス 57"/>
            <p:cNvSpPr txBox="1">
              <a:spLocks noChangeArrowheads="1"/>
            </p:cNvSpPr>
            <p:nvPr/>
          </p:nvSpPr>
          <p:spPr bwMode="auto">
            <a:xfrm>
              <a:off x="4684713" y="6404087"/>
              <a:ext cx="503237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２５０</a:t>
              </a:r>
            </a:p>
          </p:txBody>
        </p:sp>
      </p:grp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일본의 인구 피라미드 변화</a:t>
            </a:r>
            <a:endParaRPr kumimoji="1" lang="ja-JP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/>
          </p:nvPr>
        </p:nvSpPr>
        <p:spPr>
          <a:xfrm>
            <a:off x="-1" y="816531"/>
            <a:ext cx="10050011" cy="785940"/>
          </a:xfrm>
        </p:spPr>
        <p:txBody>
          <a:bodyPr/>
          <a:lstStyle/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ko-KR" altLang="en-US" sz="1400" kern="1200" spc="0" dirty="0" err="1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베이붐세대인</a:t>
            </a:r>
            <a:r>
              <a:rPr lang="ko-KR" altLang="en-US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lang="ko-KR" altLang="en-US" sz="1400" kern="1200" spc="0" dirty="0" err="1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단카이세대</a:t>
            </a:r>
            <a:r>
              <a:rPr lang="en-US" altLang="ko-KR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(1947~1949</a:t>
            </a:r>
            <a:r>
              <a:rPr lang="ko-KR" altLang="en-US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년생</a:t>
            </a:r>
            <a:r>
              <a:rPr lang="en-US" altLang="ko-KR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) </a:t>
            </a:r>
            <a:r>
              <a:rPr lang="ko-KR" altLang="en-US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전원이 </a:t>
            </a:r>
            <a:r>
              <a:rPr lang="en-US" altLang="ko-KR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75</a:t>
            </a:r>
            <a:r>
              <a:rPr lang="ko-KR" altLang="en-US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세가 되는 </a:t>
            </a:r>
            <a:r>
              <a:rPr lang="en-US" altLang="ko-KR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2025</a:t>
            </a:r>
            <a:r>
              <a:rPr lang="ko-KR" altLang="en-US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년에는 </a:t>
            </a:r>
            <a:r>
              <a:rPr lang="en-US" altLang="ko-KR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75</a:t>
            </a:r>
            <a:r>
              <a:rPr lang="ko-KR" altLang="en-US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세 이상 인구가 총인구의 </a:t>
            </a:r>
            <a:r>
              <a:rPr lang="en-US" altLang="ko-KR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18%</a:t>
            </a:r>
            <a:r>
              <a:rPr lang="ko-KR" altLang="en-US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를 차지함</a:t>
            </a:r>
            <a:endParaRPr lang="en-US" altLang="ja-JP" sz="1400" kern="1200" spc="0" dirty="0">
              <a:solidFill>
                <a:prstClr val="black"/>
              </a:solidFill>
              <a:latin typeface="HGPｺﾞｼｯｸM" pitchFamily="50" charset="-128"/>
              <a:ea typeface="HGPｺﾞｼｯｸM" pitchFamily="50" charset="-128"/>
            </a:endParaRPr>
          </a:p>
          <a:p>
            <a:pPr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defRPr/>
            </a:pPr>
            <a:r>
              <a:rPr lang="en-US" altLang="ja-JP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2065</a:t>
            </a:r>
            <a:r>
              <a:rPr lang="ko-KR" altLang="en-US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년에는 총인구가 </a:t>
            </a:r>
            <a:r>
              <a:rPr lang="en-US" altLang="ko-KR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8,808</a:t>
            </a:r>
            <a:r>
              <a:rPr lang="ko-KR" altLang="en-US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만 명까지 감소하는 한편 </a:t>
            </a:r>
            <a:r>
              <a:rPr lang="en-US" altLang="ko-KR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65</a:t>
            </a:r>
            <a:r>
              <a:rPr lang="ko-KR" altLang="en-US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세 이상 인구는 총인주의 약 </a:t>
            </a:r>
            <a:r>
              <a:rPr lang="en-US" altLang="ko-KR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38%</a:t>
            </a:r>
            <a:r>
              <a:rPr lang="ko-KR" altLang="en-US" sz="1400" kern="1200" spc="0" dirty="0">
                <a:solidFill>
                  <a:prstClr val="black"/>
                </a:solidFill>
                <a:latin typeface="HGPｺﾞｼｯｸM" pitchFamily="50" charset="-128"/>
                <a:ea typeface="HGPｺﾞｼｯｸM" pitchFamily="50" charset="-128"/>
              </a:rPr>
              <a:t>를 차지함</a:t>
            </a:r>
            <a:endParaRPr lang="ja-JP" altLang="en-US" sz="1400" kern="1200" spc="0" dirty="0">
              <a:solidFill>
                <a:prstClr val="black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294967295"/>
          </p:nvPr>
        </p:nvSpPr>
        <p:spPr>
          <a:xfrm>
            <a:off x="7594600" y="6577013"/>
            <a:ext cx="2311400" cy="365125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6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63880" y="726510"/>
            <a:ext cx="61377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200" dirty="0"/>
              <a:t>1986</a:t>
            </a:r>
            <a:endParaRPr kumimoji="1" lang="ja-JP" altLang="en-US" sz="1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70131" y="754923"/>
            <a:ext cx="613776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200" dirty="0"/>
              <a:t>1994</a:t>
            </a:r>
            <a:endParaRPr kumimoji="1" lang="ja-JP" altLang="en-US" sz="1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951946" y="3499532"/>
            <a:ext cx="1235902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200" dirty="0"/>
              <a:t>2004</a:t>
            </a:r>
            <a:r>
              <a:rPr kumimoji="1" lang="ja-JP" altLang="en-US" sz="1200"/>
              <a:t>（</a:t>
            </a:r>
            <a:r>
              <a:rPr kumimoji="1" lang="ko-KR" altLang="en-US" sz="1200"/>
              <a:t>의무</a:t>
            </a:r>
            <a:r>
              <a:rPr kumimoji="1" lang="ja-JP" altLang="en-US" sz="1200"/>
              <a:t>）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75353" y="2181617"/>
            <a:ext cx="613776" cy="293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200" dirty="0"/>
              <a:t>1990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63880" y="1110139"/>
            <a:ext cx="1242165" cy="5262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/>
              <a:t>６０</a:t>
            </a:r>
            <a:r>
              <a:rPr kumimoji="1" lang="ko-KR" altLang="en-US" sz="1200"/>
              <a:t>세 정년</a:t>
            </a:r>
            <a:r>
              <a:rPr kumimoji="1" lang="ja-JP" altLang="en-US" sz="1200"/>
              <a:t>（</a:t>
            </a:r>
            <a:r>
              <a:rPr kumimoji="1" lang="ko-KR" altLang="en-US" sz="1200"/>
              <a:t>노력</a:t>
            </a:r>
            <a:r>
              <a:rPr kumimoji="1" lang="ja-JP" altLang="en-US" sz="1200"/>
              <a:t>）</a:t>
            </a:r>
            <a:endParaRPr kumimoji="1" lang="ja-JP" altLang="en-US" sz="1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16251" y="1288082"/>
            <a:ext cx="1862203" cy="3139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정년 설정</a:t>
            </a:r>
            <a:r>
              <a:rPr kumimoji="1" lang="ja-JP" altLang="en-US" sz="1200"/>
              <a:t>（</a:t>
            </a:r>
            <a:r>
              <a:rPr kumimoji="1" lang="ko-KR" altLang="en-US" sz="1200"/>
              <a:t>유지</a:t>
            </a:r>
            <a:r>
              <a:rPr kumimoji="1" lang="ja-JP" altLang="en-US" sz="1200"/>
              <a:t>）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77018" y="1110140"/>
            <a:ext cx="1112731" cy="5355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/>
              <a:t>６</a:t>
            </a:r>
            <a:r>
              <a:rPr kumimoji="1" lang="en-US" altLang="ko-KR" sz="1200" dirty="0"/>
              <a:t>5</a:t>
            </a:r>
            <a:r>
              <a:rPr kumimoji="1" lang="ko-KR" altLang="en-US" sz="1200" dirty="0"/>
              <a:t>세 정년</a:t>
            </a:r>
            <a:r>
              <a:rPr kumimoji="1" lang="ja-JP" altLang="en-US" sz="1200"/>
              <a:t>（</a:t>
            </a:r>
            <a:r>
              <a:rPr kumimoji="1" lang="ko-KR" altLang="en-US" sz="1200"/>
              <a:t>의무</a:t>
            </a:r>
            <a:r>
              <a:rPr kumimoji="1" lang="ja-JP" altLang="en-US" sz="1200"/>
              <a:t>）</a:t>
            </a:r>
            <a:endParaRPr kumimoji="1" lang="ja-JP" altLang="en-US" sz="1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89743" y="3113013"/>
            <a:ext cx="1862203" cy="304699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고용확보조치</a:t>
            </a:r>
            <a:r>
              <a:rPr kumimoji="1" lang="ja-JP" altLang="en-US" sz="1200"/>
              <a:t>（</a:t>
            </a:r>
            <a:r>
              <a:rPr kumimoji="1" lang="ko-KR" altLang="en-US" sz="1200"/>
              <a:t> 신규 </a:t>
            </a:r>
            <a:r>
              <a:rPr kumimoji="1" lang="ja-JP" altLang="en-US" sz="1200"/>
              <a:t>）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352805" y="2474967"/>
            <a:ext cx="1862203" cy="304699"/>
          </a:xfrm>
          <a:prstGeom prst="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계속고용</a:t>
            </a:r>
            <a:r>
              <a:rPr kumimoji="1" lang="ja-JP" altLang="en-US" sz="1200"/>
              <a:t>（</a:t>
            </a:r>
            <a:r>
              <a:rPr kumimoji="1" lang="ko-KR" altLang="en-US" sz="1200"/>
              <a:t>신규</a:t>
            </a:r>
            <a:r>
              <a:rPr kumimoji="1" lang="ja-JP" altLang="en-US" sz="1200"/>
              <a:t>）</a:t>
            </a:r>
            <a:endParaRPr kumimoji="1" lang="ja-JP" altLang="en-US" sz="1200" dirty="0"/>
          </a:p>
        </p:txBody>
      </p:sp>
      <p:cxnSp>
        <p:nvCxnSpPr>
          <p:cNvPr id="13" name="直線矢印コネクタ 12"/>
          <p:cNvCxnSpPr>
            <a:cxnSpLocks/>
            <a:endCxn id="9" idx="1"/>
          </p:cNvCxnSpPr>
          <p:nvPr/>
        </p:nvCxnSpPr>
        <p:spPr>
          <a:xfrm>
            <a:off x="2041742" y="1377905"/>
            <a:ext cx="93527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4344444" y="1377903"/>
            <a:ext cx="93527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4617928" y="2628071"/>
            <a:ext cx="3561568" cy="3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H="1">
            <a:off x="6020844" y="1716767"/>
            <a:ext cx="605424" cy="1264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endCxn id="10" idx="1"/>
          </p:cNvCxnSpPr>
          <p:nvPr/>
        </p:nvCxnSpPr>
        <p:spPr>
          <a:xfrm>
            <a:off x="3707704" y="2981195"/>
            <a:ext cx="1382039" cy="284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5089742" y="3509673"/>
            <a:ext cx="1536525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200" dirty="0"/>
              <a:t>2000</a:t>
            </a:r>
            <a:r>
              <a:rPr kumimoji="1" lang="ja-JP" altLang="en-US" sz="1200"/>
              <a:t>（</a:t>
            </a:r>
            <a:r>
              <a:rPr kumimoji="1" lang="ko-KR" altLang="en-US" sz="1200"/>
              <a:t> 노력 </a:t>
            </a:r>
            <a:r>
              <a:rPr kumimoji="1" lang="ja-JP" altLang="en-US" sz="1200"/>
              <a:t>）</a:t>
            </a:r>
            <a:endParaRPr kumimoji="1" lang="ja-JP" altLang="en-US" sz="12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352605" y="4724511"/>
            <a:ext cx="4001685" cy="1806648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endParaRPr kumimoji="1" lang="en-US" altLang="ja-JP" sz="1200" dirty="0"/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endParaRPr kumimoji="1" lang="en-US" altLang="ja-JP" sz="1200" dirty="0"/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endParaRPr kumimoji="1" lang="en-US" altLang="ja-JP" sz="1200" dirty="0"/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endParaRPr kumimoji="1" lang="en-US" altLang="ja-JP" sz="1200" dirty="0"/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endParaRPr kumimoji="1" lang="en-US" altLang="ja-JP" sz="1200" dirty="0"/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endParaRPr kumimoji="1" lang="ja-JP" altLang="en-US" sz="1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536509" y="4964205"/>
            <a:ext cx="1862203" cy="3139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정년 설정</a:t>
            </a:r>
            <a:r>
              <a:rPr kumimoji="1" lang="ja-JP" altLang="en-US" sz="1200"/>
              <a:t>（</a:t>
            </a:r>
            <a:r>
              <a:rPr kumimoji="1" lang="ko-KR" altLang="en-US" sz="1200"/>
              <a:t>유지</a:t>
            </a:r>
            <a:r>
              <a:rPr kumimoji="1" lang="ja-JP" altLang="en-US" sz="1200"/>
              <a:t>）</a:t>
            </a:r>
            <a:endParaRPr kumimoji="1" lang="ja-JP" altLang="en-US" sz="12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536660" y="5414742"/>
            <a:ext cx="2559182" cy="304699"/>
          </a:xfrm>
          <a:prstGeom prst="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계속고용</a:t>
            </a:r>
            <a:r>
              <a:rPr kumimoji="1" lang="ja-JP" altLang="en-US" sz="1200"/>
              <a:t>：　</a:t>
            </a:r>
            <a:r>
              <a:rPr kumimoji="1" lang="ko-KR" altLang="en-US" sz="1200"/>
              <a:t>선별</a:t>
            </a:r>
            <a:r>
              <a:rPr kumimoji="1" lang="ja-JP" altLang="en-US" sz="1200"/>
              <a:t>→　</a:t>
            </a:r>
            <a:r>
              <a:rPr kumimoji="1" lang="ko-KR" altLang="en-US" sz="1200"/>
              <a:t>희망자 전원</a:t>
            </a:r>
            <a:endParaRPr kumimoji="1" lang="ja-JP" altLang="en-US" sz="1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7716" y="3813464"/>
            <a:ext cx="3750178" cy="179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 dirty="0"/>
              <a:t>（</a:t>
            </a:r>
            <a:r>
              <a:rPr kumimoji="1" lang="ko-KR" altLang="en-US" sz="1200" dirty="0"/>
              <a:t>방식의 특성</a:t>
            </a:r>
            <a:r>
              <a:rPr kumimoji="1" lang="ja-JP" altLang="en-US" sz="1200" dirty="0"/>
              <a:t>）</a:t>
            </a:r>
            <a:endParaRPr kumimoji="1" lang="en-US" altLang="ja-JP" sz="1200" dirty="0"/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 dirty="0"/>
              <a:t>◎</a:t>
            </a:r>
            <a:r>
              <a:rPr kumimoji="1" lang="ko-KR" altLang="en-US" sz="1200" dirty="0"/>
              <a:t>정년 설정을 연장 </a:t>
            </a:r>
            <a:endParaRPr kumimoji="1" lang="en-US" altLang="ja-JP" sz="1200" dirty="0"/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 dirty="0"/>
              <a:t>◎</a:t>
            </a:r>
            <a:r>
              <a:rPr kumimoji="1" lang="ko-KR" altLang="en-US" sz="1200" dirty="0"/>
              <a:t>퇴직자를 일정 연령까지 재고용</a:t>
            </a:r>
            <a:endParaRPr kumimoji="1" lang="en-US" altLang="ja-JP" sz="1200" dirty="0"/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 dirty="0"/>
              <a:t>　→　</a:t>
            </a:r>
            <a:r>
              <a:rPr kumimoji="1" lang="ko-KR" altLang="en-US" sz="1200" dirty="0"/>
              <a:t>최대한 길게 고용</a:t>
            </a:r>
            <a:endParaRPr kumimoji="1" lang="en-US" altLang="ja-JP" sz="1200" dirty="0"/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 dirty="0"/>
              <a:t>　→　</a:t>
            </a:r>
            <a:r>
              <a:rPr kumimoji="1" lang="ko-KR" altLang="en-US" sz="1200" dirty="0"/>
              <a:t>최대한 모든 희망자를 고용</a:t>
            </a:r>
            <a:endParaRPr kumimoji="1" lang="en-US" altLang="ja-JP" sz="1200" dirty="0"/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 dirty="0"/>
              <a:t>◎</a:t>
            </a:r>
            <a:r>
              <a:rPr kumimoji="1" lang="ko-KR" altLang="en-US" sz="1200" dirty="0"/>
              <a:t>업무위탁</a:t>
            </a:r>
            <a:r>
              <a:rPr kumimoji="1" lang="ja-JP" altLang="en-US" sz="1200" dirty="0"/>
              <a:t>＆</a:t>
            </a:r>
            <a:r>
              <a:rPr kumimoji="1" lang="ko-KR" altLang="en-US" sz="1200" dirty="0"/>
              <a:t>사회공헌사업 종사에 대한 배려</a:t>
            </a:r>
            <a:endParaRPr kumimoji="1" lang="ja-JP" altLang="en-US" sz="12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519499" y="5862667"/>
            <a:ext cx="3608113" cy="304699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취업확보조치</a:t>
            </a:r>
            <a:r>
              <a:rPr kumimoji="1" lang="ja-JP" altLang="en-US" sz="1200"/>
              <a:t>：</a:t>
            </a:r>
            <a:endParaRPr kumimoji="1" lang="ja-JP" altLang="en-US" sz="12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375266" y="4146755"/>
            <a:ext cx="2559182" cy="304699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취업확보조치</a:t>
            </a:r>
            <a:r>
              <a:rPr kumimoji="1" lang="ja-JP" altLang="en-US" sz="1200"/>
              <a:t>（</a:t>
            </a:r>
            <a:r>
              <a:rPr kumimoji="1" lang="ko-KR" altLang="en-US" sz="1200"/>
              <a:t> 노력</a:t>
            </a:r>
            <a:r>
              <a:rPr kumimoji="1" lang="en-US" altLang="ko-KR" sz="1200" dirty="0"/>
              <a:t>,</a:t>
            </a:r>
            <a:r>
              <a:rPr kumimoji="1" lang="ko-KR" altLang="en-US" sz="1200" dirty="0"/>
              <a:t> 일부 신규</a:t>
            </a:r>
            <a:r>
              <a:rPr kumimoji="1" lang="ja-JP" altLang="en-US" sz="1200"/>
              <a:t>）</a:t>
            </a:r>
            <a:endParaRPr kumimoji="1" lang="ja-JP" altLang="en-US" sz="1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54617" y="1945766"/>
            <a:ext cx="932638" cy="60939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2800" dirty="0">
                <a:solidFill>
                  <a:schemeClr val="tx1">
                    <a:alpha val="33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</a:rPr>
              <a:t>６０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131568" y="2972603"/>
            <a:ext cx="932638" cy="112646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2800" dirty="0">
                <a:solidFill>
                  <a:schemeClr val="tx1">
                    <a:alpha val="33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</a:rPr>
              <a:t>Ｔｏ６５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399441" y="4303721"/>
            <a:ext cx="932638" cy="112646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2800" dirty="0">
                <a:solidFill>
                  <a:schemeClr val="tx1">
                    <a:alpha val="33000"/>
                  </a:schemeClr>
                </a:solidFill>
                <a:effectLst>
                  <a:outerShdw blurRad="50800" dist="50800" dir="5400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</a:rPr>
              <a:t>ｔｏ７０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133576" y="3770677"/>
            <a:ext cx="613776" cy="293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200" dirty="0"/>
              <a:t>2020</a:t>
            </a:r>
            <a:endParaRPr kumimoji="1" lang="ja-JP" altLang="en-US" sz="12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713957" y="5895068"/>
            <a:ext cx="205154" cy="29335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endParaRPr kumimoji="1" lang="ja-JP" altLang="en-US" sz="12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990420" y="5901950"/>
            <a:ext cx="225490" cy="293350"/>
          </a:xfrm>
          <a:prstGeom prst="rect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38171" y="5915219"/>
            <a:ext cx="1670600" cy="304699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업무위탁</a:t>
            </a:r>
            <a:r>
              <a:rPr kumimoji="1" lang="ja-JP" altLang="en-US" sz="1200"/>
              <a:t>＆</a:t>
            </a:r>
            <a:r>
              <a:rPr kumimoji="1" lang="ko-KR" altLang="en-US" sz="1200"/>
              <a:t>사회공헌</a:t>
            </a:r>
            <a:endParaRPr kumimoji="1"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val="502937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26508" y="300558"/>
            <a:ext cx="4327956" cy="36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600" dirty="0"/>
              <a:t>고령자의 고용 현황</a:t>
            </a:r>
            <a:endParaRPr kumimoji="1" lang="ja-JP" altLang="en-US" sz="1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86968" y="661297"/>
            <a:ext cx="7946633" cy="304699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일본의 인구 감소 및 </a:t>
            </a:r>
            <a:r>
              <a:rPr kumimoji="1" lang="en-US" altLang="ko-KR" sz="1200" dirty="0"/>
              <a:t>65</a:t>
            </a:r>
            <a:r>
              <a:rPr kumimoji="1" lang="ko-KR" altLang="en-US" sz="1200" dirty="0"/>
              <a:t>세 이상 인구 증가</a:t>
            </a:r>
            <a:endParaRPr kumimoji="1" lang="ja-JP" altLang="en-US" sz="1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66593" y="1621138"/>
            <a:ext cx="1954060" cy="304699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고용 및 취업의 상황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66593" y="3256054"/>
            <a:ext cx="589767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고용제도 현황</a:t>
            </a:r>
            <a:r>
              <a:rPr kumimoji="1" lang="ja-JP" altLang="en-US" sz="1200"/>
              <a:t>（</a:t>
            </a:r>
            <a:r>
              <a:rPr kumimoji="1" lang="ko-KR" altLang="en-US" sz="1200"/>
              <a:t>고용규모 </a:t>
            </a:r>
            <a:r>
              <a:rPr kumimoji="1" lang="en-US" altLang="ja-JP" sz="1200" dirty="0"/>
              <a:t>31</a:t>
            </a:r>
            <a:r>
              <a:rPr kumimoji="1" lang="ko-KR" altLang="en-US" sz="1200" dirty="0"/>
              <a:t>명 이상  </a:t>
            </a:r>
            <a:r>
              <a:rPr kumimoji="1" lang="en-US" altLang="ja-JP" sz="1200" dirty="0"/>
              <a:t>2020/06/01</a:t>
            </a:r>
            <a:r>
              <a:rPr kumimoji="1" lang="ja-JP" altLang="en-US" sz="1200" dirty="0"/>
              <a:t>）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66593" y="3533112"/>
            <a:ext cx="3530252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 dirty="0"/>
              <a:t>（</a:t>
            </a:r>
            <a:r>
              <a:rPr kumimoji="1" lang="ja-JP" altLang="en-US" sz="1200"/>
              <a:t>１）</a:t>
            </a:r>
            <a:r>
              <a:rPr kumimoji="1" lang="ko-KR" altLang="en-US" sz="1200"/>
              <a:t>고령자 고용확보조치</a:t>
            </a:r>
            <a:endParaRPr kumimoji="1" lang="ja-JP" altLang="en-US" sz="1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69016" y="1957753"/>
            <a:ext cx="7842287" cy="609398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2800" dirty="0"/>
              <a:t>60</a:t>
            </a:r>
            <a:r>
              <a:rPr kumimoji="1" lang="ja-JP" altLang="en-US" sz="2800"/>
              <a:t>～</a:t>
            </a:r>
            <a:r>
              <a:rPr kumimoji="1" lang="en-US" altLang="ja-JP" sz="2800" dirty="0"/>
              <a:t>64</a:t>
            </a:r>
            <a:r>
              <a:rPr kumimoji="1" lang="ko-KR" altLang="en-US" sz="1200" dirty="0"/>
              <a:t>세 취업률</a:t>
            </a:r>
            <a:r>
              <a:rPr kumimoji="1" lang="ja-JP" altLang="en-US" sz="1200"/>
              <a:t>：</a:t>
            </a:r>
            <a:r>
              <a:rPr kumimoji="1" lang="ja-JP" altLang="en-US" sz="1200" dirty="0"/>
              <a:t>５７．７％（２０１２）→７０．３％（２０１９）→</a:t>
            </a:r>
            <a:r>
              <a:rPr kumimoji="1" lang="en-US" altLang="ja-JP" sz="2800" dirty="0"/>
              <a:t>71.0</a:t>
            </a:r>
            <a:r>
              <a:rPr kumimoji="1" lang="ja-JP" altLang="en-US" sz="1200" dirty="0"/>
              <a:t>％（２０２０）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69015" y="2612895"/>
            <a:ext cx="7842287" cy="609398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2800" dirty="0"/>
              <a:t>65</a:t>
            </a:r>
            <a:r>
              <a:rPr kumimoji="1" lang="ja-JP" altLang="en-US" sz="2800"/>
              <a:t>～</a:t>
            </a:r>
            <a:r>
              <a:rPr kumimoji="1" lang="en-US" altLang="ja-JP" sz="2800" dirty="0"/>
              <a:t>69</a:t>
            </a:r>
            <a:r>
              <a:rPr kumimoji="1" lang="ko-KR" altLang="en-US" sz="1200" dirty="0"/>
              <a:t> 세 취업률</a:t>
            </a:r>
            <a:r>
              <a:rPr kumimoji="1" lang="ja-JP" altLang="en-US" sz="1200"/>
              <a:t>：</a:t>
            </a:r>
            <a:r>
              <a:rPr kumimoji="1" lang="ja-JP" altLang="en-US" sz="1200" dirty="0"/>
              <a:t>３７．１％（２０１２）→４８．４％（２０１９）→</a:t>
            </a:r>
            <a:r>
              <a:rPr kumimoji="1" lang="en-US" altLang="ja-JP" sz="2800" dirty="0"/>
              <a:t>49.6</a:t>
            </a:r>
            <a:r>
              <a:rPr kumimoji="1" lang="ja-JP" altLang="en-US" sz="1200" dirty="0"/>
              <a:t>％（２０２０）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89640" y="995984"/>
            <a:ext cx="3856972" cy="56143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총인구</a:t>
            </a:r>
            <a:r>
              <a:rPr kumimoji="1" lang="ja-JP" altLang="en-US" sz="1200"/>
              <a:t>：</a:t>
            </a:r>
            <a:r>
              <a:rPr kumimoji="1" lang="en-US" altLang="ja-JP" sz="2800" dirty="0"/>
              <a:t>12547</a:t>
            </a:r>
            <a:r>
              <a:rPr kumimoji="1" lang="ko-KR" altLang="en-US" sz="1200" dirty="0"/>
              <a:t>만 명</a:t>
            </a:r>
            <a:r>
              <a:rPr kumimoji="1" lang="ja-JP" altLang="en-US" sz="1200"/>
              <a:t>（</a:t>
            </a:r>
            <a:r>
              <a:rPr kumimoji="1" lang="ko-KR" altLang="en-US" sz="1200"/>
              <a:t>전년대비</a:t>
            </a:r>
            <a:r>
              <a:rPr kumimoji="1" lang="ja-JP" altLang="en-US" sz="1200"/>
              <a:t>▲</a:t>
            </a:r>
            <a:r>
              <a:rPr kumimoji="1" lang="ja-JP" altLang="en-US" sz="1200" dirty="0"/>
              <a:t>６１．８）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90160" y="1019965"/>
            <a:ext cx="3856972" cy="56143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/>
              <a:t>６５</a:t>
            </a:r>
            <a:r>
              <a:rPr kumimoji="1" lang="ko-KR" altLang="en-US" sz="1200"/>
              <a:t>세 </a:t>
            </a:r>
            <a:r>
              <a:rPr kumimoji="1" lang="ko-KR" altLang="en-US" sz="1200" dirty="0"/>
              <a:t>이상</a:t>
            </a:r>
            <a:r>
              <a:rPr kumimoji="1" lang="ja-JP" altLang="en-US" sz="1200"/>
              <a:t>：</a:t>
            </a:r>
            <a:r>
              <a:rPr kumimoji="1" lang="en-US" altLang="ja-JP" dirty="0"/>
              <a:t>3624</a:t>
            </a:r>
            <a:r>
              <a:rPr kumimoji="1" lang="ko-KR" altLang="en-US" sz="1200" dirty="0"/>
              <a:t>만 명</a:t>
            </a:r>
            <a:r>
              <a:rPr kumimoji="1" lang="ja-JP" altLang="en-US" sz="1200"/>
              <a:t>（</a:t>
            </a:r>
            <a:r>
              <a:rPr kumimoji="1" lang="en-US" altLang="ja-JP" sz="2800" dirty="0"/>
              <a:t>28.9</a:t>
            </a:r>
            <a:r>
              <a:rPr kumimoji="1" lang="ja-JP" altLang="en-US" sz="1200" dirty="0"/>
              <a:t>％）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91638" y="4543277"/>
            <a:ext cx="3530252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 dirty="0"/>
              <a:t>（２</a:t>
            </a:r>
            <a:r>
              <a:rPr kumimoji="1" lang="ja-JP" altLang="en-US" sz="1200"/>
              <a:t>）</a:t>
            </a:r>
            <a:r>
              <a:rPr kumimoji="1" lang="en-US" altLang="ja-JP" sz="1200" dirty="0"/>
              <a:t>66</a:t>
            </a:r>
            <a:r>
              <a:rPr kumimoji="1" lang="ko-KR" altLang="en-US" sz="1200" dirty="0"/>
              <a:t>세 이상 고용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54464" y="4557360"/>
            <a:ext cx="3530252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200" dirty="0"/>
              <a:t>（３</a:t>
            </a:r>
            <a:r>
              <a:rPr kumimoji="1" lang="ja-JP" altLang="en-US" sz="1200"/>
              <a:t>）</a:t>
            </a:r>
            <a:r>
              <a:rPr kumimoji="1" lang="en-US" altLang="ja-JP" sz="1200" dirty="0"/>
              <a:t>70</a:t>
            </a:r>
            <a:r>
              <a:rPr kumimoji="1" lang="ko-KR" altLang="en-US" sz="1200" dirty="0"/>
              <a:t>세 이상 고용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388283" y="3837457"/>
            <a:ext cx="7842287" cy="56143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고용확보조치</a:t>
            </a:r>
            <a:r>
              <a:rPr kumimoji="1" lang="ja-JP" altLang="en-US" sz="1200"/>
              <a:t>：</a:t>
            </a:r>
            <a:r>
              <a:rPr kumimoji="1" lang="en-US" altLang="ja-JP" sz="2800" dirty="0"/>
              <a:t>99.9</a:t>
            </a:r>
            <a:r>
              <a:rPr kumimoji="1" lang="ja-JP" altLang="en-US" sz="1200"/>
              <a:t>％（</a:t>
            </a:r>
            <a:r>
              <a:rPr kumimoji="1" lang="ko-KR" altLang="en-US" sz="1200"/>
              <a:t>계속고용</a:t>
            </a:r>
            <a:r>
              <a:rPr kumimoji="1" lang="ja-JP" altLang="en-US" sz="1200"/>
              <a:t>：</a:t>
            </a:r>
            <a:r>
              <a:rPr kumimoji="1" lang="en-US" altLang="ja-JP" sz="2800" dirty="0"/>
              <a:t>76.4</a:t>
            </a:r>
            <a:r>
              <a:rPr kumimoji="1" lang="ja-JP" altLang="en-US" sz="1200"/>
              <a:t>％、</a:t>
            </a:r>
            <a:r>
              <a:rPr kumimoji="1" lang="ko-KR" altLang="en-US" sz="1200"/>
              <a:t>정년 연장</a:t>
            </a:r>
            <a:r>
              <a:rPr kumimoji="1" lang="ja-JP" altLang="en-US" sz="1200"/>
              <a:t>：</a:t>
            </a:r>
            <a:r>
              <a:rPr kumimoji="1" lang="en-US" altLang="ja-JP" sz="2800" dirty="0"/>
              <a:t>20.9</a:t>
            </a:r>
            <a:r>
              <a:rPr kumimoji="1" lang="ja-JP" altLang="en-US" sz="1200"/>
              <a:t>％、</a:t>
            </a:r>
            <a:r>
              <a:rPr kumimoji="1" lang="ko-KR" altLang="en-US" sz="1200"/>
              <a:t>정년 폐지</a:t>
            </a:r>
            <a:r>
              <a:rPr kumimoji="1" lang="en-US" altLang="ja-JP" sz="1200" dirty="0"/>
              <a:t>2.7</a:t>
            </a:r>
            <a:r>
              <a:rPr kumimoji="1" lang="ja-JP" altLang="en-US" sz="1200" dirty="0"/>
              <a:t>％）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66593" y="5014057"/>
            <a:ext cx="4052142" cy="56143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2800" dirty="0"/>
              <a:t>33.4</a:t>
            </a:r>
            <a:r>
              <a:rPr kumimoji="1" lang="ja-JP" altLang="en-US" sz="1200" dirty="0"/>
              <a:t>　</a:t>
            </a:r>
            <a:r>
              <a:rPr kumimoji="1" lang="ja-JP" altLang="en-US" sz="1200"/>
              <a:t>％（</a:t>
            </a:r>
            <a:r>
              <a:rPr kumimoji="1" lang="ko-KR" altLang="en-US" sz="1200"/>
              <a:t> 이 중 희망자 전원 고용 </a:t>
            </a:r>
            <a:r>
              <a:rPr kumimoji="1" lang="ja-JP" altLang="en-US" sz="1200"/>
              <a:t>：</a:t>
            </a:r>
            <a:r>
              <a:rPr kumimoji="1" lang="en-US" altLang="ja-JP" sz="2800" dirty="0"/>
              <a:t>12.7</a:t>
            </a:r>
            <a:r>
              <a:rPr kumimoji="1" lang="ja-JP" altLang="en-US" sz="1200" dirty="0"/>
              <a:t>％）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90160" y="4978283"/>
            <a:ext cx="4052143" cy="56143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2800" dirty="0"/>
              <a:t>31.5</a:t>
            </a:r>
            <a:r>
              <a:rPr kumimoji="1" lang="ja-JP" altLang="en-US" sz="1200" dirty="0"/>
              <a:t>　</a:t>
            </a:r>
            <a:r>
              <a:rPr kumimoji="1" lang="ja-JP" altLang="en-US" sz="1200"/>
              <a:t>％（</a:t>
            </a:r>
            <a:r>
              <a:rPr kumimoji="1" lang="ko-KR" altLang="en-US" sz="1200"/>
              <a:t>이 중 희망자 전원 고용</a:t>
            </a:r>
            <a:r>
              <a:rPr kumimoji="1" lang="ja-JP" altLang="en-US" sz="1200"/>
              <a:t>：</a:t>
            </a:r>
            <a:r>
              <a:rPr kumimoji="1" lang="en-US" altLang="ja-JP" sz="2800" dirty="0"/>
              <a:t>11.3</a:t>
            </a:r>
            <a:r>
              <a:rPr kumimoji="1" lang="ja-JP" altLang="en-US" sz="1200" dirty="0"/>
              <a:t>％）</a:t>
            </a:r>
          </a:p>
        </p:txBody>
      </p:sp>
    </p:spTree>
    <p:extLst>
      <p:ext uri="{BB962C8B-B14F-4D97-AF65-F5344CB8AC3E}">
        <p14:creationId xmlns:p14="http://schemas.microsoft.com/office/powerpoint/2010/main" val="2203368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18976" y="887141"/>
            <a:ext cx="4083543" cy="36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ko-KR" altLang="en-US" sz="1463" dirty="0" smtClean="0"/>
              <a:t>기업의 고령자 고용 실례</a:t>
            </a:r>
            <a:endParaRPr lang="ja-JP" altLang="en-US" sz="1625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56624" y="1305043"/>
            <a:ext cx="3511202" cy="27238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ja-JP" altLang="en-US" sz="975" dirty="0"/>
              <a:t>１　</a:t>
            </a:r>
            <a:r>
              <a:rPr lang="ko-KR" altLang="en-US" sz="975" dirty="0"/>
              <a:t>임금 </a:t>
            </a:r>
            <a:r>
              <a:rPr lang="ko-KR" altLang="en-US" sz="975" dirty="0" smtClean="0"/>
              <a:t>커브 등의 </a:t>
            </a:r>
            <a:r>
              <a:rPr lang="ko-KR" altLang="en-US" sz="975" dirty="0"/>
              <a:t>수정</a:t>
            </a:r>
            <a:endParaRPr lang="ja-JP" altLang="en-US" sz="975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56623" y="2467283"/>
            <a:ext cx="3262043" cy="27238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ja-JP" altLang="en-US" sz="975" dirty="0"/>
              <a:t>２　</a:t>
            </a:r>
            <a:r>
              <a:rPr lang="ko-KR" altLang="en-US" sz="975" dirty="0"/>
              <a:t>고령자을 전략적으로 고용</a:t>
            </a:r>
            <a:endParaRPr lang="ja-JP" altLang="en-US" sz="975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30469" y="3667615"/>
            <a:ext cx="4791857" cy="2723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ja-JP" altLang="en-US" sz="975" dirty="0"/>
              <a:t>３　</a:t>
            </a:r>
            <a:r>
              <a:rPr lang="ko-KR" altLang="en-US" sz="975" dirty="0"/>
              <a:t>의료</a:t>
            </a:r>
            <a:r>
              <a:rPr lang="en-US" altLang="ko-KR" sz="975" dirty="0"/>
              <a:t>·</a:t>
            </a:r>
            <a:r>
              <a:rPr lang="ko-KR" altLang="en-US" sz="975" dirty="0"/>
              <a:t>돌봄에서의 경향</a:t>
            </a:r>
            <a:endParaRPr lang="ja-JP" altLang="en-US" sz="975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78069" y="2797551"/>
            <a:ext cx="2972392" cy="27238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ko-KR" altLang="en-US" sz="975" dirty="0"/>
              <a:t>산업 특성 </a:t>
            </a:r>
            <a:r>
              <a:rPr lang="en-US" altLang="ko-KR" sz="975" dirty="0"/>
              <a:t>: </a:t>
            </a:r>
            <a:r>
              <a:rPr lang="ko-KR" altLang="en-US" sz="975" dirty="0" smtClean="0"/>
              <a:t>건물</a:t>
            </a:r>
            <a:r>
              <a:rPr lang="ko-KR" altLang="en-US" sz="975" dirty="0" smtClean="0"/>
              <a:t> </a:t>
            </a:r>
            <a:r>
              <a:rPr lang="ko-KR" altLang="en-US" sz="975" dirty="0"/>
              <a:t>유지 보수</a:t>
            </a:r>
            <a:r>
              <a:rPr lang="en-US" altLang="ko-KR" sz="975" dirty="0"/>
              <a:t>, </a:t>
            </a:r>
            <a:r>
              <a:rPr lang="ko-KR" altLang="en-US" sz="975" dirty="0"/>
              <a:t>경비</a:t>
            </a:r>
            <a:endParaRPr lang="ja-JP" altLang="en-US" sz="975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78067" y="3209812"/>
            <a:ext cx="4283424" cy="27238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ko-KR" altLang="en-US" sz="975" dirty="0"/>
              <a:t>적용 </a:t>
            </a:r>
            <a:r>
              <a:rPr lang="ko-KR" altLang="en-US" sz="975" dirty="0" smtClean="0"/>
              <a:t>사례 </a:t>
            </a:r>
            <a:r>
              <a:rPr lang="en-US" altLang="ko-KR" sz="975" dirty="0"/>
              <a:t>: </a:t>
            </a:r>
            <a:r>
              <a:rPr lang="ko-KR" altLang="en-US" sz="975" dirty="0" smtClean="0"/>
              <a:t>청년 </a:t>
            </a:r>
            <a:r>
              <a:rPr lang="ko-KR" altLang="en-US" sz="975" dirty="0" err="1" smtClean="0"/>
              <a:t>채용난</a:t>
            </a:r>
            <a:r>
              <a:rPr lang="en-US" altLang="ko-KR" sz="975" dirty="0" smtClean="0"/>
              <a:t>, </a:t>
            </a:r>
            <a:r>
              <a:rPr lang="ko-KR" altLang="en-US" sz="975" dirty="0" smtClean="0"/>
              <a:t>세부적인 </a:t>
            </a:r>
            <a:r>
              <a:rPr lang="ko-KR" altLang="en-US" sz="975" dirty="0"/>
              <a:t>요구 대응</a:t>
            </a:r>
            <a:endParaRPr lang="ja-JP" altLang="en-US" sz="975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99543" y="1852289"/>
            <a:ext cx="3025364" cy="27238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ko-KR" altLang="en-US" sz="975" dirty="0"/>
              <a:t>어려움</a:t>
            </a:r>
            <a:r>
              <a:rPr lang="en-US" altLang="ko-KR" sz="975" dirty="0"/>
              <a:t>: </a:t>
            </a:r>
            <a:r>
              <a:rPr lang="ko-KR" altLang="en-US" sz="975" dirty="0"/>
              <a:t>대기업</a:t>
            </a:r>
            <a:r>
              <a:rPr lang="en-US" altLang="ko-KR" sz="975" dirty="0"/>
              <a:t>, </a:t>
            </a:r>
            <a:r>
              <a:rPr lang="ko-KR" altLang="en-US" sz="975" dirty="0"/>
              <a:t>정규직 중심</a:t>
            </a:r>
            <a:endParaRPr lang="ja-JP" altLang="en-US" sz="975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50459" y="1858646"/>
            <a:ext cx="2520642" cy="27238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ko-KR" altLang="en-US" sz="975" dirty="0"/>
              <a:t>용이</a:t>
            </a:r>
            <a:r>
              <a:rPr lang="en-US" altLang="ko-KR" sz="975" dirty="0"/>
              <a:t>: </a:t>
            </a:r>
            <a:r>
              <a:rPr lang="ko-KR" altLang="en-US" sz="975" dirty="0"/>
              <a:t>중소기업</a:t>
            </a:r>
            <a:r>
              <a:rPr lang="en-US" altLang="ko-KR" sz="975" dirty="0"/>
              <a:t>, </a:t>
            </a:r>
            <a:r>
              <a:rPr lang="ko-KR" altLang="en-US" sz="975" dirty="0"/>
              <a:t>비정규직 중심</a:t>
            </a:r>
            <a:endParaRPr lang="ja-JP" altLang="en-US" sz="975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003695" y="4091118"/>
            <a:ext cx="1699383" cy="27238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ko-KR" altLang="en-US" sz="975" dirty="0"/>
              <a:t>야근이 고용 확대 </a:t>
            </a:r>
            <a:r>
              <a:rPr lang="ko-KR" altLang="en-US" sz="975" dirty="0" smtClean="0"/>
              <a:t>수용</a:t>
            </a:r>
            <a:endParaRPr lang="ja-JP" altLang="en-US" sz="975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916496" y="5160497"/>
            <a:ext cx="2972392" cy="27238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ko-KR" altLang="en-US" sz="975" dirty="0"/>
              <a:t>비교적 용이한 정년연장</a:t>
            </a:r>
            <a:r>
              <a:rPr lang="en-US" altLang="ko-KR" sz="975" dirty="0"/>
              <a:t>·</a:t>
            </a:r>
            <a:r>
              <a:rPr lang="ko-KR" altLang="en-US" sz="975" dirty="0"/>
              <a:t>폐지</a:t>
            </a:r>
            <a:r>
              <a:rPr lang="en-US" altLang="ko-KR" sz="975" dirty="0"/>
              <a:t>, </a:t>
            </a:r>
            <a:r>
              <a:rPr lang="ko-KR" altLang="en-US" sz="975" dirty="0"/>
              <a:t>재고용</a:t>
            </a:r>
            <a:endParaRPr lang="ja-JP" altLang="en-US" sz="975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861756" y="962267"/>
            <a:ext cx="1699055" cy="242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ja-JP" altLang="en-US" sz="813" dirty="0">
                <a:ea typeface="$ＪＳゴシック" panose="04030B090D0B02020403" pitchFamily="17" charset="-128"/>
              </a:rPr>
              <a:t>Ｂｙ　</a:t>
            </a:r>
            <a:r>
              <a:rPr lang="en-US" altLang="ja-JP" sz="813" dirty="0">
                <a:ea typeface="$ＪＳゴシック" panose="04030B090D0B02020403" pitchFamily="17" charset="-128"/>
              </a:rPr>
              <a:t>JEED</a:t>
            </a:r>
            <a:r>
              <a:rPr lang="ja-JP" altLang="en-US" sz="813" dirty="0">
                <a:ea typeface="$ＪＳゴシック" panose="04030B090D0B02020403" pitchFamily="17" charset="-128"/>
              </a:rPr>
              <a:t>　</a:t>
            </a:r>
            <a:r>
              <a:rPr lang="en-US" altLang="ja-JP" sz="813" dirty="0">
                <a:ea typeface="$ＪＳゴシック" panose="04030B090D0B02020403" pitchFamily="17" charset="-128"/>
              </a:rPr>
              <a:t>2018</a:t>
            </a:r>
            <a:r>
              <a:rPr lang="ja-JP" altLang="en-US" sz="813" dirty="0">
                <a:ea typeface="$ＪＳゴシック" panose="04030B090D0B02020403" pitchFamily="17" charset="-128"/>
              </a:rPr>
              <a:t>～</a:t>
            </a:r>
            <a:r>
              <a:rPr lang="en-US" altLang="ja-JP" sz="813" dirty="0">
                <a:ea typeface="$ＪＳゴシック" panose="04030B090D0B02020403" pitchFamily="17" charset="-128"/>
              </a:rPr>
              <a:t>2022</a:t>
            </a:r>
            <a:endParaRPr lang="ja-JP" altLang="en-US" sz="813" dirty="0">
              <a:ea typeface="$ＪＳゴシック" panose="04030B090D0B02020403" pitchFamily="17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939425" y="4026805"/>
            <a:ext cx="4122233" cy="51655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ko-KR" altLang="en-US" sz="975" dirty="0"/>
              <a:t>현장 개혁</a:t>
            </a:r>
            <a:r>
              <a:rPr lang="en-US" altLang="ko-KR" sz="975" dirty="0"/>
              <a:t>:</a:t>
            </a:r>
            <a:r>
              <a:rPr lang="ko-KR" altLang="en-US" sz="975" dirty="0"/>
              <a:t>중심</a:t>
            </a:r>
            <a:r>
              <a:rPr lang="en-US" altLang="ko-KR" sz="975" dirty="0"/>
              <a:t>(</a:t>
            </a:r>
            <a:r>
              <a:rPr lang="ko-KR" altLang="en-US" sz="975" dirty="0"/>
              <a:t>신체 돌봄</a:t>
            </a:r>
            <a:r>
              <a:rPr lang="en-US" altLang="ko-KR" sz="975" dirty="0"/>
              <a:t>)</a:t>
            </a:r>
            <a:r>
              <a:rPr lang="ja-JP" altLang="en-US" sz="975" dirty="0"/>
              <a:t>←→</a:t>
            </a:r>
            <a:endParaRPr lang="en-US" altLang="ja-JP" sz="975" dirty="0"/>
          </a:p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ja-JP" altLang="en-US" sz="975" dirty="0"/>
              <a:t>　　　　　　　　　　　　　　</a:t>
            </a:r>
            <a:r>
              <a:rPr lang="ko-KR" altLang="en-US" sz="975" dirty="0"/>
              <a:t>주변 </a:t>
            </a:r>
            <a:r>
              <a:rPr lang="en-US" altLang="ko-KR" sz="975" dirty="0" smtClean="0"/>
              <a:t>(</a:t>
            </a:r>
            <a:r>
              <a:rPr lang="ko-KR" altLang="en-US" sz="975" dirty="0"/>
              <a:t>침대 </a:t>
            </a:r>
            <a:r>
              <a:rPr lang="ko-KR" altLang="en-US" sz="975" dirty="0" smtClean="0"/>
              <a:t>정리</a:t>
            </a:r>
            <a:r>
              <a:rPr lang="en-US" altLang="ko-KR" sz="975" dirty="0" smtClean="0"/>
              <a:t>, </a:t>
            </a:r>
            <a:r>
              <a:rPr lang="ko-KR" altLang="en-US" sz="975" dirty="0"/>
              <a:t>픽업</a:t>
            </a:r>
            <a:r>
              <a:rPr lang="en-US" altLang="ko-KR" sz="975" dirty="0"/>
              <a:t>, </a:t>
            </a:r>
            <a:r>
              <a:rPr lang="ko-KR" altLang="en-US" sz="975" dirty="0"/>
              <a:t>생활 지원</a:t>
            </a:r>
            <a:r>
              <a:rPr lang="en-US" altLang="ko-KR" sz="975" dirty="0"/>
              <a:t>)</a:t>
            </a:r>
            <a:endParaRPr lang="ja-JP" altLang="en-US" sz="975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680519" y="4702694"/>
            <a:ext cx="4791857" cy="2723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488"/>
              </a:spcAft>
              <a:buClr>
                <a:schemeClr val="tx2"/>
              </a:buClr>
            </a:pPr>
            <a:r>
              <a:rPr lang="ja-JP" altLang="en-US" sz="975" dirty="0"/>
              <a:t>４　</a:t>
            </a:r>
            <a:r>
              <a:rPr lang="ko-KR" altLang="en-US" sz="975" dirty="0"/>
              <a:t>성과가 눈에 띄는 제조업</a:t>
            </a:r>
            <a:r>
              <a:rPr lang="en-US" altLang="ko-KR" sz="975" dirty="0"/>
              <a:t>·</a:t>
            </a:r>
            <a:r>
              <a:rPr lang="ko-KR" altLang="en-US" sz="975" dirty="0" smtClean="0"/>
              <a:t>건설기능</a:t>
            </a:r>
            <a:r>
              <a:rPr lang="en-US" altLang="ko-KR" sz="975" dirty="0"/>
              <a:t>·</a:t>
            </a:r>
            <a:r>
              <a:rPr lang="ko-KR" altLang="en-US" sz="975" dirty="0"/>
              <a:t>의료 전문직</a:t>
            </a:r>
            <a:endParaRPr lang="ja-JP" altLang="en-US" sz="975" dirty="0"/>
          </a:p>
        </p:txBody>
      </p:sp>
    </p:spTree>
    <p:extLst>
      <p:ext uri="{BB962C8B-B14F-4D97-AF65-F5344CB8AC3E}">
        <p14:creationId xmlns:p14="http://schemas.microsoft.com/office/powerpoint/2010/main" val="3035906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65</a:t>
            </a:r>
            <a:r>
              <a:rPr lang="ko-KR" altLang="en-US" dirty="0"/>
              <a:t>세 이하 고용확보 및 </a:t>
            </a:r>
            <a:r>
              <a:rPr lang="en-US" altLang="ja-JP" dirty="0"/>
              <a:t>70</a:t>
            </a:r>
            <a:r>
              <a:rPr lang="ko-KR" altLang="en-US" dirty="0"/>
              <a:t>세 이하 취업기회확보</a:t>
            </a:r>
            <a:r>
              <a:rPr lang="ja-JP" altLang="en-US"/>
              <a:t>（</a:t>
            </a:r>
            <a:r>
              <a:rPr lang="ko-KR" altLang="en-US"/>
              <a:t>방식</a:t>
            </a:r>
            <a:r>
              <a:rPr lang="ja-JP" altLang="en-US"/>
              <a:t>１）</a:t>
            </a:r>
            <a:endParaRPr kumimoji="1" lang="ja-JP" altLang="en-US" dirty="0"/>
          </a:p>
        </p:txBody>
      </p:sp>
      <p:sp>
        <p:nvSpPr>
          <p:cNvPr id="66" name="正方形/長方形 65"/>
          <p:cNvSpPr/>
          <p:nvPr/>
        </p:nvSpPr>
        <p:spPr>
          <a:xfrm>
            <a:off x="250298" y="1983403"/>
            <a:ext cx="4536504" cy="180563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78331" y="1484784"/>
            <a:ext cx="3280438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보조금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826523" y="1484784"/>
            <a:ext cx="3316979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상담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・</a:t>
            </a:r>
            <a:r>
              <a:rPr kumimoji="1" lang="ko-KR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지원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5241032" y="1988840"/>
            <a:ext cx="4464496" cy="4752528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896277"/>
              </p:ext>
            </p:extLst>
          </p:nvPr>
        </p:nvGraphicFramePr>
        <p:xfrm>
          <a:off x="316147" y="2132857"/>
          <a:ext cx="4470655" cy="13924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70655">
                  <a:extLst>
                    <a:ext uri="{9D8B030D-6E8A-4147-A177-3AD203B41FA5}">
                      <a16:colId xmlns:a16="http://schemas.microsoft.com/office/drawing/2014/main" xmlns="" val="4205036530"/>
                    </a:ext>
                  </a:extLst>
                </a:gridCol>
              </a:tblGrid>
              <a:tr h="497182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①</a:t>
                      </a:r>
                      <a:r>
                        <a:rPr kumimoji="1" lang="en-US" altLang="ja-JP" sz="1800" dirty="0"/>
                        <a:t>65</a:t>
                      </a:r>
                      <a:r>
                        <a:rPr kumimoji="1" lang="ko-KR" altLang="en-US" sz="1800" dirty="0"/>
                        <a:t>세 이상으로 정년 연장 등 대책 실시</a:t>
                      </a:r>
                      <a:endParaRPr kumimoji="1" lang="ja-JP" altLang="en-US" sz="1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6281167"/>
                  </a:ext>
                </a:extLst>
              </a:tr>
              <a:tr h="559960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②</a:t>
                      </a:r>
                      <a:r>
                        <a:rPr kumimoji="1" lang="ko-KR" altLang="en-US" sz="1600"/>
                        <a:t>고용관리제도 마련</a:t>
                      </a:r>
                      <a:endParaRPr kumimoji="1" lang="ja-JP" altLang="en-US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9903793"/>
                  </a:ext>
                </a:extLst>
              </a:tr>
              <a:tr h="334955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③</a:t>
                      </a:r>
                      <a:r>
                        <a:rPr kumimoji="1" lang="ko-KR" altLang="en-US" sz="1600"/>
                        <a:t>무기계약 노동자로 전환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8010931"/>
                  </a:ext>
                </a:extLst>
              </a:tr>
            </a:tbl>
          </a:graphicData>
        </a:graphic>
      </p:graphicFrame>
      <p:graphicFrame>
        <p:nvGraphicFramePr>
          <p:cNvPr id="61" name="表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067213"/>
              </p:ext>
            </p:extLst>
          </p:nvPr>
        </p:nvGraphicFramePr>
        <p:xfrm>
          <a:off x="5551622" y="4738254"/>
          <a:ext cx="4152995" cy="17449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52995">
                  <a:extLst>
                    <a:ext uri="{9D8B030D-6E8A-4147-A177-3AD203B41FA5}">
                      <a16:colId xmlns:a16="http://schemas.microsoft.com/office/drawing/2014/main" xmlns="" val="4205036530"/>
                    </a:ext>
                  </a:extLst>
                </a:gridCol>
              </a:tblGrid>
              <a:tr h="552708">
                <a:tc>
                  <a:txBody>
                    <a:bodyPr/>
                    <a:lstStyle/>
                    <a:p>
                      <a:r>
                        <a:rPr kumimoji="1" lang="ja-JP" altLang="en-US" sz="1600" baseline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①</a:t>
                      </a:r>
                      <a:r>
                        <a:rPr kumimoji="1" lang="ko-KR" altLang="en-US" sz="1600" baseline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각 기업 별로 과제 파악 및 조언</a:t>
                      </a:r>
                      <a:r>
                        <a:rPr kumimoji="1" lang="ja-JP" altLang="en-US" sz="1600" baseline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（</a:t>
                      </a:r>
                      <a:r>
                        <a:rPr kumimoji="1" lang="ko-KR" altLang="en-US" sz="1600" baseline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무료</a:t>
                      </a:r>
                      <a:r>
                        <a:rPr kumimoji="1" lang="ja-JP" altLang="en-US" sz="1600" baseline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）</a:t>
                      </a:r>
                      <a:endParaRPr kumimoji="1" lang="en-US" altLang="ja-JP" sz="1600" baseline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600" baseline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②</a:t>
                      </a:r>
                      <a:r>
                        <a:rPr kumimoji="1" lang="ko-KR" altLang="en-US" sz="1600" baseline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계속고용 연장</a:t>
                      </a:r>
                      <a:r>
                        <a:rPr kumimoji="1" lang="en-US" altLang="ko-KR" sz="160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,</a:t>
                      </a:r>
                      <a:r>
                        <a:rPr kumimoji="1" lang="ko-KR" altLang="en-US" sz="160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정년 연장 등에 관한 구체적인 제도 개선안 제안</a:t>
                      </a:r>
                      <a:r>
                        <a:rPr kumimoji="1" lang="en-US" altLang="ko-KR" sz="160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kumimoji="1" lang="ko-KR" altLang="en-US" sz="160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무료</a:t>
                      </a:r>
                      <a:r>
                        <a:rPr kumimoji="1" lang="en-US" altLang="ko-KR" sz="1600" baseline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)</a:t>
                      </a:r>
                      <a:endParaRPr kumimoji="1" lang="ja-JP" altLang="en-US" sz="1600" baseline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69911389"/>
                  </a:ext>
                </a:extLst>
              </a:tr>
              <a:tr h="921947">
                <a:tc>
                  <a:txBody>
                    <a:bodyPr/>
                    <a:lstStyle/>
                    <a:p>
                      <a:r>
                        <a:rPr kumimoji="1" lang="ja-JP" altLang="en-US" sz="1600" b="0" u="none" kern="120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③　</a:t>
                      </a:r>
                      <a:r>
                        <a:rPr kumimoji="1" lang="ko-KR" altLang="en-US" sz="1600" b="0" u="none" kern="120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기획 입안 서비스</a:t>
                      </a:r>
                      <a:r>
                        <a:rPr kumimoji="1" lang="ja-JP" altLang="en-US" sz="1600" b="0" u="none" kern="120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ko-KR" altLang="en-US" sz="1600" b="0" u="none" kern="120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유료</a:t>
                      </a:r>
                      <a:r>
                        <a:rPr kumimoji="1" lang="ja-JP" altLang="en-US" sz="1600" b="0" u="none" kern="120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600" b="0" u="none" kern="120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9903793"/>
                  </a:ext>
                </a:extLst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2299528" y="980728"/>
            <a:ext cx="5328592" cy="43204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200" dirty="0">
                <a:solidFill>
                  <a:srgbClr val="FFFFFF"/>
                </a:solidFill>
                <a:latin typeface="Calibri"/>
                <a:ea typeface="ＭＳ Ｐゴシック" panose="020B0600070205080204" pitchFamily="50" charset="-128"/>
              </a:rPr>
              <a:t> 추진 단체</a:t>
            </a:r>
            <a:r>
              <a:rPr kumimoji="1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（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JEED)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294967295"/>
          </p:nvPr>
        </p:nvSpPr>
        <p:spPr>
          <a:xfrm>
            <a:off x="7473280" y="6592267"/>
            <a:ext cx="2311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768C0A-373A-4DCF-A9BF-97ED734E84D6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メイリオ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メイリオ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91351" y="4809425"/>
            <a:ext cx="3280438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방식 개발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・</a:t>
            </a:r>
            <a:r>
              <a:rPr kumimoji="1" lang="ko-KR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연구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5670" y="5490603"/>
            <a:ext cx="3280438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계발 활동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36712" y="2389330"/>
            <a:ext cx="3169085" cy="645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32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전문 스태프</a:t>
            </a:r>
            <a:endParaRPr kumimoji="1" lang="ja-JP" altLang="en-US" sz="3200" dirty="0">
              <a:solidFill>
                <a:srgbClr val="00B05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974417" y="3092210"/>
            <a:ext cx="3169085" cy="1525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40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（</a:t>
            </a:r>
            <a:r>
              <a:rPr kumimoji="1" lang="ko-KR" altLang="en-US" sz="140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호칭</a:t>
            </a:r>
            <a:r>
              <a:rPr kumimoji="1" lang="ja-JP" altLang="en-US" sz="140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）</a:t>
            </a:r>
            <a:r>
              <a:rPr kumimoji="1" lang="ko-KR" altLang="en-US" sz="140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플래너 </a:t>
            </a:r>
            <a:r>
              <a:rPr kumimoji="1" lang="en-US" altLang="ja-JP" sz="20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470</a:t>
            </a:r>
            <a:endParaRPr kumimoji="1" lang="en-US" altLang="ja-JP" sz="14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40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　　</a:t>
            </a:r>
            <a:r>
              <a:rPr kumimoji="1" lang="ko-KR" altLang="en-US" sz="1400"/>
              <a:t>어드바이저</a:t>
            </a:r>
            <a:r>
              <a:rPr kumimoji="1" lang="ko-KR" altLang="en-US" sz="140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 </a:t>
            </a:r>
            <a:r>
              <a:rPr kumimoji="1" lang="en-US" altLang="ja-JP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53</a:t>
            </a:r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140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（</a:t>
            </a:r>
            <a:r>
              <a:rPr kumimoji="1" lang="ko-KR" altLang="en-US" sz="140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경영노무컨설턴트</a:t>
            </a:r>
            <a:r>
              <a:rPr kumimoji="1" lang="en-US" altLang="ko-KR" sz="1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,</a:t>
            </a:r>
            <a:r>
              <a:rPr kumimoji="1" lang="ko-KR" altLang="en-US" sz="1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 중소기업진단사</a:t>
            </a:r>
            <a:r>
              <a:rPr kumimoji="1" lang="en-US" altLang="ko-KR" sz="1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,</a:t>
            </a:r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4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사회보험노무사 등</a:t>
            </a:r>
            <a:r>
              <a:rPr kumimoji="1" lang="ja-JP" altLang="en-US" sz="140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）</a:t>
            </a:r>
            <a:endParaRPr kumimoji="1" lang="ja-JP" altLang="en-US" sz="14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4604" y="4118542"/>
            <a:ext cx="1377941" cy="561436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2800" dirty="0"/>
              <a:t>1829</a:t>
            </a:r>
            <a:r>
              <a:rPr kumimoji="1" lang="ko-KR" altLang="en-US" sz="1200" dirty="0"/>
              <a:t>건</a:t>
            </a:r>
            <a:endParaRPr kumimoji="1" lang="ja-JP" altLang="en-US" sz="1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51474" y="4113778"/>
            <a:ext cx="1739924" cy="561436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2800" dirty="0"/>
              <a:t>17.8</a:t>
            </a:r>
            <a:r>
              <a:rPr kumimoji="1" lang="ja-JP" altLang="en-US" sz="1200"/>
              <a:t>　</a:t>
            </a:r>
            <a:r>
              <a:rPr kumimoji="1" lang="ko-KR" altLang="en-US" sz="1200"/>
              <a:t>억 엔</a:t>
            </a:r>
            <a:endParaRPr kumimoji="1" lang="ja-JP" altLang="en-US" sz="1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65132" y="3778631"/>
            <a:ext cx="1324316" cy="293094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1200" dirty="0"/>
              <a:t>2020</a:t>
            </a:r>
            <a:r>
              <a:rPr kumimoji="1" lang="ko-KR" altLang="en-US" sz="1200" dirty="0"/>
              <a:t> 실적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178036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65</a:t>
            </a:r>
            <a:r>
              <a:rPr lang="ko-KR" altLang="en-US" dirty="0"/>
              <a:t>세 이하 고용확보 및 </a:t>
            </a:r>
            <a:r>
              <a:rPr lang="en-US" altLang="ja-JP" dirty="0"/>
              <a:t>70</a:t>
            </a:r>
            <a:r>
              <a:rPr lang="ko-KR" altLang="en-US" dirty="0"/>
              <a:t>세 이하 취업기회확보</a:t>
            </a:r>
            <a:r>
              <a:rPr lang="ja-JP" altLang="en-US"/>
              <a:t>（</a:t>
            </a:r>
            <a:r>
              <a:rPr lang="ko-KR" altLang="en-US"/>
              <a:t>방식</a:t>
            </a:r>
            <a:r>
              <a:rPr lang="en-US" altLang="ko-KR" dirty="0"/>
              <a:t>2</a:t>
            </a:r>
            <a:r>
              <a:rPr lang="ja-JP" altLang="en-US"/>
              <a:t>）</a:t>
            </a:r>
            <a:endParaRPr kumimoji="1" lang="ja-JP" altLang="en-US" dirty="0"/>
          </a:p>
        </p:txBody>
      </p:sp>
      <p:sp>
        <p:nvSpPr>
          <p:cNvPr id="66" name="正方形/長方形 65"/>
          <p:cNvSpPr/>
          <p:nvPr/>
        </p:nvSpPr>
        <p:spPr>
          <a:xfrm>
            <a:off x="133527" y="2175822"/>
            <a:ext cx="4536504" cy="3989894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08451" y="1697215"/>
            <a:ext cx="3280438" cy="4001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법률 준수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697690" y="1721766"/>
            <a:ext cx="3316979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상담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・</a:t>
            </a:r>
            <a:r>
              <a:rPr kumimoji="1" lang="ko-KR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지원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767812" y="2192888"/>
            <a:ext cx="5044993" cy="4490545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349839"/>
              </p:ext>
            </p:extLst>
          </p:nvPr>
        </p:nvGraphicFramePr>
        <p:xfrm>
          <a:off x="200417" y="3179336"/>
          <a:ext cx="4129348" cy="19828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29348">
                  <a:extLst>
                    <a:ext uri="{9D8B030D-6E8A-4147-A177-3AD203B41FA5}">
                      <a16:colId xmlns:a16="http://schemas.microsoft.com/office/drawing/2014/main" xmlns="" val="4205036530"/>
                    </a:ext>
                  </a:extLst>
                </a:gridCol>
              </a:tblGrid>
              <a:tr h="826664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①</a:t>
                      </a:r>
                      <a:r>
                        <a:rPr kumimoji="1" lang="en-US" altLang="ko-KR" sz="1800" dirty="0"/>
                        <a:t>65</a:t>
                      </a:r>
                      <a:r>
                        <a:rPr kumimoji="1" lang="ko-KR" altLang="en-US" sz="1800" dirty="0"/>
                        <a:t>세 이상으로 정년 연장 등 대책 실시</a:t>
                      </a:r>
                      <a:endParaRPr kumimoji="1" lang="ja-JP" altLang="en-US" sz="18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6281167"/>
                  </a:ext>
                </a:extLst>
              </a:tr>
              <a:tr h="723189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②</a:t>
                      </a:r>
                      <a:r>
                        <a:rPr kumimoji="1" lang="ko-KR" altLang="en-US" sz="1600"/>
                        <a:t>고용관리제도 마련</a:t>
                      </a:r>
                      <a:endParaRPr kumimoji="1" lang="ja-JP" altLang="en-US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9903793"/>
                  </a:ext>
                </a:extLst>
              </a:tr>
              <a:tr h="433014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③</a:t>
                      </a:r>
                      <a:r>
                        <a:rPr kumimoji="1" lang="ko-KR" altLang="en-US" sz="1600"/>
                        <a:t>무기계약 노동자로 전환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8010931"/>
                  </a:ext>
                </a:extLst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176055" y="847424"/>
            <a:ext cx="9170805" cy="78665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행정 기능 영역 </a:t>
            </a:r>
            <a:r>
              <a:rPr kumimoji="1" lang="ko-KR" altLang="en-US" sz="3200" dirty="0">
                <a:solidFill>
                  <a:srgbClr val="FFFFFF"/>
                </a:solidFill>
                <a:latin typeface="Calibri"/>
                <a:ea typeface="ＭＳ Ｐゴシック" panose="020B0600070205080204" pitchFamily="50" charset="-128"/>
              </a:rPr>
              <a:t>내 </a:t>
            </a:r>
            <a:r>
              <a:rPr kumimoji="1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(</a:t>
            </a:r>
            <a:r>
              <a:rPr kumimoji="1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노동국・</a:t>
            </a:r>
            <a:r>
              <a:rPr kumimoji="1" lang="ko-KR" altLang="en-US" sz="3200" dirty="0" err="1">
                <a:solidFill>
                  <a:srgbClr val="FFFFFF"/>
                </a:solidFill>
                <a:latin typeface="Calibri"/>
                <a:ea typeface="ＭＳ Ｐゴシック" panose="020B0600070205080204" pitchFamily="50" charset="-128"/>
              </a:rPr>
              <a:t>헬로워크</a:t>
            </a:r>
            <a:r>
              <a:rPr kumimoji="1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)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04679" y="2539337"/>
            <a:ext cx="3169085" cy="651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3200" dirty="0">
                <a:solidFill>
                  <a:srgbClr val="00B05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전문 스태프</a:t>
            </a:r>
            <a:endParaRPr kumimoji="1" lang="ja-JP" altLang="en-US" sz="3200" dirty="0">
              <a:solidFill>
                <a:srgbClr val="00B05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1574" y="2602209"/>
            <a:ext cx="1164921" cy="2930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권고문 발급</a:t>
            </a:r>
            <a:endParaRPr kumimoji="1" lang="ja-JP" altLang="en-US" sz="1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215850" y="2583708"/>
            <a:ext cx="1164921" cy="293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기업명 공개</a:t>
            </a:r>
            <a:endParaRPr kumimoji="1" lang="ja-JP" altLang="en-US" sz="1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35687" y="3018364"/>
            <a:ext cx="1893600" cy="60939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2800" dirty="0"/>
              <a:t>３００</a:t>
            </a:r>
            <a:r>
              <a:rPr kumimoji="1" lang="ja-JP" altLang="en-US" sz="1200" dirty="0"/>
              <a:t>　</a:t>
            </a:r>
            <a:r>
              <a:rPr kumimoji="1" lang="ko-KR" altLang="en-US" sz="1200" dirty="0"/>
              <a:t>창구</a:t>
            </a:r>
            <a:endParaRPr kumimoji="1" lang="ja-JP" altLang="en-US" sz="12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849372" y="3297223"/>
            <a:ext cx="1439918" cy="8805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2400"/>
              <a:t>１６７</a:t>
            </a:r>
            <a:endParaRPr kumimoji="1" lang="en-US" altLang="ja-JP" sz="1600" dirty="0"/>
          </a:p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600" dirty="0" err="1"/>
              <a:t>어드바이저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790216" y="3675789"/>
            <a:ext cx="1584542" cy="8702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2400"/>
              <a:t>１７８</a:t>
            </a:r>
            <a:r>
              <a:rPr kumimoji="1" lang="ko-KR" altLang="en-US" sz="2000"/>
              <a:t>인사 담당</a:t>
            </a:r>
            <a:endParaRPr kumimoji="1" lang="en-US" altLang="ko-KR" sz="2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148919" y="5579145"/>
            <a:ext cx="1997554" cy="5355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2400"/>
              <a:t>３００</a:t>
            </a:r>
            <a:r>
              <a:rPr kumimoji="1" lang="ko-KR" altLang="en-US" sz="2000"/>
              <a:t>상담사</a:t>
            </a:r>
            <a:endParaRPr kumimoji="1" lang="ja-JP" altLang="en-US" sz="2000" dirty="0"/>
          </a:p>
        </p:txBody>
      </p:sp>
      <p:sp>
        <p:nvSpPr>
          <p:cNvPr id="11" name="上下矢印 10"/>
          <p:cNvSpPr/>
          <p:nvPr/>
        </p:nvSpPr>
        <p:spPr>
          <a:xfrm rot="19359947">
            <a:off x="5335907" y="5039818"/>
            <a:ext cx="393276" cy="767660"/>
          </a:xfrm>
          <a:prstGeom prst="up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22" name="上下矢印 21"/>
          <p:cNvSpPr/>
          <p:nvPr/>
        </p:nvSpPr>
        <p:spPr>
          <a:xfrm rot="2266951">
            <a:off x="7840215" y="4784899"/>
            <a:ext cx="393276" cy="767660"/>
          </a:xfrm>
          <a:prstGeom prst="up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23" name="上下矢印 22"/>
          <p:cNvSpPr/>
          <p:nvPr/>
        </p:nvSpPr>
        <p:spPr>
          <a:xfrm rot="5400000">
            <a:off x="6682146" y="3528569"/>
            <a:ext cx="782104" cy="1434035"/>
          </a:xfrm>
          <a:prstGeom prst="up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519124" y="4558712"/>
            <a:ext cx="1164921" cy="3046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개별 플랜</a:t>
            </a:r>
            <a:endParaRPr kumimoji="1" lang="ja-JP" altLang="en-US" sz="12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490153" y="4777001"/>
            <a:ext cx="1164921" cy="3046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구인 발굴</a:t>
            </a:r>
            <a:endParaRPr kumimoji="1" lang="ja-JP" altLang="en-US" sz="12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699930" y="6177952"/>
            <a:ext cx="2180572" cy="3046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플랜에 입각한 상담</a:t>
            </a:r>
            <a:r>
              <a:rPr kumimoji="1" lang="ja-JP" altLang="en-US" sz="1200" dirty="0"/>
              <a:t>・</a:t>
            </a:r>
            <a:r>
              <a:rPr kumimoji="1" lang="ko-KR" altLang="en-US" sz="1200" dirty="0"/>
              <a:t>소개</a:t>
            </a:r>
            <a:endParaRPr kumimoji="1" lang="ja-JP" altLang="en-US" sz="1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746765" y="4911487"/>
            <a:ext cx="1164921" cy="2933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sz="1200" dirty="0"/>
              <a:t>세미나 기획</a:t>
            </a:r>
            <a:endParaRPr kumimoji="1" lang="ja-JP" altLang="en-US" sz="1200" dirty="0"/>
          </a:p>
        </p:txBody>
      </p:sp>
      <p:sp>
        <p:nvSpPr>
          <p:cNvPr id="12" name="フローチャート: 複数書類 11"/>
          <p:cNvSpPr/>
          <p:nvPr/>
        </p:nvSpPr>
        <p:spPr>
          <a:xfrm>
            <a:off x="6633894" y="3285270"/>
            <a:ext cx="851904" cy="931026"/>
          </a:xfrm>
          <a:prstGeom prst="flowChartMulti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R" alt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상호연계</a:t>
            </a:r>
            <a:endParaRPr kumimoji="1" lang="ja-JP" alt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529399" y="2337010"/>
            <a:ext cx="2126866" cy="723275"/>
          </a:xfrm>
          <a:prstGeom prst="rect">
            <a:avLst/>
          </a:prstGeom>
          <a:noFill/>
          <a:ln w="3492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ko-KR" altLang="en-US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조성금</a:t>
            </a:r>
            <a:endParaRPr kumimoji="1" lang="en-US" altLang="ko-KR" dirty="0" smtClean="0"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  <a:p>
            <a:pPr algn="ctr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en-US" altLang="ko-KR" sz="1200" dirty="0" smtClean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(</a:t>
            </a:r>
            <a:r>
              <a:rPr kumimoji="1" lang="en-US" altLang="ko-KR" sz="1200" dirty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HW </a:t>
            </a:r>
            <a:r>
              <a:rPr kumimoji="1" lang="ko-KR" altLang="en-US" sz="1200" dirty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소개 고용 조성</a:t>
            </a:r>
            <a:r>
              <a:rPr kumimoji="1" lang="en-US" altLang="ko-KR" sz="1200" dirty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)</a:t>
            </a:r>
            <a:endParaRPr kumimoji="1" lang="ja-JP" altLang="en-US" sz="500" dirty="0" smtClean="0"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8071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776977" y="2712964"/>
            <a:ext cx="8895679" cy="3689264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ysClr val="windowText" lastClr="000000"/>
            </a:solidFill>
            <a:prstDash val="sysDot"/>
            <a:miter lim="800000"/>
          </a:ln>
          <a:effectLst/>
        </p:spPr>
        <p:txBody>
          <a:bodyPr rtlCol="0" anchor="b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65</a:t>
            </a:r>
            <a:r>
              <a:rPr lang="ko-KR" altLang="en-US" dirty="0"/>
              <a:t>세 이하 고용확보 및 </a:t>
            </a:r>
            <a:r>
              <a:rPr lang="en-US" altLang="ja-JP" dirty="0"/>
              <a:t>70</a:t>
            </a:r>
            <a:r>
              <a:rPr lang="ko-KR" altLang="en-US" dirty="0"/>
              <a:t>세 이하 취업기회확보</a:t>
            </a:r>
            <a:r>
              <a:rPr lang="ja-JP" altLang="en-US"/>
              <a:t>（</a:t>
            </a:r>
            <a:r>
              <a:rPr lang="ko-KR" altLang="en-US"/>
              <a:t>방식</a:t>
            </a:r>
            <a:r>
              <a:rPr lang="en-US" altLang="ko-KR" dirty="0"/>
              <a:t>3</a:t>
            </a:r>
            <a:r>
              <a:rPr lang="ja-JP" altLang="en-US"/>
              <a:t>）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03751" y="1945549"/>
            <a:ext cx="3280438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b="1" dirty="0" err="1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실버인재센터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545276" y="1941316"/>
            <a:ext cx="3316979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지역 모델 개발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38493" y="969022"/>
            <a:ext cx="5328592" cy="78665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3200" dirty="0">
                <a:solidFill>
                  <a:srgbClr val="FFFFFF"/>
                </a:solidFill>
                <a:latin typeface="Calibri"/>
                <a:ea typeface="ＭＳ Ｐゴシック" panose="020B0600070205080204" pitchFamily="50" charset="-128"/>
              </a:rPr>
              <a:t>지방자치단체의 </a:t>
            </a:r>
            <a:r>
              <a:rPr kumimoji="1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개입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294967295"/>
          </p:nvPr>
        </p:nvSpPr>
        <p:spPr>
          <a:xfrm>
            <a:off x="7473280" y="6592267"/>
            <a:ext cx="23114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768C0A-373A-4DCF-A9BF-97ED734E84D6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メイリオ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メイリオ"/>
              <a:cs typeface="Arial" panose="020B0604020202020204" pitchFamily="34" charset="0"/>
            </a:endParaRPr>
          </a:p>
        </p:txBody>
      </p:sp>
      <p:sp>
        <p:nvSpPr>
          <p:cNvPr id="17" name="AutoShape 53"/>
          <p:cNvSpPr>
            <a:spLocks noChangeArrowheads="1"/>
          </p:cNvSpPr>
          <p:nvPr/>
        </p:nvSpPr>
        <p:spPr bwMode="auto">
          <a:xfrm>
            <a:off x="3018421" y="2892734"/>
            <a:ext cx="1848612" cy="27538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 algn="ctr">
            <a:solidFill>
              <a:srgbClr val="99FF33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lIns="88697" tIns="44348" rIns="88697" bIns="44348" anchor="ctr"/>
          <a:lstStyle/>
          <a:p>
            <a:pPr marL="176213" marR="0" lvl="0" indent="-176213" algn="ctr" defTabSz="887413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사업 실시 계획안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5010599" y="2797777"/>
            <a:ext cx="4827644" cy="615193"/>
            <a:chOff x="3263377" y="4518806"/>
            <a:chExt cx="3379245" cy="1111527"/>
          </a:xfrm>
        </p:grpSpPr>
        <p:sp>
          <p:nvSpPr>
            <p:cNvPr id="26" name="図形 25"/>
            <p:cNvSpPr/>
            <p:nvPr/>
          </p:nvSpPr>
          <p:spPr>
            <a:xfrm>
              <a:off x="3263377" y="4518806"/>
              <a:ext cx="2778817" cy="1111527"/>
            </a:xfrm>
            <a:prstGeom prst="leftRightRibbon">
              <a:avLst>
                <a:gd name="adj1" fmla="val 62432"/>
                <a:gd name="adj2" fmla="val 35791"/>
                <a:gd name="adj3" fmla="val 16667"/>
              </a:avLst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sp>
        <p:sp>
          <p:nvSpPr>
            <p:cNvPr id="27" name="フリーフォーム 26"/>
            <p:cNvSpPr/>
            <p:nvPr/>
          </p:nvSpPr>
          <p:spPr>
            <a:xfrm>
              <a:off x="3360343" y="4713323"/>
              <a:ext cx="1389994" cy="544648"/>
            </a:xfrm>
            <a:custGeom>
              <a:avLst/>
              <a:gdLst>
                <a:gd name="connsiteX0" fmla="*/ 0 w 1389994"/>
                <a:gd name="connsiteY0" fmla="*/ 0 h 544648"/>
                <a:gd name="connsiteX1" fmla="*/ 1389994 w 1389994"/>
                <a:gd name="connsiteY1" fmla="*/ 0 h 544648"/>
                <a:gd name="connsiteX2" fmla="*/ 1389994 w 1389994"/>
                <a:gd name="connsiteY2" fmla="*/ 544648 h 544648"/>
                <a:gd name="connsiteX3" fmla="*/ 0 w 1389994"/>
                <a:gd name="connsiteY3" fmla="*/ 544648 h 544648"/>
                <a:gd name="connsiteX4" fmla="*/ 0 w 1389994"/>
                <a:gd name="connsiteY4" fmla="*/ 0 h 544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9994" h="544648">
                  <a:moveTo>
                    <a:pt x="0" y="0"/>
                  </a:moveTo>
                  <a:lnTo>
                    <a:pt x="1389994" y="0"/>
                  </a:lnTo>
                  <a:lnTo>
                    <a:pt x="1389994" y="544648"/>
                  </a:lnTo>
                  <a:lnTo>
                    <a:pt x="0" y="54464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sp3d/>
          </p:spPr>
          <p:txBody>
            <a:bodyPr spcFirstLastPara="0" vert="horz" wrap="square" lIns="0" tIns="49784" rIns="0" bIns="53340" numCol="1" spcCol="1270" anchor="ctr" anchorCtr="0">
              <a:noAutofit/>
            </a:bodyPr>
            <a:lstStyle/>
            <a:p>
              <a:pPr marL="0" marR="0" lvl="0" indent="0" algn="ctr" defTabSz="6223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" name="フリーフォーム 27"/>
            <p:cNvSpPr/>
            <p:nvPr/>
          </p:nvSpPr>
          <p:spPr>
            <a:xfrm>
              <a:off x="3746688" y="4916196"/>
              <a:ext cx="2895934" cy="494589"/>
            </a:xfrm>
            <a:custGeom>
              <a:avLst/>
              <a:gdLst>
                <a:gd name="connsiteX0" fmla="*/ 0 w 2895934"/>
                <a:gd name="connsiteY0" fmla="*/ 0 h 494589"/>
                <a:gd name="connsiteX1" fmla="*/ 2895934 w 2895934"/>
                <a:gd name="connsiteY1" fmla="*/ 0 h 494589"/>
                <a:gd name="connsiteX2" fmla="*/ 2895934 w 2895934"/>
                <a:gd name="connsiteY2" fmla="*/ 494589 h 494589"/>
                <a:gd name="connsiteX3" fmla="*/ 0 w 2895934"/>
                <a:gd name="connsiteY3" fmla="*/ 494589 h 494589"/>
                <a:gd name="connsiteX4" fmla="*/ 0 w 2895934"/>
                <a:gd name="connsiteY4" fmla="*/ 0 h 494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934" h="494589">
                  <a:moveTo>
                    <a:pt x="0" y="0"/>
                  </a:moveTo>
                  <a:lnTo>
                    <a:pt x="2895934" y="0"/>
                  </a:lnTo>
                  <a:lnTo>
                    <a:pt x="2895934" y="494589"/>
                  </a:lnTo>
                  <a:lnTo>
                    <a:pt x="0" y="49458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sp3d/>
          </p:spPr>
          <p:txBody>
            <a:bodyPr spcFirstLastPara="0" vert="horz" wrap="square" lIns="0" tIns="46228" rIns="0" bIns="49530" numCol="1" spcCol="1270" anchor="ctr" anchorCtr="0">
              <a:noAutofit/>
            </a:bodyPr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6063625" y="2973708"/>
            <a:ext cx="2751257" cy="246221"/>
          </a:xfrm>
          <a:prstGeom prst="rect">
            <a:avLst/>
          </a:prstGeom>
          <a:solidFill>
            <a:srgbClr val="FFFFFF"/>
          </a:solidFill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ko-KR" altLang="en-US" sz="10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정보를 공유해 타지역으로의 수평전개</a:t>
            </a:r>
            <a:endParaRPr kumimoji="1" lang="ja-JP" altLang="en-US" sz="10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402500" y="3040153"/>
            <a:ext cx="254244" cy="304602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vert="wordArtVertRtl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후생노동성</a:t>
            </a:r>
            <a:endParaRPr kumimoji="1" lang="ja-JP" alt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1824994" y="3955621"/>
            <a:ext cx="475399" cy="523272"/>
            <a:chOff x="5160609" y="4988528"/>
            <a:chExt cx="475399" cy="398798"/>
          </a:xfrm>
        </p:grpSpPr>
        <p:sp>
          <p:nvSpPr>
            <p:cNvPr id="34" name="下矢印 33"/>
            <p:cNvSpPr/>
            <p:nvPr/>
          </p:nvSpPr>
          <p:spPr>
            <a:xfrm rot="16200000">
              <a:off x="5185649" y="5009413"/>
              <a:ext cx="398798" cy="357027"/>
            </a:xfrm>
            <a:prstGeom prst="downArrow">
              <a:avLst/>
            </a:prstGeom>
            <a:solidFill>
              <a:srgbClr val="CCFF99"/>
            </a:solidFill>
            <a:ln w="12700" cap="flat" cmpd="sng" algn="ctr">
              <a:solidFill>
                <a:srgbClr val="CCFF9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5160609" y="5088721"/>
              <a:ext cx="475399" cy="187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1" kern="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위탁</a:t>
              </a:r>
              <a:endParaRPr kumimoji="1" lang="ja-JP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145" y="5403192"/>
            <a:ext cx="475529" cy="566977"/>
          </a:xfrm>
          <a:prstGeom prst="rect">
            <a:avLst/>
          </a:prstGeom>
        </p:spPr>
      </p:pic>
      <p:grpSp>
        <p:nvGrpSpPr>
          <p:cNvPr id="38" name="グループ化 37"/>
          <p:cNvGrpSpPr/>
          <p:nvPr/>
        </p:nvGrpSpPr>
        <p:grpSpPr>
          <a:xfrm>
            <a:off x="5040929" y="3382811"/>
            <a:ext cx="4694364" cy="1197742"/>
            <a:chOff x="5539496" y="4842964"/>
            <a:chExt cx="4233486" cy="770685"/>
          </a:xfrm>
        </p:grpSpPr>
        <p:sp>
          <p:nvSpPr>
            <p:cNvPr id="39" name="正方形/長方形 38"/>
            <p:cNvSpPr/>
            <p:nvPr/>
          </p:nvSpPr>
          <p:spPr>
            <a:xfrm>
              <a:off x="5539496" y="4873288"/>
              <a:ext cx="4233486" cy="2673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50" b="1" kern="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다양한 취업기회 창출 및 지속가능한 모델 구축 등</a:t>
              </a:r>
              <a:endParaRPr kumimoji="1" lang="en-US" altLang="ja-JP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 defTabSz="914400">
                <a:defRPr/>
              </a:pPr>
              <a:r>
                <a:rPr kumimoji="1" lang="en-US" altLang="ja-JP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〔</a:t>
              </a:r>
              <a:r>
                <a:rPr kumimoji="1" lang="ko-KR" altLang="en-US" sz="105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위탁처</a:t>
              </a:r>
              <a:r>
                <a:rPr kumimoji="1" lang="ja-JP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kumimoji="1" lang="ko-KR" alt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지자체 중심 협의회</a:t>
              </a:r>
              <a:r>
                <a:rPr kumimoji="1" lang="en-US" altLang="ja-JP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〕</a:t>
              </a:r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5837130" y="5169119"/>
              <a:ext cx="873670" cy="333873"/>
            </a:xfrm>
            <a:prstGeom prst="roundRect">
              <a:avLst/>
            </a:prstGeom>
            <a:solidFill>
              <a:srgbClr val="FFFFE1"/>
            </a:solidFill>
            <a:ln w="12700" cap="flat" cmpd="sng" algn="ctr">
              <a:solidFill>
                <a:srgbClr val="0F6FC6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kumimoji="1" lang="en-US" altLang="ko-KR" sz="8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 defTabSz="914400">
                <a:defRPr/>
              </a:pPr>
              <a:r>
                <a:rPr kumimoji="1" lang="ko-KR" altLang="en-US" sz="800" kern="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협의회</a:t>
              </a:r>
              <a:endParaRPr kumimoji="1" lang="ja-JP" altLang="en-US" sz="800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1" name="角丸四角形 40"/>
            <p:cNvSpPr/>
            <p:nvPr/>
          </p:nvSpPr>
          <p:spPr>
            <a:xfrm>
              <a:off x="6960481" y="5159237"/>
              <a:ext cx="873670" cy="343755"/>
            </a:xfrm>
            <a:prstGeom prst="roundRect">
              <a:avLst/>
            </a:prstGeom>
            <a:solidFill>
              <a:srgbClr val="FFFFE1"/>
            </a:solidFill>
            <a:ln w="12700" cap="flat" cmpd="sng" algn="ctr">
              <a:solidFill>
                <a:srgbClr val="0F6FC6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800" kern="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협의회</a:t>
              </a:r>
              <a:endParaRPr kumimoji="1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2" name="角丸四角形 41"/>
            <p:cNvSpPr/>
            <p:nvPr/>
          </p:nvSpPr>
          <p:spPr>
            <a:xfrm>
              <a:off x="8083833" y="5174333"/>
              <a:ext cx="873670" cy="313562"/>
            </a:xfrm>
            <a:prstGeom prst="roundRect">
              <a:avLst/>
            </a:prstGeom>
            <a:solidFill>
              <a:srgbClr val="FFFFE1"/>
            </a:solidFill>
            <a:ln w="12700" cap="flat" cmpd="sng" algn="ctr">
              <a:solidFill>
                <a:srgbClr val="0F6FC6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kumimoji="1" lang="en-US" altLang="ko-KR" sz="8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algn="ctr" defTabSz="914400">
                <a:defRPr/>
              </a:pPr>
              <a:r>
                <a:rPr kumimoji="1" lang="ko-KR" altLang="en-US" sz="800" kern="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협의회</a:t>
              </a:r>
              <a:endParaRPr kumimoji="1" lang="ja-JP" altLang="en-US" sz="800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5726258" y="4842964"/>
              <a:ext cx="3869361" cy="770685"/>
            </a:xfrm>
            <a:prstGeom prst="roundRect">
              <a:avLst/>
            </a:prstGeom>
            <a:noFill/>
            <a:ln w="12700" cap="flat" cmpd="sng" algn="ctr">
              <a:solidFill>
                <a:srgbClr val="0F6FC6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9040176" y="5123696"/>
              <a:ext cx="51433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</a:rPr>
                <a:t>･･･</a:t>
              </a:r>
            </a:p>
          </p:txBody>
        </p:sp>
      </p:grpSp>
      <p:sp>
        <p:nvSpPr>
          <p:cNvPr id="45" name="テキスト ボックス 44"/>
          <p:cNvSpPr txBox="1"/>
          <p:nvPr/>
        </p:nvSpPr>
        <p:spPr>
          <a:xfrm>
            <a:off x="5594301" y="4706113"/>
            <a:ext cx="952202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kumimoji="1" lang="ja-JP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r>
              <a:rPr kumimoji="1" lang="ko-KR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보고</a:t>
            </a:r>
            <a:endParaRPr kumimoji="1" lang="en-US" altLang="ja-JP" sz="10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914400">
              <a:defRPr/>
            </a:pPr>
            <a:r>
              <a:rPr kumimoji="1" lang="ja-JP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r>
              <a:rPr kumimoji="1" lang="ko-KR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상담</a:t>
            </a:r>
            <a:endParaRPr kumimoji="1" lang="en-US" altLang="ja-JP" sz="10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914400">
              <a:defRPr/>
            </a:pPr>
            <a:r>
              <a:rPr kumimoji="1" lang="ja-JP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r>
              <a:rPr kumimoji="1" lang="ko-KR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정보교환회</a:t>
            </a:r>
            <a:endParaRPr kumimoji="1" lang="en-US" altLang="ja-JP" sz="10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729100" y="5444583"/>
            <a:ext cx="4774400" cy="35255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3724268" y="5490053"/>
            <a:ext cx="466737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1" lang="ko-KR" altLang="en-US" sz="105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사례수집</a:t>
            </a:r>
            <a:r>
              <a:rPr kumimoji="1" lang="en-US" altLang="ko-KR" sz="105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,</a:t>
            </a:r>
            <a:r>
              <a:rPr kumimoji="1" lang="ko-KR" altLang="en-US" sz="105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실시상황 평가</a:t>
            </a:r>
            <a:r>
              <a:rPr kumimoji="1" lang="en-US" altLang="ko-KR" sz="105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,</a:t>
            </a:r>
            <a:r>
              <a:rPr kumimoji="1" lang="ko-KR" altLang="en-US" sz="105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정보교환회 개최 등</a:t>
            </a:r>
            <a:r>
              <a:rPr kumimoji="1" lang="en-US" altLang="ja-JP" sz="105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〔</a:t>
            </a:r>
            <a:r>
              <a:rPr kumimoji="1" lang="ko-KR" altLang="en-US" sz="1050" b="1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위탁처</a:t>
            </a:r>
            <a:r>
              <a:rPr kumimoji="1" lang="ja-JP" altLang="en-US" sz="1050" b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ko-KR" altLang="en-US" sz="1050" b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민간기업 등</a:t>
            </a:r>
            <a:r>
              <a:rPr kumimoji="1" lang="en-US" altLang="ja-JP" sz="105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〕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672825" y="4679951"/>
            <a:ext cx="2096499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kumimoji="1" lang="ja-JP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r>
              <a:rPr kumimoji="1" lang="ko-KR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실시 내용 및 효과의 분석・평가</a:t>
            </a:r>
            <a:endParaRPr kumimoji="1" lang="en-US" altLang="ja-JP" sz="10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914400">
              <a:defRPr/>
            </a:pPr>
            <a:r>
              <a:rPr kumimoji="1" lang="ja-JP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r>
              <a:rPr kumimoji="1" lang="ko-KR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조언</a:t>
            </a:r>
            <a:endParaRPr kumimoji="1" lang="en-US" altLang="ja-JP" sz="10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defTabSz="914400">
              <a:defRPr/>
            </a:pPr>
            <a:r>
              <a:rPr kumimoji="1" lang="ja-JP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r>
              <a:rPr kumimoji="1" lang="ko-KR" altLang="en-US" sz="10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노하우 축적</a:t>
            </a:r>
            <a:endParaRPr kumimoji="1" lang="en-US" altLang="ja-JP" sz="100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" name="下矢印 51"/>
          <p:cNvSpPr/>
          <p:nvPr/>
        </p:nvSpPr>
        <p:spPr>
          <a:xfrm>
            <a:off x="6643171" y="4703826"/>
            <a:ext cx="244699" cy="467213"/>
          </a:xfrm>
          <a:prstGeom prst="downArrow">
            <a:avLst/>
          </a:prstGeom>
          <a:solidFill>
            <a:srgbClr val="17406D">
              <a:lumMod val="60000"/>
              <a:lumOff val="40000"/>
            </a:srgbClr>
          </a:solidFill>
          <a:ln w="12700" cap="flat" cmpd="sng" algn="ctr">
            <a:solidFill>
              <a:srgbClr val="17406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3" name="下矢印 52"/>
          <p:cNvSpPr/>
          <p:nvPr/>
        </p:nvSpPr>
        <p:spPr>
          <a:xfrm rot="10800000">
            <a:off x="7218323" y="4694184"/>
            <a:ext cx="244699" cy="440918"/>
          </a:xfrm>
          <a:prstGeom prst="downArrow">
            <a:avLst/>
          </a:prstGeom>
          <a:solidFill>
            <a:srgbClr val="17406D">
              <a:lumMod val="60000"/>
              <a:lumOff val="40000"/>
            </a:srgbClr>
          </a:solidFill>
          <a:ln w="12700" cap="flat" cmpd="sng" algn="ctr">
            <a:solidFill>
              <a:srgbClr val="17406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5" name="AutoShape 53"/>
          <p:cNvSpPr>
            <a:spLocks noChangeArrowheads="1"/>
          </p:cNvSpPr>
          <p:nvPr/>
        </p:nvSpPr>
        <p:spPr bwMode="auto">
          <a:xfrm>
            <a:off x="1978464" y="3255904"/>
            <a:ext cx="924144" cy="256755"/>
          </a:xfrm>
          <a:prstGeom prst="roundRect">
            <a:avLst>
              <a:gd name="adj" fmla="val 16667"/>
            </a:avLst>
          </a:prstGeom>
          <a:solidFill>
            <a:sysClr val="window" lastClr="FFFFFF"/>
          </a:solidFill>
          <a:ln w="28575" algn="ctr">
            <a:solidFill>
              <a:srgbClr val="99FF33"/>
            </a:solidFill>
            <a:round/>
            <a:headEnd/>
            <a:tailEnd/>
          </a:ln>
          <a:effectLst>
            <a:outerShdw dist="35921" dir="2700000" algn="ctr" rotWithShape="0">
              <a:srgbClr val="DBEFF9"/>
            </a:outerShdw>
          </a:effectLst>
        </p:spPr>
        <p:txBody>
          <a:bodyPr vert="horz" lIns="88697" tIns="44348" rIns="88697" bIns="44348" anchor="ctr"/>
          <a:lstStyle/>
          <a:p>
            <a:pPr marL="176213" marR="0" lvl="0" indent="-176213" algn="ctr" defTabSz="887413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사업규모</a:t>
            </a:r>
            <a:endParaRPr kumimoji="0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 bwMode="auto">
          <a:xfrm>
            <a:off x="2436017" y="3572513"/>
            <a:ext cx="2559938" cy="446971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</a:ln>
          <a:effectLst/>
        </p:spPr>
        <p:txBody>
          <a:bodyPr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사업을 실시할 사업장</a:t>
            </a:r>
            <a:r>
              <a: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1" lang="ko-KR" altLang="en-US" sz="1200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약 </a:t>
            </a:r>
            <a:r>
              <a: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５</a:t>
            </a:r>
            <a:r>
              <a:rPr kumimoji="1" lang="ko-KR" altLang="en-US" sz="1200" ker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군데 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사업장 당 </a:t>
            </a:r>
            <a:r>
              <a:rPr kumimoji="1" lang="ko-KR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매년도 약 </a:t>
            </a: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2,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000</a:t>
            </a:r>
            <a:r>
              <a:rPr kumimoji="1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만엔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9" name="正方形/長方形 58"/>
          <p:cNvSpPr/>
          <p:nvPr/>
        </p:nvSpPr>
        <p:spPr bwMode="auto">
          <a:xfrm>
            <a:off x="2592477" y="4120797"/>
            <a:ext cx="2351105" cy="34225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사업실시기간</a:t>
            </a:r>
            <a:r>
              <a: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：</a:t>
            </a:r>
            <a:r>
              <a:rPr kumimoji="1" lang="ko-KR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최대</a:t>
            </a:r>
            <a:r>
              <a:rPr kumimoji="1" lang="ja-JP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３</a:t>
            </a:r>
            <a:r>
              <a:rPr kumimoji="1" lang="ko-KR" alt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년</a:t>
            </a:r>
            <a:r>
              <a:rPr kumimoji="1" lang="ko-KR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간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2819" y="4906618"/>
            <a:ext cx="981541" cy="353599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452653" y="5289740"/>
            <a:ext cx="1131536" cy="29258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lang="ko-KR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약</a:t>
            </a:r>
            <a:r>
              <a:rPr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2,</a:t>
            </a:r>
            <a:r>
              <a:rPr kumimoji="1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000</a:t>
            </a:r>
            <a:r>
              <a:rPr kumimoji="1" lang="ko-KR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만엔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877382" y="1779767"/>
            <a:ext cx="904702" cy="656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</a:pPr>
            <a:r>
              <a:rPr kumimoji="1" lang="ja-JP" altLang="en-US" sz="3200" dirty="0">
                <a:latin typeface="ＤＨＰ特太ゴシック体" panose="020B0500000000000000" pitchFamily="50" charset="-128"/>
                <a:ea typeface="ＤＨＰ特太ゴシック体" panose="020B0500000000000000" pitchFamily="50" charset="-128"/>
              </a:rPr>
              <a:t>＋</a:t>
            </a:r>
          </a:p>
        </p:txBody>
      </p:sp>
      <p:sp>
        <p:nvSpPr>
          <p:cNvPr id="60" name="下矢印 59"/>
          <p:cNvSpPr/>
          <p:nvPr/>
        </p:nvSpPr>
        <p:spPr>
          <a:xfrm rot="2593065">
            <a:off x="4187785" y="2128875"/>
            <a:ext cx="883120" cy="718922"/>
          </a:xfrm>
          <a:prstGeom prst="downArrow">
            <a:avLst>
              <a:gd name="adj1" fmla="val 50000"/>
              <a:gd name="adj2" fmla="val 5633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46" name="AutoShape 53">
            <a:extLst>
              <a:ext uri="{FF2B5EF4-FFF2-40B4-BE49-F238E27FC236}">
                <a16:creationId xmlns:a16="http://schemas.microsoft.com/office/drawing/2014/main" xmlns="" id="{0D7BF45F-B102-696B-C2FC-490A6C0D2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1517" y="4938411"/>
            <a:ext cx="924144" cy="256755"/>
          </a:xfrm>
          <a:prstGeom prst="roundRect">
            <a:avLst>
              <a:gd name="adj" fmla="val 16667"/>
            </a:avLst>
          </a:prstGeom>
          <a:solidFill>
            <a:sysClr val="window" lastClr="FFFFFF"/>
          </a:solidFill>
          <a:ln w="28575" algn="ctr">
            <a:solidFill>
              <a:srgbClr val="99FF33"/>
            </a:solidFill>
            <a:round/>
            <a:headEnd/>
            <a:tailEnd/>
          </a:ln>
          <a:effectLst>
            <a:outerShdw dist="35921" dir="2700000" algn="ctr" rotWithShape="0">
              <a:srgbClr val="DBEFF9"/>
            </a:outerShdw>
          </a:effectLst>
        </p:spPr>
        <p:txBody>
          <a:bodyPr vert="horz" lIns="88697" tIns="44348" rIns="88697" bIns="44348" anchor="ctr"/>
          <a:lstStyle/>
          <a:p>
            <a:pPr marL="176213" marR="0" lvl="0" indent="-176213" algn="ctr" defTabSz="887413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kern="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사업규모</a:t>
            </a:r>
            <a:endParaRPr kumimoji="0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54" name="グループ化 32">
            <a:extLst>
              <a:ext uri="{FF2B5EF4-FFF2-40B4-BE49-F238E27FC236}">
                <a16:creationId xmlns:a16="http://schemas.microsoft.com/office/drawing/2014/main" xmlns="" id="{B0AC3B23-123B-B173-6921-343E621E1E70}"/>
              </a:ext>
            </a:extLst>
          </p:cNvPr>
          <p:cNvGrpSpPr/>
          <p:nvPr/>
        </p:nvGrpSpPr>
        <p:grpSpPr>
          <a:xfrm>
            <a:off x="1795524" y="5444583"/>
            <a:ext cx="475399" cy="523272"/>
            <a:chOff x="5160609" y="4988528"/>
            <a:chExt cx="475399" cy="398798"/>
          </a:xfrm>
        </p:grpSpPr>
        <p:sp>
          <p:nvSpPr>
            <p:cNvPr id="56" name="下矢印 33">
              <a:extLst>
                <a:ext uri="{FF2B5EF4-FFF2-40B4-BE49-F238E27FC236}">
                  <a16:creationId xmlns:a16="http://schemas.microsoft.com/office/drawing/2014/main" xmlns="" id="{6E93E9E8-CD6A-A8AE-FAC5-8837D7DDEC54}"/>
                </a:ext>
              </a:extLst>
            </p:cNvPr>
            <p:cNvSpPr/>
            <p:nvPr/>
          </p:nvSpPr>
          <p:spPr>
            <a:xfrm rot="16200000">
              <a:off x="5185649" y="5009413"/>
              <a:ext cx="398798" cy="357027"/>
            </a:xfrm>
            <a:prstGeom prst="downArrow">
              <a:avLst/>
            </a:prstGeom>
            <a:solidFill>
              <a:srgbClr val="CCFF99"/>
            </a:solidFill>
            <a:ln w="12700" cap="flat" cmpd="sng" algn="ctr">
              <a:solidFill>
                <a:srgbClr val="CCFF9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58" name="テキスト ボックス 34">
              <a:extLst>
                <a:ext uri="{FF2B5EF4-FFF2-40B4-BE49-F238E27FC236}">
                  <a16:creationId xmlns:a16="http://schemas.microsoft.com/office/drawing/2014/main" xmlns="" id="{49F16575-4E12-1943-5CF7-630CB1F373A8}"/>
                </a:ext>
              </a:extLst>
            </p:cNvPr>
            <p:cNvSpPr txBox="1"/>
            <p:nvPr/>
          </p:nvSpPr>
          <p:spPr>
            <a:xfrm>
              <a:off x="5160609" y="5088721"/>
              <a:ext cx="475399" cy="187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1" kern="0" dirty="0">
                  <a:solidFill>
                    <a:prstClr val="black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위탁</a:t>
              </a:r>
              <a:endParaRPr kumimoji="1" lang="ja-JP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8029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35464" y="76672"/>
            <a:ext cx="9409457" cy="460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2364" b="1" dirty="0" err="1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실버인재센터</a:t>
            </a:r>
            <a:r>
              <a:rPr lang="ko-KR" altLang="en-US" sz="2364" b="1" dirty="0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 사업</a:t>
            </a:r>
            <a:r>
              <a:rPr lang="ja-JP" altLang="en-US" sz="2364" b="1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　（</a:t>
            </a:r>
            <a:r>
              <a:rPr lang="ko-KR" altLang="en-US" sz="2364" b="1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계획안</a:t>
            </a:r>
            <a:r>
              <a:rPr lang="ja-JP" altLang="en-US" sz="2364" b="1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）</a:t>
            </a:r>
            <a:endParaRPr lang="en-US" altLang="ja-JP" sz="2364" b="1" dirty="0">
              <a:solidFill>
                <a:prstClr val="white"/>
              </a:solidFill>
              <a:latin typeface="ＭＳ Ｐゴシック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35467" y="665688"/>
            <a:ext cx="9348027" cy="34913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379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임시적</a:t>
            </a:r>
            <a:r>
              <a:rPr lang="ja-JP" altLang="en-US" sz="1379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・</a:t>
            </a:r>
            <a:r>
              <a:rPr lang="ko-KR" altLang="en-US" sz="1379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단기적으로 </a:t>
            </a:r>
            <a:r>
              <a:rPr lang="ko-KR" altLang="en-US" sz="1379" b="1" dirty="0" err="1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저강도</a:t>
            </a:r>
            <a:r>
              <a:rPr lang="ko-KR" altLang="en-US" sz="1379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 업무에  취업</a:t>
            </a:r>
            <a:r>
              <a:rPr lang="ja-JP" altLang="en-US" sz="788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（＊）</a:t>
            </a:r>
            <a:r>
              <a:rPr lang="ko-KR" altLang="en-US" sz="788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 </a:t>
            </a:r>
            <a:r>
              <a:rPr lang="ko-KR" altLang="en-US" sz="1379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하기를 희망하는 고연령자에게 </a:t>
            </a:r>
            <a:r>
              <a:rPr lang="ko-KR" altLang="en-US" sz="1379" b="1" dirty="0" err="1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실버인재센터가</a:t>
            </a:r>
            <a:r>
              <a:rPr lang="ko-KR" altLang="en-US" sz="1379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 취업기회를 제공</a:t>
            </a:r>
            <a:endParaRPr lang="en-US" altLang="ja-JP" sz="1379" b="1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839451" y="3003462"/>
            <a:ext cx="1826109" cy="31886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000" b="1" dirty="0">
                <a:solidFill>
                  <a:schemeClr val="tx1"/>
                </a:solidFill>
                <a:latin typeface="ＭＳ Ｐゴシック"/>
                <a:ea typeface="ＭＳ Ｐゴシック" panose="020B0600070205080204" pitchFamily="50" charset="-128"/>
              </a:rPr>
              <a:t>      </a:t>
            </a:r>
            <a:r>
              <a:rPr lang="ko-KR" altLang="en-US" sz="1000" b="1" dirty="0" err="1">
                <a:solidFill>
                  <a:schemeClr val="tx1"/>
                </a:solidFill>
                <a:latin typeface="ＭＳ Ｐゴシック"/>
                <a:ea typeface="ＭＳ Ｐゴシック" panose="020B0600070205080204" pitchFamily="50" charset="-128"/>
              </a:rPr>
              <a:t>실버인재센터</a:t>
            </a:r>
            <a:r>
              <a:rPr lang="ko-KR" altLang="en-US" sz="1000" b="1" dirty="0">
                <a:solidFill>
                  <a:schemeClr val="tx1"/>
                </a:solidFill>
                <a:latin typeface="ＭＳ Ｐゴシック"/>
                <a:ea typeface="ＭＳ Ｐゴシック" panose="020B0600070205080204" pitchFamily="50" charset="-128"/>
              </a:rPr>
              <a:t> </a:t>
            </a:r>
            <a:r>
              <a:rPr lang="ko-KR" altLang="en-US" sz="1000" b="1" dirty="0">
                <a:solidFill>
                  <a:prstClr val="white"/>
                </a:solidFill>
                <a:latin typeface="ＭＳ Ｐゴシック"/>
                <a:ea typeface="ＭＳ Ｐゴシック" panose="020B0600070205080204" pitchFamily="50" charset="-128"/>
              </a:rPr>
              <a:t>재 센터</a:t>
            </a:r>
            <a:endParaRPr lang="ja-JP" altLang="en-US" sz="985" b="1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668394" y="2969306"/>
            <a:ext cx="1766923" cy="510081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379" b="1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기업</a:t>
            </a:r>
            <a:r>
              <a:rPr lang="en-US" altLang="ko-KR" sz="1379" b="1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,</a:t>
            </a:r>
            <a:r>
              <a:rPr lang="ko-KR" altLang="en-US" sz="1379" b="1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가정</a:t>
            </a:r>
            <a:r>
              <a:rPr lang="en-US" altLang="ko-KR" sz="1379" b="1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,</a:t>
            </a:r>
            <a:r>
              <a:rPr lang="ko-KR" altLang="en-US" sz="1379" b="1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 관공서</a:t>
            </a:r>
            <a:endParaRPr lang="ja-JP" altLang="en-US" sz="985" b="1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721925" y="4386754"/>
            <a:ext cx="3082154" cy="60255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182" b="1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임시적</a:t>
            </a:r>
            <a:r>
              <a:rPr lang="ja-JP" altLang="en-US" sz="1182" b="1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・</a:t>
            </a:r>
            <a:r>
              <a:rPr lang="ko-KR" altLang="en-US" sz="1182" b="1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단기적으로 저강도 업무 종사를</a:t>
            </a:r>
            <a:endParaRPr lang="en-US" altLang="ja-JP" sz="1182" b="1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182" b="1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희망하는 대개 </a:t>
            </a:r>
            <a:r>
              <a:rPr lang="en-US" altLang="ko-KR" sz="1182" b="1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60</a:t>
            </a:r>
            <a:r>
              <a:rPr lang="ko-KR" altLang="en-US" sz="1182" b="1" dirty="0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세 이상의 고연령자</a:t>
            </a:r>
            <a:endParaRPr lang="en-US" altLang="ja-JP" sz="1182" b="1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82" b="1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（</a:t>
            </a:r>
            <a:r>
              <a:rPr lang="ko-KR" altLang="en-US" sz="1182" b="1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실버인재센터 회원</a:t>
            </a:r>
            <a:r>
              <a:rPr lang="ja-JP" altLang="en-US" sz="1182" b="1">
                <a:solidFill>
                  <a:prstClr val="black"/>
                </a:solidFill>
                <a:latin typeface="ＭＳ Ｐゴシック"/>
                <a:ea typeface="ＭＳ Ｐゴシック" panose="020B0600070205080204" pitchFamily="50" charset="-128"/>
              </a:rPr>
              <a:t>）</a:t>
            </a:r>
            <a:endParaRPr lang="ja-JP" altLang="en-US" sz="1182" b="1" dirty="0">
              <a:solidFill>
                <a:prstClr val="black"/>
              </a:solidFill>
              <a:latin typeface="ＭＳ Ｐゴシック"/>
              <a:ea typeface="ＭＳ Ｐゴシック" panose="020B0600070205080204" pitchFamily="50" charset="-128"/>
            </a:endParaRPr>
          </a:p>
        </p:txBody>
      </p:sp>
      <p:sp>
        <p:nvSpPr>
          <p:cNvPr id="13" name="左矢印 12"/>
          <p:cNvSpPr/>
          <p:nvPr/>
        </p:nvSpPr>
        <p:spPr>
          <a:xfrm>
            <a:off x="3557495" y="2608478"/>
            <a:ext cx="1288957" cy="212770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773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25" name="左矢印 24"/>
          <p:cNvSpPr/>
          <p:nvPr/>
        </p:nvSpPr>
        <p:spPr>
          <a:xfrm rot="10800000" flipH="1">
            <a:off x="3570846" y="2805111"/>
            <a:ext cx="1288957" cy="212770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773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235466" y="1014826"/>
            <a:ext cx="7907455" cy="5141071"/>
          </a:xfrm>
          <a:prstGeom prst="roundRect">
            <a:avLst>
              <a:gd name="adj" fmla="val 0"/>
            </a:avLst>
          </a:prstGeom>
          <a:noFill/>
          <a:ln w="38100" cmpd="dbl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773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8252124" y="3078758"/>
            <a:ext cx="164414" cy="709233"/>
          </a:xfrm>
          <a:prstGeom prst="righ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773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205979" y="1170025"/>
            <a:ext cx="424475" cy="46095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vert="eaVert" wrap="square" lIns="0" tIns="0" rIns="0" bIns="0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o-KR" altLang="en-US" sz="1379" b="1" dirty="0">
                <a:solidFill>
                  <a:prstClr val="black"/>
                </a:solidFill>
              </a:rPr>
              <a:t>고령자의 삶의 만족도 </a:t>
            </a:r>
            <a:r>
              <a:rPr lang="ko-KR" altLang="en-US" sz="1379" b="1" dirty="0" err="1">
                <a:solidFill>
                  <a:prstClr val="black"/>
                </a:solidFill>
              </a:rPr>
              <a:t>향상・건강의</a:t>
            </a:r>
            <a:r>
              <a:rPr lang="ko-KR" altLang="en-US" sz="1379" b="1" dirty="0">
                <a:solidFill>
                  <a:prstClr val="black"/>
                </a:solidFill>
              </a:rPr>
              <a:t> 유지 및 증진</a:t>
            </a:r>
            <a:endParaRPr lang="en-US" altLang="ko-KR" sz="1379" b="1" dirty="0">
              <a:solidFill>
                <a:prstClr val="black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379" b="1">
                <a:solidFill>
                  <a:prstClr val="black"/>
                </a:solidFill>
              </a:rPr>
              <a:t>・</a:t>
            </a:r>
            <a:r>
              <a:rPr lang="ko-KR" altLang="en-US" sz="1379" b="1">
                <a:solidFill>
                  <a:prstClr val="black"/>
                </a:solidFill>
              </a:rPr>
              <a:t>생활안정</a:t>
            </a:r>
            <a:endParaRPr lang="en-US" altLang="ja-JP" sz="1379" b="1" dirty="0">
              <a:solidFill>
                <a:prstClr val="black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914690" y="1170025"/>
            <a:ext cx="212238" cy="46095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/>
            </a:solidFill>
          </a:ln>
        </p:spPr>
        <p:txBody>
          <a:bodyPr vert="eaVert" wrap="square" lIns="0" tIns="0" rIns="0" bIns="0" rtlCol="0" anchor="ctr">
            <a:spAutoFit/>
          </a:bodyPr>
          <a:lstStyle/>
          <a:p>
            <a:pPr algn="ctr">
              <a:spcBef>
                <a:spcPts val="1182"/>
              </a:spcBef>
            </a:pPr>
            <a:r>
              <a:rPr lang="ko-KR" altLang="en-US" sz="1379" b="1" dirty="0">
                <a:solidFill>
                  <a:prstClr val="black"/>
                </a:solidFill>
              </a:rPr>
              <a:t>기업 등의  인력부족 해소 ・현역세대 지원</a:t>
            </a:r>
            <a:endParaRPr lang="en-US" altLang="ja-JP" sz="1379" b="1" dirty="0">
              <a:solidFill>
                <a:prstClr val="black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560825" y="2471499"/>
            <a:ext cx="1291162" cy="15157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985">
                <a:solidFill>
                  <a:srgbClr val="4BACC6"/>
                </a:solidFill>
                <a:latin typeface="ＭＳ Ｐゴシック"/>
              </a:rPr>
              <a:t>➊</a:t>
            </a:r>
            <a:r>
              <a:rPr lang="ja-JP" altLang="en-US" sz="985">
                <a:solidFill>
                  <a:prstClr val="black"/>
                </a:solidFill>
                <a:latin typeface="ＭＳ Ｐゴシック"/>
              </a:rPr>
              <a:t>　</a:t>
            </a:r>
            <a:r>
              <a:rPr lang="ko-KR" altLang="en-US" sz="985">
                <a:solidFill>
                  <a:prstClr val="black"/>
                </a:solidFill>
                <a:latin typeface="ＭＳ Ｐゴシック"/>
              </a:rPr>
              <a:t>업무 발주</a:t>
            </a:r>
            <a:endParaRPr lang="en-US" altLang="ja-JP" sz="985" dirty="0">
              <a:solidFill>
                <a:prstClr val="black"/>
              </a:solidFill>
              <a:latin typeface="ＭＳ Ｐゴシック"/>
            </a:endParaRPr>
          </a:p>
        </p:txBody>
      </p:sp>
      <p:sp>
        <p:nvSpPr>
          <p:cNvPr id="37" name="左矢印 36"/>
          <p:cNvSpPr/>
          <p:nvPr/>
        </p:nvSpPr>
        <p:spPr>
          <a:xfrm rot="11811949">
            <a:off x="1957411" y="3475649"/>
            <a:ext cx="1090567" cy="227029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773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39" name="左矢印 38"/>
          <p:cNvSpPr/>
          <p:nvPr/>
        </p:nvSpPr>
        <p:spPr>
          <a:xfrm rot="9229399">
            <a:off x="5329564" y="3628352"/>
            <a:ext cx="1029182" cy="227029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773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388792" y="3671292"/>
            <a:ext cx="1053599" cy="15157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985">
                <a:solidFill>
                  <a:srgbClr val="4BACC6"/>
                </a:solidFill>
                <a:latin typeface="ＭＳ Ｐゴシック"/>
              </a:rPr>
              <a:t>➌</a:t>
            </a:r>
            <a:r>
              <a:rPr lang="ja-JP" altLang="en-US" sz="985">
                <a:solidFill>
                  <a:prstClr val="black"/>
                </a:solidFill>
                <a:latin typeface="ＭＳ Ｐゴシック"/>
              </a:rPr>
              <a:t>　</a:t>
            </a:r>
            <a:r>
              <a:rPr lang="ko-KR" altLang="en-US" sz="985">
                <a:solidFill>
                  <a:prstClr val="black"/>
                </a:solidFill>
                <a:latin typeface="ＭＳ Ｐゴシック"/>
              </a:rPr>
              <a:t>업무 수행</a:t>
            </a:r>
            <a:r>
              <a:rPr lang="ja-JP" altLang="en-US" sz="985">
                <a:solidFill>
                  <a:prstClr val="black"/>
                </a:solidFill>
                <a:latin typeface="ＭＳ Ｐゴシック"/>
              </a:rPr>
              <a:t> </a:t>
            </a:r>
            <a:endParaRPr lang="en-US" altLang="ja-JP" sz="985" dirty="0">
              <a:solidFill>
                <a:prstClr val="black"/>
              </a:solidFill>
              <a:latin typeface="ＭＳ Ｐゴシック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567740" y="2993737"/>
            <a:ext cx="1284487" cy="1515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985">
                <a:solidFill>
                  <a:srgbClr val="4BACC6"/>
                </a:solidFill>
                <a:latin typeface="ＭＳ Ｐゴシック"/>
              </a:rPr>
              <a:t>➍</a:t>
            </a:r>
            <a:r>
              <a:rPr lang="ja-JP" altLang="en-US" sz="985">
                <a:solidFill>
                  <a:prstClr val="black"/>
                </a:solidFill>
                <a:latin typeface="ＭＳ Ｐゴシック"/>
              </a:rPr>
              <a:t>　</a:t>
            </a:r>
            <a:r>
              <a:rPr lang="ko-KR" altLang="en-US" sz="985">
                <a:solidFill>
                  <a:prstClr val="black"/>
                </a:solidFill>
                <a:latin typeface="ＭＳ Ｐゴシック"/>
              </a:rPr>
              <a:t>요금 지불</a:t>
            </a:r>
            <a:endParaRPr lang="en-US" altLang="ja-JP" sz="985" dirty="0">
              <a:solidFill>
                <a:prstClr val="black"/>
              </a:solidFill>
              <a:latin typeface="ＭＳ Ｐゴシック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101246" y="3448799"/>
            <a:ext cx="934702" cy="15158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178242" indent="-178242" algn="ctr"/>
            <a:r>
              <a:rPr lang="ja-JP" altLang="en-US" sz="985">
                <a:solidFill>
                  <a:srgbClr val="4BACC6"/>
                </a:solidFill>
                <a:latin typeface="ＭＳ Ｐゴシック"/>
              </a:rPr>
              <a:t>➎</a:t>
            </a:r>
            <a:r>
              <a:rPr lang="ja-JP" altLang="en-US" sz="985">
                <a:solidFill>
                  <a:prstClr val="black"/>
                </a:solidFill>
                <a:latin typeface="ＭＳ Ｐゴシック"/>
              </a:rPr>
              <a:t>　</a:t>
            </a:r>
            <a:r>
              <a:rPr lang="ko-KR" altLang="en-US" sz="985">
                <a:solidFill>
                  <a:prstClr val="black"/>
                </a:solidFill>
                <a:latin typeface="ＭＳ Ｐゴシック"/>
              </a:rPr>
              <a:t>임금</a:t>
            </a:r>
            <a:r>
              <a:rPr lang="ja-JP" altLang="en-US" sz="985">
                <a:solidFill>
                  <a:prstClr val="black"/>
                </a:solidFill>
                <a:latin typeface="ＭＳ Ｐゴシック"/>
              </a:rPr>
              <a:t>・</a:t>
            </a:r>
            <a:r>
              <a:rPr lang="ko-KR" altLang="en-US" sz="985">
                <a:solidFill>
                  <a:prstClr val="black"/>
                </a:solidFill>
                <a:latin typeface="ＭＳ Ｐゴシック"/>
              </a:rPr>
              <a:t>배분금</a:t>
            </a:r>
            <a:endParaRPr lang="en-US" altLang="ja-JP" sz="985" dirty="0">
              <a:solidFill>
                <a:prstClr val="black"/>
              </a:solidFill>
              <a:latin typeface="ＭＳ Ｐゴシック"/>
            </a:endParaRPr>
          </a:p>
        </p:txBody>
      </p:sp>
      <p:sp>
        <p:nvSpPr>
          <p:cNvPr id="36" name="左矢印 35"/>
          <p:cNvSpPr/>
          <p:nvPr/>
        </p:nvSpPr>
        <p:spPr>
          <a:xfrm rot="11811949">
            <a:off x="1687201" y="3650770"/>
            <a:ext cx="1090567" cy="227029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773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714211" y="3671292"/>
            <a:ext cx="969247" cy="15157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985">
                <a:solidFill>
                  <a:srgbClr val="4BACC6"/>
                </a:solidFill>
                <a:latin typeface="ＭＳ Ｐゴシック"/>
              </a:rPr>
              <a:t>➋</a:t>
            </a:r>
            <a:r>
              <a:rPr lang="ja-JP" altLang="en-US" sz="985">
                <a:solidFill>
                  <a:prstClr val="black"/>
                </a:solidFill>
                <a:latin typeface="ＭＳ Ｐゴシック"/>
              </a:rPr>
              <a:t>　</a:t>
            </a:r>
            <a:r>
              <a:rPr lang="ko-KR" altLang="en-US" sz="985">
                <a:solidFill>
                  <a:prstClr val="black"/>
                </a:solidFill>
                <a:latin typeface="ＭＳ Ｐゴシック"/>
              </a:rPr>
              <a:t>업무 의뢰</a:t>
            </a:r>
            <a:endParaRPr lang="en-US" altLang="ja-JP" sz="886" dirty="0">
              <a:solidFill>
                <a:prstClr val="black"/>
              </a:solidFill>
              <a:latin typeface="ＭＳ Ｐゴシック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957941" y="4133514"/>
            <a:ext cx="1973838" cy="134229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84431" indent="-84431">
              <a:spcBef>
                <a:spcPts val="295"/>
              </a:spcBef>
            </a:pPr>
            <a:r>
              <a:rPr lang="ja-JP" altLang="en-US" sz="886" dirty="0">
                <a:solidFill>
                  <a:srgbClr val="4BACC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</a:t>
            </a:r>
            <a:r>
              <a:rPr lang="ja-JP" altLang="en-US" sz="886" dirty="0">
                <a:solidFill>
                  <a:prstClr val="black"/>
                </a:solidFill>
                <a:latin typeface="ＭＳ Ｐゴシック"/>
              </a:rPr>
              <a:t>　</a:t>
            </a:r>
            <a:r>
              <a:rPr lang="ko-KR" altLang="en-US" sz="886" dirty="0">
                <a:solidFill>
                  <a:prstClr val="black"/>
                </a:solidFill>
                <a:latin typeface="ＭＳ Ｐゴシック"/>
              </a:rPr>
              <a:t>파견</a:t>
            </a:r>
            <a:r>
              <a:rPr lang="ja-JP" altLang="en-US" sz="886" dirty="0">
                <a:solidFill>
                  <a:prstClr val="black"/>
                </a:solidFill>
                <a:latin typeface="ＭＳ Ｐゴシック"/>
              </a:rPr>
              <a:t>（</a:t>
            </a:r>
            <a:r>
              <a:rPr lang="ko-KR" altLang="en-US" sz="886" dirty="0">
                <a:solidFill>
                  <a:prstClr val="black"/>
                </a:solidFill>
                <a:latin typeface="ＭＳ Ｐゴシック"/>
              </a:rPr>
              <a:t>센터가 회원을 발주자의 사업소 등에 파견해 일하게 하는 방법</a:t>
            </a:r>
            <a:r>
              <a:rPr lang="ja-JP" altLang="en-US" sz="886" dirty="0">
                <a:solidFill>
                  <a:prstClr val="black"/>
                </a:solidFill>
                <a:latin typeface="ＭＳ Ｐゴシック"/>
              </a:rPr>
              <a:t>）</a:t>
            </a:r>
            <a:endParaRPr lang="en-US" altLang="ja-JP" sz="886" dirty="0">
              <a:solidFill>
                <a:prstClr val="black"/>
              </a:solidFill>
              <a:latin typeface="ＭＳ Ｐゴシック"/>
            </a:endParaRPr>
          </a:p>
          <a:p>
            <a:pPr marL="84431" indent="-84431">
              <a:spcBef>
                <a:spcPts val="295"/>
              </a:spcBef>
            </a:pPr>
            <a:r>
              <a:rPr lang="ja-JP" altLang="en-US" sz="886" dirty="0">
                <a:solidFill>
                  <a:srgbClr val="4BACC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 </a:t>
            </a:r>
            <a:r>
              <a:rPr lang="ko-KR" altLang="en-US" sz="886" dirty="0">
                <a:solidFill>
                  <a:prstClr val="black"/>
                </a:solidFill>
                <a:latin typeface="ＭＳ Ｐゴシック"/>
                <a:ea typeface="メイリオ" panose="020B0604030504040204" pitchFamily="50" charset="-128"/>
                <a:cs typeface="メイリオ" panose="020B0604030504040204" pitchFamily="50" charset="-128"/>
              </a:rPr>
              <a:t>용역</a:t>
            </a:r>
            <a:r>
              <a:rPr lang="ja-JP" altLang="en-US" sz="886" dirty="0">
                <a:solidFill>
                  <a:prstClr val="black"/>
                </a:solidFill>
                <a:latin typeface="ＭＳ Ｐゴシック"/>
              </a:rPr>
              <a:t>（</a:t>
            </a:r>
            <a:r>
              <a:rPr lang="ko-KR" altLang="en-US" sz="886" dirty="0">
                <a:solidFill>
                  <a:prstClr val="black"/>
                </a:solidFill>
                <a:latin typeface="ＭＳ Ｐゴシック"/>
              </a:rPr>
              <a:t>센터가 수주한 업무를 회원에게 용역을 주어 일하게 하는 방법</a:t>
            </a:r>
            <a:r>
              <a:rPr lang="ja-JP" altLang="en-US" sz="886" dirty="0">
                <a:solidFill>
                  <a:prstClr val="black"/>
                </a:solidFill>
                <a:latin typeface="ＭＳ Ｐゴシック"/>
              </a:rPr>
              <a:t>）</a:t>
            </a:r>
            <a:endParaRPr lang="en-US" altLang="ja-JP" sz="886" dirty="0">
              <a:solidFill>
                <a:prstClr val="black"/>
              </a:solidFill>
              <a:latin typeface="ＭＳ Ｐゴシック"/>
            </a:endParaRPr>
          </a:p>
          <a:p>
            <a:pPr marL="84431" indent="-84431">
              <a:spcBef>
                <a:spcPts val="295"/>
              </a:spcBef>
            </a:pPr>
            <a:r>
              <a:rPr lang="ja-JP" altLang="en-US" sz="886" dirty="0">
                <a:solidFill>
                  <a:srgbClr val="4BACC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</a:t>
            </a:r>
            <a:r>
              <a:rPr lang="ja-JP" altLang="en-US" sz="886" dirty="0">
                <a:solidFill>
                  <a:prstClr val="black"/>
                </a:solidFill>
                <a:latin typeface="ＭＳ Ｐゴシック"/>
              </a:rPr>
              <a:t>　</a:t>
            </a:r>
            <a:r>
              <a:rPr lang="ko-KR" altLang="en-US" sz="886" dirty="0">
                <a:solidFill>
                  <a:prstClr val="black"/>
                </a:solidFill>
                <a:latin typeface="ＭＳ Ｐゴシック"/>
              </a:rPr>
              <a:t>직업소개</a:t>
            </a:r>
            <a:r>
              <a:rPr lang="ja-JP" altLang="en-US" sz="886" dirty="0">
                <a:solidFill>
                  <a:prstClr val="black"/>
                </a:solidFill>
                <a:latin typeface="ＭＳ Ｐゴシック"/>
              </a:rPr>
              <a:t>（</a:t>
            </a:r>
            <a:r>
              <a:rPr lang="ko-KR" altLang="en-US" sz="886" dirty="0">
                <a:solidFill>
                  <a:prstClr val="black"/>
                </a:solidFill>
                <a:latin typeface="ＭＳ Ｐゴシック"/>
              </a:rPr>
              <a:t>센터가 소개한 회원을 발주자가 고용해 일하게 하는 방법</a:t>
            </a:r>
            <a:r>
              <a:rPr lang="ja-JP" altLang="en-US" sz="886" dirty="0">
                <a:solidFill>
                  <a:prstClr val="black"/>
                </a:solidFill>
                <a:latin typeface="ＭＳ Ｐゴシック"/>
              </a:rPr>
              <a:t>）</a:t>
            </a:r>
            <a:endParaRPr lang="en-US" altLang="ja-JP" sz="886" dirty="0">
              <a:solidFill>
                <a:prstClr val="black"/>
              </a:solidFill>
              <a:latin typeface="ＭＳ Ｐゴシック"/>
            </a:endParaRPr>
          </a:p>
          <a:p>
            <a:pPr marL="84431">
              <a:spcBef>
                <a:spcPts val="295"/>
              </a:spcBef>
            </a:pPr>
            <a:r>
              <a:rPr lang="ko-KR" altLang="en-US" sz="886" dirty="0">
                <a:solidFill>
                  <a:prstClr val="black"/>
                </a:solidFill>
                <a:latin typeface="ＭＳ Ｐゴシック"/>
              </a:rPr>
              <a:t>등을 실시</a:t>
            </a:r>
            <a:endParaRPr lang="en-US" altLang="ja-JP" sz="886" dirty="0">
              <a:solidFill>
                <a:prstClr val="black"/>
              </a:solidFill>
              <a:latin typeface="ＭＳ Ｐゴシック"/>
            </a:endParaRPr>
          </a:p>
        </p:txBody>
      </p:sp>
      <p:sp>
        <p:nvSpPr>
          <p:cNvPr id="19" name="大かっこ 18"/>
          <p:cNvSpPr/>
          <p:nvPr/>
        </p:nvSpPr>
        <p:spPr>
          <a:xfrm>
            <a:off x="5879300" y="4074571"/>
            <a:ext cx="2194325" cy="1113528"/>
          </a:xfrm>
          <a:prstGeom prst="bracketPair">
            <a:avLst>
              <a:gd name="adj" fmla="val 5477"/>
            </a:avLst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ja-JP" altLang="en-US" sz="1773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517284" y="1170025"/>
            <a:ext cx="212238" cy="46095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/>
            </a:solidFill>
          </a:ln>
        </p:spPr>
        <p:txBody>
          <a:bodyPr vert="eaVert" wrap="square" lIns="0" tIns="0" rIns="0" bIns="0" rtlCol="0" anchor="ctr">
            <a:spAutoFit/>
          </a:bodyPr>
          <a:lstStyle/>
          <a:p>
            <a:pPr algn="ctr">
              <a:spcBef>
                <a:spcPts val="1182"/>
              </a:spcBef>
            </a:pPr>
            <a:r>
              <a:rPr lang="ko-KR" altLang="en-US" sz="1379" b="1" dirty="0">
                <a:solidFill>
                  <a:prstClr val="black"/>
                </a:solidFill>
              </a:rPr>
              <a:t>지역의 경제 및 사회의 유지 및 발전</a:t>
            </a:r>
            <a:r>
              <a:rPr lang="ja-JP" altLang="en-US" sz="1379" b="1">
                <a:solidFill>
                  <a:prstClr val="black"/>
                </a:solidFill>
              </a:rPr>
              <a:t>　</a:t>
            </a:r>
            <a:r>
              <a:rPr lang="ko-KR" altLang="en-US" sz="1379" b="1">
                <a:solidFill>
                  <a:prstClr val="black"/>
                </a:solidFill>
              </a:rPr>
              <a:t>등</a:t>
            </a:r>
            <a:endParaRPr lang="en-US" altLang="ja-JP" sz="1379" b="1" dirty="0">
              <a:solidFill>
                <a:prstClr val="black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438" y="3333893"/>
            <a:ext cx="1789333" cy="1109087"/>
          </a:xfrm>
          <a:prstGeom prst="rect">
            <a:avLst/>
          </a:prstGeom>
        </p:spPr>
      </p:pic>
      <p:pic>
        <p:nvPicPr>
          <p:cNvPr id="32" name="図 31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191" y="2047303"/>
            <a:ext cx="1410731" cy="427312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59" y="2506999"/>
            <a:ext cx="1399519" cy="57017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377" y="2410172"/>
            <a:ext cx="1829395" cy="59328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503" y="2554885"/>
            <a:ext cx="1164886" cy="48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597354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テーマ">
  <a:themeElements>
    <a:clrScheme name="Co-color">
      <a:dk1>
        <a:srgbClr val="000000"/>
      </a:dk1>
      <a:lt1>
        <a:srgbClr val="FFFFFF"/>
      </a:lt1>
      <a:dk2>
        <a:srgbClr val="103185"/>
      </a:dk2>
      <a:lt2>
        <a:srgbClr val="E4E2ED"/>
      </a:lt2>
      <a:accent1>
        <a:srgbClr val="005CAF"/>
      </a:accent1>
      <a:accent2>
        <a:srgbClr val="DB4D6D"/>
      </a:accent2>
      <a:accent3>
        <a:srgbClr val="66BAB7"/>
      </a:accent3>
      <a:accent4>
        <a:srgbClr val="FEDFE1"/>
      </a:accent4>
      <a:accent5>
        <a:srgbClr val="C9E7E7"/>
      </a:accent5>
      <a:accent6>
        <a:srgbClr val="FDF3B9"/>
      </a:accent6>
      <a:hlink>
        <a:srgbClr val="00489E"/>
      </a:hlink>
      <a:folHlink>
        <a:srgbClr val="00489E"/>
      </a:folHlink>
    </a:clrScheme>
    <a:fontScheme name="Co-font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>
          <a:noFill/>
        </a:ln>
      </a:spPr>
      <a:bodyPr rtlCol="0" anchor="ctr"/>
      <a:lstStyle>
        <a:defPPr algn="ctr">
          <a:defRPr kumimoji="1" sz="1200" dirty="0" smtClean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lnSpc>
            <a:spcPct val="120000"/>
          </a:lnSpc>
          <a:spcAft>
            <a:spcPts val="600"/>
          </a:spcAft>
          <a:buClr>
            <a:schemeClr val="tx2"/>
          </a:buClr>
          <a:defRPr kumimoji="1" sz="12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パワーポイント統一様式_A4横標準v17.pptx" id="{F0F9EB48-4B3A-42BD-907A-8B1AD5082EB9}" vid="{55FF7287-9BBA-43EC-971E-C85BFACE1BC5}"/>
    </a:ext>
  </a:extLst>
</a:theme>
</file>

<file path=ppt/theme/theme5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ppt/theme/theme9.xml><?xml version="1.0" encoding="utf-8"?>
<a:theme xmlns:a="http://schemas.openxmlformats.org/drawingml/2006/main" name="7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5791</TotalTime>
  <Words>2587</Words>
  <Application>Microsoft Office PowerPoint</Application>
  <PresentationFormat>A4 용지(210x297mm)</PresentationFormat>
  <Paragraphs>882</Paragraphs>
  <Slides>25</Slides>
  <Notes>18</Notes>
  <HiddenSlides>0</HiddenSlides>
  <MMClips>0</MMClips>
  <ScaleCrop>false</ScaleCrop>
  <HeadingPairs>
    <vt:vector size="6" baseType="variant">
      <vt:variant>
        <vt:lpstr>사용한 글꼴</vt:lpstr>
      </vt:variant>
      <vt:variant>
        <vt:i4>26</vt:i4>
      </vt:variant>
      <vt:variant>
        <vt:lpstr>테마</vt:lpstr>
      </vt:variant>
      <vt:variant>
        <vt:i4>9</vt:i4>
      </vt:variant>
      <vt:variant>
        <vt:lpstr>슬라이드 제목</vt:lpstr>
      </vt:variant>
      <vt:variant>
        <vt:i4>25</vt:i4>
      </vt:variant>
    </vt:vector>
  </HeadingPairs>
  <TitlesOfParts>
    <vt:vector size="60" baseType="lpstr">
      <vt:lpstr>$ＪＳゴシック</vt:lpstr>
      <vt:lpstr>ＤＦ特太ゴシック体</vt:lpstr>
      <vt:lpstr>ＤＨＰ特太ゴシック体</vt:lpstr>
      <vt:lpstr>HG丸ｺﾞｼｯｸM-PRO</vt:lpstr>
      <vt:lpstr>HGPｺﾞｼｯｸM</vt:lpstr>
      <vt:lpstr>HGP創英角ｺﾞｼｯｸUB</vt:lpstr>
      <vt:lpstr>HGSｺﾞｼｯｸM</vt:lpstr>
      <vt:lpstr>HGS創英角ﾎﾟｯﾌﾟ体</vt:lpstr>
      <vt:lpstr>メイリオ</vt:lpstr>
      <vt:lpstr>メイリオ</vt:lpstr>
      <vt:lpstr>Meiryo UI</vt:lpstr>
      <vt:lpstr>Microsoft YaHei UI</vt:lpstr>
      <vt:lpstr>ＭＳ ゴシック</vt:lpstr>
      <vt:lpstr>ＭＳ 明朝</vt:lpstr>
      <vt:lpstr>ＭＳ Ｐゴシック</vt:lpstr>
      <vt:lpstr>ＭＳ Ｐ明朝</vt:lpstr>
      <vt:lpstr>Noto Sans CJK JP DemiLight</vt:lpstr>
      <vt:lpstr>游ゴシック</vt:lpstr>
      <vt:lpstr>游ゴシック Light</vt:lpstr>
      <vt:lpstr>맑은 고딕</vt:lpstr>
      <vt:lpstr>Arial</vt:lpstr>
      <vt:lpstr>Calibri</vt:lpstr>
      <vt:lpstr>Segoe UI</vt:lpstr>
      <vt:lpstr>Tahoma</vt:lpstr>
      <vt:lpstr>Times New Roman</vt:lpstr>
      <vt:lpstr>Wingdings</vt:lpstr>
      <vt:lpstr>2_Office テーマ</vt:lpstr>
      <vt:lpstr>3_Office テーマ</vt:lpstr>
      <vt:lpstr>Office ​​テーマ</vt:lpstr>
      <vt:lpstr>1_Office テーマ</vt:lpstr>
      <vt:lpstr>デザインの設定</vt:lpstr>
      <vt:lpstr>Office テーマ</vt:lpstr>
      <vt:lpstr>blank</vt:lpstr>
      <vt:lpstr>5_Office ​​テーマ</vt:lpstr>
      <vt:lpstr>7_Office テーマ</vt:lpstr>
      <vt:lpstr>일본의 고령자 고용 대책</vt:lpstr>
      <vt:lpstr>65세 이하 고용확보 및 70세 이하 취업기회확보</vt:lpstr>
      <vt:lpstr>PowerPoint 프레젠테이션</vt:lpstr>
      <vt:lpstr>PowerPoint 프레젠테이션</vt:lpstr>
      <vt:lpstr>PowerPoint 프레젠테이션</vt:lpstr>
      <vt:lpstr>65세 이하 고용확보 및 70세 이하 취업기회확보（방식１）</vt:lpstr>
      <vt:lpstr>65세 이하 고용확보 및 70세 이하 취업기회확보（방식2）</vt:lpstr>
      <vt:lpstr>65세 이하 고용확보 및 70세 이하 취업기회확보（방식3）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후생연금 수급개시연령 상향</vt:lpstr>
      <vt:lpstr>PowerPoint 프레젠테이션</vt:lpstr>
      <vt:lpstr>PowerPoint 프레젠테이션</vt:lpstr>
      <vt:lpstr>PowerPoint 프레젠테이션</vt:lpstr>
      <vt:lpstr>PowerPoint 프레젠테이션</vt:lpstr>
      <vt:lpstr>고연령자 고용안정 개정법 대응현황</vt:lpstr>
      <vt:lpstr>2020년 ‘고연령자 고용현황’ 집계결과 개요 〈집계대상〉 상시고용 노동자가 31명 이상인 기업 164,151개사〈대기업(301명 이상 규모):17,070개사, 중소기업(31～300명 규모): 147,081개 사〉전국 </vt:lpstr>
      <vt:lpstr>PowerPoint 프레젠테이션</vt:lpstr>
      <vt:lpstr>고연령자 고용 관련 보조금</vt:lpstr>
      <vt:lpstr>PowerPoint 프레젠테이션</vt:lpstr>
      <vt:lpstr>일본의 인구추이</vt:lpstr>
      <vt:lpstr>일본의 인구 피라미드 변화</vt:lpstr>
    </vt:vector>
  </TitlesOfParts>
  <Company>厚生労働省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花田 倫(hanada-rin)</dc:creator>
  <cp:lastModifiedBy>CSH</cp:lastModifiedBy>
  <cp:revision>149</cp:revision>
  <cp:lastPrinted>2022-06-13T04:22:18Z</cp:lastPrinted>
  <dcterms:created xsi:type="dcterms:W3CDTF">2019-06-17T06:00:43Z</dcterms:created>
  <dcterms:modified xsi:type="dcterms:W3CDTF">2022-06-13T04:23:40Z</dcterms:modified>
</cp:coreProperties>
</file>