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74" r:id="rId2"/>
    <p:sldMasterId id="2147483786" r:id="rId3"/>
    <p:sldMasterId id="2147483798" r:id="rId4"/>
    <p:sldMasterId id="2147483822" r:id="rId5"/>
    <p:sldMasterId id="2147483810" r:id="rId6"/>
  </p:sldMasterIdLst>
  <p:sldIdLst>
    <p:sldId id="256" r:id="rId7"/>
    <p:sldId id="257" r:id="rId8"/>
    <p:sldId id="262" r:id="rId9"/>
    <p:sldId id="264" r:id="rId10"/>
    <p:sldId id="258" r:id="rId11"/>
    <p:sldId id="261" r:id="rId12"/>
    <p:sldId id="263" r:id="rId13"/>
    <p:sldId id="259" r:id="rId14"/>
    <p:sldId id="260" r:id="rId15"/>
    <p:sldId id="265" r:id="rId16"/>
    <p:sldId id="266" r:id="rId17"/>
    <p:sldId id="267" r:id="rId18"/>
    <p:sldId id="269" r:id="rId19"/>
    <p:sldId id="26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969D2F5-B927-4566-B6C5-B689D9CA4835}">
          <p14:sldIdLst>
            <p14:sldId id="256"/>
          </p14:sldIdLst>
        </p14:section>
        <p14:section name="제목 없는 구역" id="{3DBD4ED7-DB74-48B7-AB13-293252EE4215}">
          <p14:sldIdLst>
            <p14:sldId id="257"/>
            <p14:sldId id="262"/>
            <p14:sldId id="264"/>
            <p14:sldId id="258"/>
            <p14:sldId id="261"/>
            <p14:sldId id="263"/>
            <p14:sldId id="259"/>
            <p14:sldId id="260"/>
            <p14:sldId id="265"/>
            <p14:sldId id="266"/>
            <p14:sldId id="267"/>
            <p14:sldId id="269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7" autoAdjust="0"/>
    <p:restoredTop sz="94660"/>
  </p:normalViewPr>
  <p:slideViewPr>
    <p:cSldViewPr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jmpr\Documents\MEGA\2022idea\old_presen\&#51221;&#45380;&#50672;&#51109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jmpr\Documents\MEGA\2022idea\old_presen\&#51221;&#45380;&#50672;&#51109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LI\MEGA\2022idea\&#44256;&#47161;&#51088;&#49324;&#50629;\&#12609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LI\MEGA\2022idea\&#44256;&#47161;&#51088;&#49324;&#50629;\&#12609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Sheet1!$E$44</c:f>
              <c:strCache>
                <c:ptCount val="1"/>
                <c:pt idx="0">
                  <c:v>2011년 54세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Sheet1!$F$43:$L$43</c:f>
              <c:strCache>
                <c:ptCount val="7"/>
                <c:pt idx="0">
                  <c:v>54세=100.0</c:v>
                </c:pt>
                <c:pt idx="1">
                  <c:v>55세</c:v>
                </c:pt>
                <c:pt idx="2">
                  <c:v>56세</c:v>
                </c:pt>
                <c:pt idx="3">
                  <c:v>57세</c:v>
                </c:pt>
                <c:pt idx="4">
                  <c:v>58세</c:v>
                </c:pt>
                <c:pt idx="5">
                  <c:v>59세</c:v>
                </c:pt>
                <c:pt idx="6">
                  <c:v>60세</c:v>
                </c:pt>
              </c:strCache>
            </c:strRef>
          </c:cat>
          <c:val>
            <c:numRef>
              <c:f>Sheet1!$F$44:$L$44</c:f>
              <c:numCache>
                <c:formatCode>0.0_ </c:formatCode>
                <c:ptCount val="7"/>
                <c:pt idx="0">
                  <c:v>0</c:v>
                </c:pt>
                <c:pt idx="1">
                  <c:v>-16.586585809871153</c:v>
                </c:pt>
                <c:pt idx="2">
                  <c:v>-2.882313968687896</c:v>
                </c:pt>
                <c:pt idx="3">
                  <c:v>-40.285545455088076</c:v>
                </c:pt>
                <c:pt idx="4">
                  <c:v>-39.389634652230235</c:v>
                </c:pt>
                <c:pt idx="5">
                  <c:v>-43.648105814168645</c:v>
                </c:pt>
                <c:pt idx="6">
                  <c:v>-55.086815607112378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1AA-4EDF-BA19-7C99E3F72529}"/>
            </c:ext>
          </c:extLst>
        </c:ser>
        <c:ser>
          <c:idx val="1"/>
          <c:order val="1"/>
          <c:tx>
            <c:strRef>
              <c:f>Sheet1!$E$45</c:f>
              <c:strCache>
                <c:ptCount val="1"/>
                <c:pt idx="0">
                  <c:v>2013년 54세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</a:ln>
              <a:effectLst/>
            </c:spPr>
          </c:marker>
          <c:cat>
            <c:strRef>
              <c:f>Sheet1!$F$43:$L$43</c:f>
              <c:strCache>
                <c:ptCount val="7"/>
                <c:pt idx="0">
                  <c:v>54세=100.0</c:v>
                </c:pt>
                <c:pt idx="1">
                  <c:v>55세</c:v>
                </c:pt>
                <c:pt idx="2">
                  <c:v>56세</c:v>
                </c:pt>
                <c:pt idx="3">
                  <c:v>57세</c:v>
                </c:pt>
                <c:pt idx="4">
                  <c:v>58세</c:v>
                </c:pt>
                <c:pt idx="5">
                  <c:v>59세</c:v>
                </c:pt>
                <c:pt idx="6">
                  <c:v>60세</c:v>
                </c:pt>
              </c:strCache>
            </c:strRef>
          </c:cat>
          <c:val>
            <c:numRef>
              <c:f>Sheet1!$F$45:$L$45</c:f>
              <c:numCache>
                <c:formatCode>0.0_ </c:formatCode>
                <c:ptCount val="7"/>
                <c:pt idx="0">
                  <c:v>0</c:v>
                </c:pt>
                <c:pt idx="1">
                  <c:v>-30.816159238279397</c:v>
                </c:pt>
                <c:pt idx="2">
                  <c:v>-19.534328922892598</c:v>
                </c:pt>
                <c:pt idx="3">
                  <c:v>-23.446974872048159</c:v>
                </c:pt>
                <c:pt idx="4">
                  <c:v>-11.573465891774305</c:v>
                </c:pt>
                <c:pt idx="5">
                  <c:v>-21.135434510735337</c:v>
                </c:pt>
                <c:pt idx="6">
                  <c:v>-42.778998034744042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1AA-4EDF-BA19-7C99E3F72529}"/>
            </c:ext>
          </c:extLst>
        </c:ser>
        <c:ser>
          <c:idx val="2"/>
          <c:order val="2"/>
          <c:tx>
            <c:strRef>
              <c:f>Sheet1!$E$46</c:f>
              <c:strCache>
                <c:ptCount val="1"/>
                <c:pt idx="0">
                  <c:v>2014년 54세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cat>
            <c:strRef>
              <c:f>Sheet1!$F$43:$L$43</c:f>
              <c:strCache>
                <c:ptCount val="7"/>
                <c:pt idx="0">
                  <c:v>54세=100.0</c:v>
                </c:pt>
                <c:pt idx="1">
                  <c:v>55세</c:v>
                </c:pt>
                <c:pt idx="2">
                  <c:v>56세</c:v>
                </c:pt>
                <c:pt idx="3">
                  <c:v>57세</c:v>
                </c:pt>
                <c:pt idx="4">
                  <c:v>58세</c:v>
                </c:pt>
                <c:pt idx="5">
                  <c:v>59세</c:v>
                </c:pt>
                <c:pt idx="6">
                  <c:v>60세</c:v>
                </c:pt>
              </c:strCache>
            </c:strRef>
          </c:cat>
          <c:val>
            <c:numRef>
              <c:f>Sheet1!$F$46:$L$46</c:f>
              <c:numCache>
                <c:formatCode>0.0_ </c:formatCode>
                <c:ptCount val="7"/>
                <c:pt idx="0">
                  <c:v>0</c:v>
                </c:pt>
                <c:pt idx="1">
                  <c:v>7.8094426852829173</c:v>
                </c:pt>
                <c:pt idx="2">
                  <c:v>9.7716793511471565</c:v>
                </c:pt>
                <c:pt idx="3">
                  <c:v>22.625903499188311</c:v>
                </c:pt>
                <c:pt idx="4">
                  <c:v>12.543130319920493</c:v>
                </c:pt>
                <c:pt idx="5">
                  <c:v>17.199661747186894</c:v>
                </c:pt>
                <c:pt idx="6">
                  <c:v>-20.812424001135739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1AA-4EDF-BA19-7C99E3F72529}"/>
            </c:ext>
          </c:extLst>
        </c:ser>
        <c:ser>
          <c:idx val="3"/>
          <c:order val="3"/>
          <c:tx>
            <c:strRef>
              <c:f>Sheet1!$E$47</c:f>
              <c:strCache>
                <c:ptCount val="1"/>
                <c:pt idx="0">
                  <c:v>2015년 54세</c:v>
                </c:pt>
              </c:strCache>
            </c:strRef>
          </c:tx>
          <c:spPr>
            <a:ln w="2222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2">
                    <a:lumMod val="60000"/>
                  </a:schemeClr>
                </a:solidFill>
                <a:round/>
              </a:ln>
              <a:effectLst/>
            </c:spPr>
          </c:marker>
          <c:cat>
            <c:strRef>
              <c:f>Sheet1!$F$43:$L$43</c:f>
              <c:strCache>
                <c:ptCount val="7"/>
                <c:pt idx="0">
                  <c:v>54세=100.0</c:v>
                </c:pt>
                <c:pt idx="1">
                  <c:v>55세</c:v>
                </c:pt>
                <c:pt idx="2">
                  <c:v>56세</c:v>
                </c:pt>
                <c:pt idx="3">
                  <c:v>57세</c:v>
                </c:pt>
                <c:pt idx="4">
                  <c:v>58세</c:v>
                </c:pt>
                <c:pt idx="5">
                  <c:v>59세</c:v>
                </c:pt>
                <c:pt idx="6">
                  <c:v>60세</c:v>
                </c:pt>
              </c:strCache>
            </c:strRef>
          </c:cat>
          <c:val>
            <c:numRef>
              <c:f>Sheet1!$F$47:$L$47</c:f>
              <c:numCache>
                <c:formatCode>0.0_ </c:formatCode>
                <c:ptCount val="7"/>
                <c:pt idx="0">
                  <c:v>0</c:v>
                </c:pt>
                <c:pt idx="1">
                  <c:v>1.1260536958534288</c:v>
                </c:pt>
                <c:pt idx="2">
                  <c:v>10.354723968230758</c:v>
                </c:pt>
                <c:pt idx="3">
                  <c:v>6.0376163328947854</c:v>
                </c:pt>
                <c:pt idx="4">
                  <c:v>9.9332456268576692</c:v>
                </c:pt>
                <c:pt idx="5">
                  <c:v>15.122545436826968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21AA-4EDF-BA19-7C99E3F72529}"/>
            </c:ext>
          </c:extLst>
        </c:ser>
        <c:ser>
          <c:idx val="4"/>
          <c:order val="4"/>
          <c:tx>
            <c:strRef>
              <c:f>Sheet1!$E$48</c:f>
              <c:strCache>
                <c:ptCount val="1"/>
                <c:pt idx="0">
                  <c:v>2016년 54세</c:v>
                </c:pt>
              </c:strCache>
            </c:strRef>
          </c:tx>
          <c:spPr>
            <a:ln w="2222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4">
                    <a:lumMod val="60000"/>
                  </a:schemeClr>
                </a:solidFill>
                <a:round/>
              </a:ln>
              <a:effectLst/>
            </c:spPr>
          </c:marker>
          <c:cat>
            <c:strRef>
              <c:f>Sheet1!$F$43:$L$43</c:f>
              <c:strCache>
                <c:ptCount val="7"/>
                <c:pt idx="0">
                  <c:v>54세=100.0</c:v>
                </c:pt>
                <c:pt idx="1">
                  <c:v>55세</c:v>
                </c:pt>
                <c:pt idx="2">
                  <c:v>56세</c:v>
                </c:pt>
                <c:pt idx="3">
                  <c:v>57세</c:v>
                </c:pt>
                <c:pt idx="4">
                  <c:v>58세</c:v>
                </c:pt>
                <c:pt idx="5">
                  <c:v>59세</c:v>
                </c:pt>
                <c:pt idx="6">
                  <c:v>60세</c:v>
                </c:pt>
              </c:strCache>
            </c:strRef>
          </c:cat>
          <c:val>
            <c:numRef>
              <c:f>Sheet1!$F$48:$L$48</c:f>
              <c:numCache>
                <c:formatCode>0.0_ </c:formatCode>
                <c:ptCount val="7"/>
                <c:pt idx="0">
                  <c:v>0</c:v>
                </c:pt>
                <c:pt idx="1">
                  <c:v>7.6539738660148089</c:v>
                </c:pt>
                <c:pt idx="2">
                  <c:v>7.1734694412824496</c:v>
                </c:pt>
                <c:pt idx="3">
                  <c:v>11.636495255281076</c:v>
                </c:pt>
                <c:pt idx="4">
                  <c:v>13.794568621382439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21AA-4EDF-BA19-7C99E3F725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8247776"/>
        <c:axId val="1958245600"/>
      </c:lineChart>
      <c:catAx>
        <c:axId val="1958247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58245600"/>
        <c:crosses val="autoZero"/>
        <c:auto val="1"/>
        <c:lblAlgn val="ctr"/>
        <c:lblOffset val="100"/>
        <c:noMultiLvlLbl val="0"/>
      </c:catAx>
      <c:valAx>
        <c:axId val="1958245600"/>
        <c:scaling>
          <c:orientation val="minMax"/>
        </c:scaling>
        <c:delete val="0"/>
        <c:axPos val="l"/>
        <c:numFmt formatCode="0.0_ 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58247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/>
              <a:t>각 년도 </a:t>
            </a:r>
            <a:r>
              <a:rPr lang="en-US" altLang="ko-KR"/>
              <a:t>53-54</a:t>
            </a:r>
            <a:r>
              <a:rPr lang="ko-KR" altLang="en-US"/>
              <a:t>세 대비 </a:t>
            </a:r>
            <a:r>
              <a:rPr lang="en-US" altLang="ko-KR"/>
              <a:t>58-59</a:t>
            </a:r>
            <a:r>
              <a:rPr lang="ko-KR" altLang="en-US"/>
              <a:t>세 임금 감소율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Sheet2!$H$25</c:f>
              <c:strCache>
                <c:ptCount val="1"/>
                <c:pt idx="0">
                  <c:v>53-54세 대비 58-59세 임금 감소율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5765-4626-931F-917F9CA5171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65-4626-931F-917F9CA5171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765-4626-931F-917F9CA5171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65-4626-931F-917F9CA517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Sheet2!$G$26:$G$33</c:f>
              <c:numCache>
                <c:formatCode>General</c:formatCode>
                <c:ptCount val="8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</c:numCache>
            </c:numRef>
          </c:cat>
          <c:val>
            <c:numRef>
              <c:f>Sheet2!$H$26:$H$33</c:f>
              <c:numCache>
                <c:formatCode>0.0</c:formatCode>
                <c:ptCount val="8"/>
                <c:pt idx="0">
                  <c:v>-10.745202485533909</c:v>
                </c:pt>
                <c:pt idx="1">
                  <c:v>-8.535010108944391</c:v>
                </c:pt>
                <c:pt idx="2">
                  <c:v>-8.5479253333754315</c:v>
                </c:pt>
                <c:pt idx="3">
                  <c:v>-9.1732736372395038</c:v>
                </c:pt>
                <c:pt idx="4">
                  <c:v>-15.827567738707586</c:v>
                </c:pt>
                <c:pt idx="5">
                  <c:v>-10.587918426155539</c:v>
                </c:pt>
                <c:pt idx="6">
                  <c:v>-13.566492414316727</c:v>
                </c:pt>
                <c:pt idx="7">
                  <c:v>-14.005886547863795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A78-4771-AAE7-D233C919D7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8244512"/>
        <c:axId val="1958245056"/>
      </c:barChart>
      <c:catAx>
        <c:axId val="1958244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58245056"/>
        <c:crosses val="autoZero"/>
        <c:auto val="1"/>
        <c:lblAlgn val="ctr"/>
        <c:lblOffset val="100"/>
        <c:noMultiLvlLbl val="0"/>
      </c:catAx>
      <c:valAx>
        <c:axId val="1958245056"/>
        <c:scaling>
          <c:orientation val="minMax"/>
        </c:scaling>
        <c:delete val="0"/>
        <c:axPos val="l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5824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300" baseline="0"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dirty="0"/>
              <a:t>취업자 대비 자영업 취업자 비중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Sheet8!$A$26</c:f>
              <c:strCache>
                <c:ptCount val="1"/>
                <c:pt idx="0">
                  <c:v>2008</c:v>
                </c:pt>
              </c:strCache>
            </c:strRef>
          </c:tx>
          <c:spPr>
            <a:ln w="28575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c:spPr>
          </c:marker>
          <c:dLbls>
            <c:dLbl>
              <c:idx val="7"/>
              <c:layout>
                <c:manualLayout>
                  <c:x val="-8.6050845405295867E-2"/>
                  <c:y val="-7.87404733691987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4DD-4A4C-9012-9344B03A35F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9965007009526469E-2"/>
                  <c:y val="-0.115794813778233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4DD-4A4C-9012-9344B03A35F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Sheet8!$B$25:$L$25</c:f>
              <c:strCache>
                <c:ptCount val="11"/>
                <c:pt idx="0">
                  <c:v>15-24</c:v>
                </c:pt>
                <c:pt idx="1">
                  <c:v>25-29</c:v>
                </c:pt>
                <c:pt idx="2">
                  <c:v>30-34</c:v>
                </c:pt>
                <c:pt idx="3">
                  <c:v>35-39</c:v>
                </c:pt>
                <c:pt idx="4">
                  <c:v>40-44</c:v>
                </c:pt>
                <c:pt idx="5">
                  <c:v>45-49</c:v>
                </c:pt>
                <c:pt idx="6">
                  <c:v>50-54</c:v>
                </c:pt>
                <c:pt idx="7">
                  <c:v>55-59</c:v>
                </c:pt>
                <c:pt idx="8">
                  <c:v>60-64</c:v>
                </c:pt>
                <c:pt idx="9">
                  <c:v>65-69</c:v>
                </c:pt>
                <c:pt idx="10">
                  <c:v>70-74</c:v>
                </c:pt>
              </c:strCache>
            </c:strRef>
          </c:cat>
          <c:val>
            <c:numRef>
              <c:f>Sheet8!$B$26:$L$26</c:f>
              <c:numCache>
                <c:formatCode>0.0</c:formatCode>
                <c:ptCount val="11"/>
                <c:pt idx="0">
                  <c:v>7.3170470425593566</c:v>
                </c:pt>
                <c:pt idx="1">
                  <c:v>8.6827830792665228</c:v>
                </c:pt>
                <c:pt idx="2">
                  <c:v>16.064997834810278</c:v>
                </c:pt>
                <c:pt idx="3">
                  <c:v>24.034892339194393</c:v>
                </c:pt>
                <c:pt idx="4">
                  <c:v>31.800633191263838</c:v>
                </c:pt>
                <c:pt idx="5">
                  <c:v>39.702672796125334</c:v>
                </c:pt>
                <c:pt idx="6">
                  <c:v>42.643807680280176</c:v>
                </c:pt>
                <c:pt idx="7">
                  <c:v>46.247755453451511</c:v>
                </c:pt>
                <c:pt idx="8">
                  <c:v>51.669219213040421</c:v>
                </c:pt>
                <c:pt idx="9">
                  <c:v>59.50161172202337</c:v>
                </c:pt>
                <c:pt idx="10">
                  <c:v>73.988654511966246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44DD-4A4C-9012-9344B03A35FE}"/>
            </c:ext>
          </c:extLst>
        </c:ser>
        <c:ser>
          <c:idx val="1"/>
          <c:order val="1"/>
          <c:tx>
            <c:strRef>
              <c:f>Sheet8!$A$27</c:f>
              <c:strCache>
                <c:ptCount val="1"/>
                <c:pt idx="0">
                  <c:v>2013</c:v>
                </c:pt>
              </c:strCache>
            </c:strRef>
          </c:tx>
          <c:spPr>
            <a:ln w="28575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  <a:effectLst/>
            </c:spPr>
          </c:marker>
          <c:cat>
            <c:strRef>
              <c:f>Sheet8!$B$25:$L$25</c:f>
              <c:strCache>
                <c:ptCount val="11"/>
                <c:pt idx="0">
                  <c:v>15-24</c:v>
                </c:pt>
                <c:pt idx="1">
                  <c:v>25-29</c:v>
                </c:pt>
                <c:pt idx="2">
                  <c:v>30-34</c:v>
                </c:pt>
                <c:pt idx="3">
                  <c:v>35-39</c:v>
                </c:pt>
                <c:pt idx="4">
                  <c:v>40-44</c:v>
                </c:pt>
                <c:pt idx="5">
                  <c:v>45-49</c:v>
                </c:pt>
                <c:pt idx="6">
                  <c:v>50-54</c:v>
                </c:pt>
                <c:pt idx="7">
                  <c:v>55-59</c:v>
                </c:pt>
                <c:pt idx="8">
                  <c:v>60-64</c:v>
                </c:pt>
                <c:pt idx="9">
                  <c:v>65-69</c:v>
                </c:pt>
                <c:pt idx="10">
                  <c:v>70-74</c:v>
                </c:pt>
              </c:strCache>
            </c:strRef>
          </c:cat>
          <c:val>
            <c:numRef>
              <c:f>Sheet8!$B$27:$L$27</c:f>
              <c:numCache>
                <c:formatCode>0.0</c:formatCode>
                <c:ptCount val="11"/>
                <c:pt idx="0">
                  <c:v>7.1959354422104935</c:v>
                </c:pt>
                <c:pt idx="1">
                  <c:v>8.5938289859468213</c:v>
                </c:pt>
                <c:pt idx="2">
                  <c:v>13.412342673697344</c:v>
                </c:pt>
                <c:pt idx="3">
                  <c:v>19.597832506195122</c:v>
                </c:pt>
                <c:pt idx="4">
                  <c:v>25.083106002606435</c:v>
                </c:pt>
                <c:pt idx="5">
                  <c:v>31.420088892525698</c:v>
                </c:pt>
                <c:pt idx="6">
                  <c:v>37.675165196422697</c:v>
                </c:pt>
                <c:pt idx="7">
                  <c:v>41.667712192834209</c:v>
                </c:pt>
                <c:pt idx="8">
                  <c:v>49.661582898555963</c:v>
                </c:pt>
                <c:pt idx="9">
                  <c:v>54.443443172087299</c:v>
                </c:pt>
                <c:pt idx="10">
                  <c:v>62.247380835509723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44DD-4A4C-9012-9344B03A35FE}"/>
            </c:ext>
          </c:extLst>
        </c:ser>
        <c:ser>
          <c:idx val="2"/>
          <c:order val="2"/>
          <c:tx>
            <c:strRef>
              <c:f>Sheet8!$A$28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dLbls>
            <c:dLbl>
              <c:idx val="7"/>
              <c:layout>
                <c:manualLayout>
                  <c:x val="0"/>
                  <c:y val="7.4108680818069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44DD-4A4C-9012-9344B03A35F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5.5516674455029528E-3"/>
                  <c:y val="7.87404733691987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4DD-4A4C-9012-9344B03A35F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"/>
                  <c:y val="7.4108680818069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44DD-4A4C-9012-9344B03A35F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Sheet8!$B$25:$L$25</c:f>
              <c:strCache>
                <c:ptCount val="11"/>
                <c:pt idx="0">
                  <c:v>15-24</c:v>
                </c:pt>
                <c:pt idx="1">
                  <c:v>25-29</c:v>
                </c:pt>
                <c:pt idx="2">
                  <c:v>30-34</c:v>
                </c:pt>
                <c:pt idx="3">
                  <c:v>35-39</c:v>
                </c:pt>
                <c:pt idx="4">
                  <c:v>40-44</c:v>
                </c:pt>
                <c:pt idx="5">
                  <c:v>45-49</c:v>
                </c:pt>
                <c:pt idx="6">
                  <c:v>50-54</c:v>
                </c:pt>
                <c:pt idx="7">
                  <c:v>55-59</c:v>
                </c:pt>
                <c:pt idx="8">
                  <c:v>60-64</c:v>
                </c:pt>
                <c:pt idx="9">
                  <c:v>65-69</c:v>
                </c:pt>
                <c:pt idx="10">
                  <c:v>70-74</c:v>
                </c:pt>
              </c:strCache>
            </c:strRef>
          </c:cat>
          <c:val>
            <c:numRef>
              <c:f>Sheet8!$B$28:$L$28</c:f>
              <c:numCache>
                <c:formatCode>0.0</c:formatCode>
                <c:ptCount val="11"/>
                <c:pt idx="0">
                  <c:v>6.1221033055512235</c:v>
                </c:pt>
                <c:pt idx="1">
                  <c:v>6.9262993701891427</c:v>
                </c:pt>
                <c:pt idx="2">
                  <c:v>11.978029998399402</c:v>
                </c:pt>
                <c:pt idx="3">
                  <c:v>17.299840362721554</c:v>
                </c:pt>
                <c:pt idx="4">
                  <c:v>22.130612973801288</c:v>
                </c:pt>
                <c:pt idx="5">
                  <c:v>27.708545258383428</c:v>
                </c:pt>
                <c:pt idx="6">
                  <c:v>30.787764731100221</c:v>
                </c:pt>
                <c:pt idx="7">
                  <c:v>34.494837979649347</c:v>
                </c:pt>
                <c:pt idx="8">
                  <c:v>44.763823085498743</c:v>
                </c:pt>
                <c:pt idx="9">
                  <c:v>50.425688074626038</c:v>
                </c:pt>
                <c:pt idx="10">
                  <c:v>55.02497737723688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44DD-4A4C-9012-9344B03A3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8246144"/>
        <c:axId val="1958246688"/>
      </c:lineChart>
      <c:catAx>
        <c:axId val="1958246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58246688"/>
        <c:crosses val="autoZero"/>
        <c:auto val="1"/>
        <c:lblAlgn val="ctr"/>
        <c:lblOffset val="100"/>
        <c:noMultiLvlLbl val="0"/>
      </c:catAx>
      <c:valAx>
        <c:axId val="1958246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58246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100" baseline="0"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dirty="0"/>
              <a:t>인구 대비 자영업 취업자 비중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Sheet8!$A$17</c:f>
              <c:strCache>
                <c:ptCount val="1"/>
                <c:pt idx="0">
                  <c:v>2008</c:v>
                </c:pt>
              </c:strCache>
            </c:strRef>
          </c:tx>
          <c:spPr>
            <a:ln w="28575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c:spPr>
          </c:marker>
          <c:dLbls>
            <c:dLbl>
              <c:idx val="5"/>
              <c:layout>
                <c:manualLayout>
                  <c:x val="-9.4444444444444442E-2"/>
                  <c:y val="-4.53736718375979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5.5555555555555552E-2"/>
                  <c:y val="-4.53736718375979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5555555555555558E-3"/>
                  <c:y val="-5.0415190930664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7777777777777779E-3"/>
                  <c:y val="-7.05812673029301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Sheet8!$B$16:$L$16</c:f>
              <c:strCache>
                <c:ptCount val="11"/>
                <c:pt idx="0">
                  <c:v>15-24</c:v>
                </c:pt>
                <c:pt idx="1">
                  <c:v>25-29</c:v>
                </c:pt>
                <c:pt idx="2">
                  <c:v>30-34</c:v>
                </c:pt>
                <c:pt idx="3">
                  <c:v>35-39</c:v>
                </c:pt>
                <c:pt idx="4">
                  <c:v>40-44</c:v>
                </c:pt>
                <c:pt idx="5">
                  <c:v>45-49</c:v>
                </c:pt>
                <c:pt idx="6">
                  <c:v>50-54</c:v>
                </c:pt>
                <c:pt idx="7">
                  <c:v>55-59</c:v>
                </c:pt>
                <c:pt idx="8">
                  <c:v>60-64</c:v>
                </c:pt>
                <c:pt idx="9">
                  <c:v>65-69</c:v>
                </c:pt>
                <c:pt idx="10">
                  <c:v>70-74</c:v>
                </c:pt>
              </c:strCache>
            </c:strRef>
          </c:cat>
          <c:val>
            <c:numRef>
              <c:f>Sheet8!$B$17:$L$17</c:f>
              <c:numCache>
                <c:formatCode>0.0</c:formatCode>
                <c:ptCount val="11"/>
                <c:pt idx="0">
                  <c:v>1.3660699999999999</c:v>
                </c:pt>
                <c:pt idx="1">
                  <c:v>6.1368399999999994</c:v>
                </c:pt>
                <c:pt idx="2">
                  <c:v>14.2569</c:v>
                </c:pt>
                <c:pt idx="3">
                  <c:v>22.015560000000001</c:v>
                </c:pt>
                <c:pt idx="4">
                  <c:v>29.377320000000001</c:v>
                </c:pt>
                <c:pt idx="5">
                  <c:v>36.213590000000003</c:v>
                </c:pt>
                <c:pt idx="6">
                  <c:v>37.6098</c:v>
                </c:pt>
                <c:pt idx="7">
                  <c:v>37.010829999999999</c:v>
                </c:pt>
                <c:pt idx="8">
                  <c:v>34.654690000000002</c:v>
                </c:pt>
                <c:pt idx="9">
                  <c:v>31.767970000000002</c:v>
                </c:pt>
                <c:pt idx="10">
                  <c:v>30.465450000000001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D7E4-4B66-92ED-FBCF61B8E62B}"/>
            </c:ext>
          </c:extLst>
        </c:ser>
        <c:ser>
          <c:idx val="1"/>
          <c:order val="1"/>
          <c:tx>
            <c:strRef>
              <c:f>Sheet8!$A$18</c:f>
              <c:strCache>
                <c:ptCount val="1"/>
                <c:pt idx="0">
                  <c:v>2013</c:v>
                </c:pt>
              </c:strCache>
            </c:strRef>
          </c:tx>
          <c:spPr>
            <a:ln w="28575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  <a:effectLst/>
            </c:spPr>
          </c:marker>
          <c:dLbls>
            <c:dLbl>
              <c:idx val="6"/>
              <c:layout>
                <c:manualLayout>
                  <c:x val="-2.5000000000000001E-2"/>
                  <c:y val="3.0249114558398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7222222222222117E-2"/>
                  <c:y val="0.297449626490919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1.0185067526415994E-16"/>
                  <c:y val="-3.02491145583986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Sheet8!$B$16:$L$16</c:f>
              <c:strCache>
                <c:ptCount val="11"/>
                <c:pt idx="0">
                  <c:v>15-24</c:v>
                </c:pt>
                <c:pt idx="1">
                  <c:v>25-29</c:v>
                </c:pt>
                <c:pt idx="2">
                  <c:v>30-34</c:v>
                </c:pt>
                <c:pt idx="3">
                  <c:v>35-39</c:v>
                </c:pt>
                <c:pt idx="4">
                  <c:v>40-44</c:v>
                </c:pt>
                <c:pt idx="5">
                  <c:v>45-49</c:v>
                </c:pt>
                <c:pt idx="6">
                  <c:v>50-54</c:v>
                </c:pt>
                <c:pt idx="7">
                  <c:v>55-59</c:v>
                </c:pt>
                <c:pt idx="8">
                  <c:v>60-64</c:v>
                </c:pt>
                <c:pt idx="9">
                  <c:v>65-69</c:v>
                </c:pt>
                <c:pt idx="10">
                  <c:v>70-74</c:v>
                </c:pt>
              </c:strCache>
            </c:strRef>
          </c:cat>
          <c:val>
            <c:numRef>
              <c:f>Sheet8!$B$18:$L$18</c:f>
              <c:numCache>
                <c:formatCode>0.0</c:formatCode>
                <c:ptCount val="11"/>
                <c:pt idx="0">
                  <c:v>1.4442299999999999</c:v>
                </c:pt>
                <c:pt idx="1">
                  <c:v>5.9841100000000003</c:v>
                </c:pt>
                <c:pt idx="2">
                  <c:v>11.856920000000001</c:v>
                </c:pt>
                <c:pt idx="3">
                  <c:v>18.04579</c:v>
                </c:pt>
                <c:pt idx="4">
                  <c:v>23.094560000000001</c:v>
                </c:pt>
                <c:pt idx="5">
                  <c:v>28.874980000000001</c:v>
                </c:pt>
                <c:pt idx="6">
                  <c:v>33.716239999999999</c:v>
                </c:pt>
                <c:pt idx="7">
                  <c:v>34.73883</c:v>
                </c:pt>
                <c:pt idx="8">
                  <c:v>35.150230000000001</c:v>
                </c:pt>
                <c:pt idx="9">
                  <c:v>30.848330000000001</c:v>
                </c:pt>
                <c:pt idx="10">
                  <c:v>26.580030000000001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D7E4-4B66-92ED-FBCF61B8E62B}"/>
            </c:ext>
          </c:extLst>
        </c:ser>
        <c:ser>
          <c:idx val="3"/>
          <c:order val="2"/>
          <c:tx>
            <c:strRef>
              <c:f>Sheet8!$A$20</c:f>
              <c:strCache>
                <c:ptCount val="1"/>
                <c:pt idx="0">
                  <c:v>2019</c:v>
                </c:pt>
              </c:strCache>
            </c:strRef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dLbls>
            <c:dLbl>
              <c:idx val="6"/>
              <c:layout>
                <c:manualLayout>
                  <c:x val="-4.7222222222222221E-2"/>
                  <c:y val="9.5788862768262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888888888888889E-2"/>
                  <c:y val="8.5705824582129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2222222222222324E-2"/>
                  <c:y val="0.110913420047461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2.7777777777777776E-2"/>
                  <c:y val="0.115954939140528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D7E4-4B66-92ED-FBCF61B8E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Sheet8!$B$16:$L$16</c:f>
              <c:strCache>
                <c:ptCount val="11"/>
                <c:pt idx="0">
                  <c:v>15-24</c:v>
                </c:pt>
                <c:pt idx="1">
                  <c:v>25-29</c:v>
                </c:pt>
                <c:pt idx="2">
                  <c:v>30-34</c:v>
                </c:pt>
                <c:pt idx="3">
                  <c:v>35-39</c:v>
                </c:pt>
                <c:pt idx="4">
                  <c:v>40-44</c:v>
                </c:pt>
                <c:pt idx="5">
                  <c:v>45-49</c:v>
                </c:pt>
                <c:pt idx="6">
                  <c:v>50-54</c:v>
                </c:pt>
                <c:pt idx="7">
                  <c:v>55-59</c:v>
                </c:pt>
                <c:pt idx="8">
                  <c:v>60-64</c:v>
                </c:pt>
                <c:pt idx="9">
                  <c:v>65-69</c:v>
                </c:pt>
                <c:pt idx="10">
                  <c:v>70-74</c:v>
                </c:pt>
              </c:strCache>
            </c:strRef>
          </c:cat>
          <c:val>
            <c:numRef>
              <c:f>Sheet8!$B$20:$L$20</c:f>
              <c:numCache>
                <c:formatCode>0.0</c:formatCode>
                <c:ptCount val="11"/>
                <c:pt idx="0">
                  <c:v>1.4168500000000002</c:v>
                </c:pt>
                <c:pt idx="1">
                  <c:v>4.8311700000000002</c:v>
                </c:pt>
                <c:pt idx="2">
                  <c:v>10.37209</c:v>
                </c:pt>
                <c:pt idx="3">
                  <c:v>15.7537</c:v>
                </c:pt>
                <c:pt idx="4">
                  <c:v>20.224489999999999</c:v>
                </c:pt>
                <c:pt idx="5">
                  <c:v>25.168780000000002</c:v>
                </c:pt>
                <c:pt idx="6">
                  <c:v>27.117699999999999</c:v>
                </c:pt>
                <c:pt idx="7">
                  <c:v>28.994059999999998</c:v>
                </c:pt>
                <c:pt idx="8">
                  <c:v>31.728750000000002</c:v>
                </c:pt>
                <c:pt idx="9">
                  <c:v>30.05133</c:v>
                </c:pt>
                <c:pt idx="10">
                  <c:v>23.836379999999998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D-D7E4-4B66-92ED-FBCF61B8E6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5558976"/>
        <c:axId val="1905554624"/>
      </c:lineChart>
      <c:catAx>
        <c:axId val="1905558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05554624"/>
        <c:crosses val="autoZero"/>
        <c:auto val="1"/>
        <c:lblAlgn val="ctr"/>
        <c:lblOffset val="100"/>
        <c:noMultiLvlLbl val="0"/>
      </c:catAx>
      <c:valAx>
        <c:axId val="1905554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05558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100" baseline="0"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Sheet2!$B$2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F2F-4804-AFAC-68D6224D015D}"/>
              </c:ext>
            </c:extLst>
          </c:dPt>
          <c:dLbls>
            <c:dLbl>
              <c:idx val="1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4F2F-4804-AFAC-68D6224D01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F2F-4804-AFAC-68D6224D01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4F2F-4804-AFAC-68D6224D01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F2F-4804-AFAC-68D6224D01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F2F-4804-AFAC-68D6224D01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4F2F-4804-AFAC-68D6224D01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4F2F-4804-AFAC-68D6224D01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4F2F-4804-AFAC-68D6224D015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Sheet2!$A$3:$A$41</c:f>
              <c:strCache>
                <c:ptCount val="39"/>
                <c:pt idx="0">
                  <c:v>Luxembourg</c:v>
                </c:pt>
                <c:pt idx="1">
                  <c:v>Slovenia</c:v>
                </c:pt>
                <c:pt idx="2">
                  <c:v>Turkey</c:v>
                </c:pt>
                <c:pt idx="3">
                  <c:v>Austria</c:v>
                </c:pt>
                <c:pt idx="4">
                  <c:v>France</c:v>
                </c:pt>
                <c:pt idx="5">
                  <c:v>Belgium</c:v>
                </c:pt>
                <c:pt idx="6">
                  <c:v>Greece</c:v>
                </c:pt>
                <c:pt idx="7">
                  <c:v>Poland</c:v>
                </c:pt>
                <c:pt idx="8">
                  <c:v>Slovak Republic</c:v>
                </c:pt>
                <c:pt idx="9">
                  <c:v>Spain</c:v>
                </c:pt>
                <c:pt idx="10">
                  <c:v>Italy</c:v>
                </c:pt>
                <c:pt idx="11">
                  <c:v>Hungary</c:v>
                </c:pt>
                <c:pt idx="12">
                  <c:v>Czech Republic</c:v>
                </c:pt>
                <c:pt idx="13">
                  <c:v>Portugal</c:v>
                </c:pt>
                <c:pt idx="14">
                  <c:v>Mexico</c:v>
                </c:pt>
                <c:pt idx="15">
                  <c:v>Costa Rica</c:v>
                </c:pt>
                <c:pt idx="16">
                  <c:v>OECD countries</c:v>
                </c:pt>
                <c:pt idx="17">
                  <c:v>Canada</c:v>
                </c:pt>
                <c:pt idx="18">
                  <c:v>Ireland</c:v>
                </c:pt>
                <c:pt idx="19">
                  <c:v>Finland</c:v>
                </c:pt>
                <c:pt idx="20">
                  <c:v>Colombia</c:v>
                </c:pt>
                <c:pt idx="21">
                  <c:v>United States</c:v>
                </c:pt>
                <c:pt idx="22">
                  <c:v>United Kingdom</c:v>
                </c:pt>
                <c:pt idx="23">
                  <c:v>Australia</c:v>
                </c:pt>
                <c:pt idx="24">
                  <c:v>Latvia</c:v>
                </c:pt>
                <c:pt idx="25">
                  <c:v>Lithuania</c:v>
                </c:pt>
                <c:pt idx="26">
                  <c:v>Denmark</c:v>
                </c:pt>
                <c:pt idx="27">
                  <c:v>Korea</c:v>
                </c:pt>
                <c:pt idx="28">
                  <c:v>Netherlands</c:v>
                </c:pt>
                <c:pt idx="29">
                  <c:v>Chile</c:v>
                </c:pt>
                <c:pt idx="30">
                  <c:v>Switzerland</c:v>
                </c:pt>
                <c:pt idx="31">
                  <c:v>Germany</c:v>
                </c:pt>
                <c:pt idx="32">
                  <c:v>Israel</c:v>
                </c:pt>
                <c:pt idx="33">
                  <c:v>Estonia</c:v>
                </c:pt>
                <c:pt idx="34">
                  <c:v>Norway</c:v>
                </c:pt>
                <c:pt idx="35">
                  <c:v>Sweden</c:v>
                </c:pt>
                <c:pt idx="36">
                  <c:v>Japan</c:v>
                </c:pt>
                <c:pt idx="37">
                  <c:v>New Zealand</c:v>
                </c:pt>
                <c:pt idx="38">
                  <c:v>Iceland</c:v>
                </c:pt>
              </c:strCache>
            </c:strRef>
          </c:cat>
          <c:val>
            <c:numRef>
              <c:f>Sheet2!$B$3:$B$41</c:f>
              <c:numCache>
                <c:formatCode>0.0</c:formatCode>
                <c:ptCount val="39"/>
                <c:pt idx="0">
                  <c:v>19.96466840978773</c:v>
                </c:pt>
                <c:pt idx="1">
                  <c:v>23.732774799955159</c:v>
                </c:pt>
                <c:pt idx="2">
                  <c:v>27.92766934557979</c:v>
                </c:pt>
                <c:pt idx="3">
                  <c:v>30.896643060326529</c:v>
                </c:pt>
                <c:pt idx="4">
                  <c:v>32.655173957345802</c:v>
                </c:pt>
                <c:pt idx="5">
                  <c:v>32.757003717107771</c:v>
                </c:pt>
                <c:pt idx="6">
                  <c:v>32.873119362733981</c:v>
                </c:pt>
                <c:pt idx="7">
                  <c:v>34.333160810953977</c:v>
                </c:pt>
                <c:pt idx="8">
                  <c:v>37.026191505382542</c:v>
                </c:pt>
                <c:pt idx="9">
                  <c:v>41.211027831112972</c:v>
                </c:pt>
                <c:pt idx="10">
                  <c:v>41.665047966740438</c:v>
                </c:pt>
                <c:pt idx="11">
                  <c:v>41.684299793549883</c:v>
                </c:pt>
                <c:pt idx="12">
                  <c:v>46.956053156946027</c:v>
                </c:pt>
                <c:pt idx="13">
                  <c:v>48.030323321190721</c:v>
                </c:pt>
                <c:pt idx="14">
                  <c:v>48.94309014964017</c:v>
                </c:pt>
                <c:pt idx="15">
                  <c:v>51.440094064234067</c:v>
                </c:pt>
                <c:pt idx="16">
                  <c:v>52.390648853939432</c:v>
                </c:pt>
                <c:pt idx="17">
                  <c:v>52.764267734953442</c:v>
                </c:pt>
                <c:pt idx="18">
                  <c:v>53.267714635061587</c:v>
                </c:pt>
                <c:pt idx="19">
                  <c:v>54.181359089961703</c:v>
                </c:pt>
                <c:pt idx="20">
                  <c:v>55.000493586902707</c:v>
                </c:pt>
                <c:pt idx="21">
                  <c:v>55.997477809574633</c:v>
                </c:pt>
                <c:pt idx="22">
                  <c:v>56.154608854271338</c:v>
                </c:pt>
                <c:pt idx="23">
                  <c:v>56.156761600177539</c:v>
                </c:pt>
                <c:pt idx="24">
                  <c:v>57.9123323612977</c:v>
                </c:pt>
                <c:pt idx="25">
                  <c:v>58.637680532105797</c:v>
                </c:pt>
                <c:pt idx="26">
                  <c:v>59.230099072217548</c:v>
                </c:pt>
                <c:pt idx="27">
                  <c:v>59.795953440747198</c:v>
                </c:pt>
                <c:pt idx="28">
                  <c:v>61.139744007688073</c:v>
                </c:pt>
                <c:pt idx="29">
                  <c:v>61.151244478929179</c:v>
                </c:pt>
                <c:pt idx="30">
                  <c:v>61.509984942178697</c:v>
                </c:pt>
                <c:pt idx="31">
                  <c:v>61.759968529780267</c:v>
                </c:pt>
                <c:pt idx="32">
                  <c:v>62.555736986907171</c:v>
                </c:pt>
                <c:pt idx="33">
                  <c:v>64.845494228965023</c:v>
                </c:pt>
                <c:pt idx="34">
                  <c:v>65.046702879436864</c:v>
                </c:pt>
                <c:pt idx="35">
                  <c:v>70.245018004187031</c:v>
                </c:pt>
                <c:pt idx="36">
                  <c:v>70.291777188328908</c:v>
                </c:pt>
                <c:pt idx="37">
                  <c:v>71.105525532729445</c:v>
                </c:pt>
                <c:pt idx="38">
                  <c:v>75.112667999136391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4F2F-4804-AFAC-68D6224D01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05555168"/>
        <c:axId val="1905551904"/>
      </c:barChart>
      <c:catAx>
        <c:axId val="1905555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05551904"/>
        <c:crosses val="autoZero"/>
        <c:auto val="1"/>
        <c:lblAlgn val="ctr"/>
        <c:lblOffset val="100"/>
        <c:tickLblSkip val="1"/>
        <c:noMultiLvlLbl val="0"/>
      </c:catAx>
      <c:valAx>
        <c:axId val="1905551904"/>
        <c:scaling>
          <c:orientation val="minMax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0555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Sheet3!$B$2</c:f>
              <c:strCache>
                <c:ptCount val="1"/>
                <c:pt idx="0">
                  <c:v>2010-19 고용률 증감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890-4DB4-A6A8-1EC0BBD4232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Sheet3!$A$3:$A$41</c:f>
              <c:strCache>
                <c:ptCount val="39"/>
                <c:pt idx="0">
                  <c:v>Luxembourg</c:v>
                </c:pt>
                <c:pt idx="1">
                  <c:v>Slovenia</c:v>
                </c:pt>
                <c:pt idx="2">
                  <c:v>Turkey</c:v>
                </c:pt>
                <c:pt idx="3">
                  <c:v>Austria</c:v>
                </c:pt>
                <c:pt idx="4">
                  <c:v>France</c:v>
                </c:pt>
                <c:pt idx="5">
                  <c:v>Belgium</c:v>
                </c:pt>
                <c:pt idx="6">
                  <c:v>Greece</c:v>
                </c:pt>
                <c:pt idx="7">
                  <c:v>Poland</c:v>
                </c:pt>
                <c:pt idx="8">
                  <c:v>Slovak Republic</c:v>
                </c:pt>
                <c:pt idx="9">
                  <c:v>Spain</c:v>
                </c:pt>
                <c:pt idx="10">
                  <c:v>Italy</c:v>
                </c:pt>
                <c:pt idx="11">
                  <c:v>Hungary</c:v>
                </c:pt>
                <c:pt idx="12">
                  <c:v>Czech Republic</c:v>
                </c:pt>
                <c:pt idx="13">
                  <c:v>Portugal</c:v>
                </c:pt>
                <c:pt idx="14">
                  <c:v>Mexico</c:v>
                </c:pt>
                <c:pt idx="15">
                  <c:v>Costa Rica</c:v>
                </c:pt>
                <c:pt idx="16">
                  <c:v>OECD countries</c:v>
                </c:pt>
                <c:pt idx="17">
                  <c:v>Canada</c:v>
                </c:pt>
                <c:pt idx="18">
                  <c:v>Ireland</c:v>
                </c:pt>
                <c:pt idx="19">
                  <c:v>Finland</c:v>
                </c:pt>
                <c:pt idx="20">
                  <c:v>Colombia</c:v>
                </c:pt>
                <c:pt idx="21">
                  <c:v>United States</c:v>
                </c:pt>
                <c:pt idx="22">
                  <c:v>United Kingdom</c:v>
                </c:pt>
                <c:pt idx="23">
                  <c:v>Australia</c:v>
                </c:pt>
                <c:pt idx="24">
                  <c:v>Latvia</c:v>
                </c:pt>
                <c:pt idx="25">
                  <c:v>Lithuania</c:v>
                </c:pt>
                <c:pt idx="26">
                  <c:v>Denmark</c:v>
                </c:pt>
                <c:pt idx="27">
                  <c:v>Korea</c:v>
                </c:pt>
                <c:pt idx="28">
                  <c:v>Netherlands</c:v>
                </c:pt>
                <c:pt idx="29">
                  <c:v>Chile</c:v>
                </c:pt>
                <c:pt idx="30">
                  <c:v>Switzerland</c:v>
                </c:pt>
                <c:pt idx="31">
                  <c:v>Germany</c:v>
                </c:pt>
                <c:pt idx="32">
                  <c:v>Israel</c:v>
                </c:pt>
                <c:pt idx="33">
                  <c:v>Estonia</c:v>
                </c:pt>
                <c:pt idx="34">
                  <c:v>Norway</c:v>
                </c:pt>
                <c:pt idx="35">
                  <c:v>Sweden</c:v>
                </c:pt>
                <c:pt idx="36">
                  <c:v>Japan</c:v>
                </c:pt>
                <c:pt idx="37">
                  <c:v>New Zealand</c:v>
                </c:pt>
                <c:pt idx="38">
                  <c:v>Iceland</c:v>
                </c:pt>
              </c:strCache>
            </c:strRef>
          </c:cat>
          <c:val>
            <c:numRef>
              <c:f>Sheet3!$B$3:$B$41</c:f>
              <c:numCache>
                <c:formatCode>0.0</c:formatCode>
                <c:ptCount val="39"/>
                <c:pt idx="0">
                  <c:v>-0.13510222561419027</c:v>
                </c:pt>
                <c:pt idx="1">
                  <c:v>4.2771801890685879</c:v>
                </c:pt>
                <c:pt idx="2">
                  <c:v>2.1365986910501</c:v>
                </c:pt>
                <c:pt idx="3">
                  <c:v>9.6018119369304991</c:v>
                </c:pt>
                <c:pt idx="4">
                  <c:v>14.648579993358993</c:v>
                </c:pt>
                <c:pt idx="5">
                  <c:v>12.524838338601903</c:v>
                </c:pt>
                <c:pt idx="6">
                  <c:v>2.2570123149126822</c:v>
                </c:pt>
                <c:pt idx="7">
                  <c:v>15.223177578072296</c:v>
                </c:pt>
                <c:pt idx="8">
                  <c:v>19.716559995128833</c:v>
                </c:pt>
                <c:pt idx="9">
                  <c:v>9.1638550402558039</c:v>
                </c:pt>
                <c:pt idx="10">
                  <c:v>21.266319812324067</c:v>
                </c:pt>
                <c:pt idx="11">
                  <c:v>29.065902716417483</c:v>
                </c:pt>
                <c:pt idx="12">
                  <c:v>21.750898251857048</c:v>
                </c:pt>
                <c:pt idx="13">
                  <c:v>7.7968982273512708</c:v>
                </c:pt>
                <c:pt idx="14">
                  <c:v>1.9187821428567631</c:v>
                </c:pt>
                <c:pt idx="15">
                  <c:v>7.7827077850211452</c:v>
                </c:pt>
                <c:pt idx="16">
                  <c:v>9.7347176034815348</c:v>
                </c:pt>
                <c:pt idx="17">
                  <c:v>6.8137439913405728</c:v>
                </c:pt>
                <c:pt idx="18">
                  <c:v>12.41954524934733</c:v>
                </c:pt>
                <c:pt idx="19">
                  <c:v>13.440618349220962</c:v>
                </c:pt>
                <c:pt idx="20">
                  <c:v>5.1431000728685987</c:v>
                </c:pt>
                <c:pt idx="21">
                  <c:v>4.8367904414709244</c:v>
                </c:pt>
                <c:pt idx="22">
                  <c:v>12.010360407468625</c:v>
                </c:pt>
                <c:pt idx="23">
                  <c:v>5.8186855713137859</c:v>
                </c:pt>
                <c:pt idx="24">
                  <c:v>28.621215894203861</c:v>
                </c:pt>
                <c:pt idx="25">
                  <c:v>24.944719709603454</c:v>
                </c:pt>
                <c:pt idx="26">
                  <c:v>22.847467065592326</c:v>
                </c:pt>
                <c:pt idx="27">
                  <c:v>6.1411698560344945</c:v>
                </c:pt>
                <c:pt idx="28">
                  <c:v>24.20200482843326</c:v>
                </c:pt>
                <c:pt idx="29">
                  <c:v>11.089523687719108</c:v>
                </c:pt>
                <c:pt idx="30">
                  <c:v>7.6148995116920659</c:v>
                </c:pt>
                <c:pt idx="31">
                  <c:v>20.776361972403215</c:v>
                </c:pt>
                <c:pt idx="32">
                  <c:v>10.341452264444044</c:v>
                </c:pt>
                <c:pt idx="33">
                  <c:v>21.870912616007615</c:v>
                </c:pt>
                <c:pt idx="34">
                  <c:v>6.1651493492985026</c:v>
                </c:pt>
                <c:pt idx="35">
                  <c:v>8.6607320598946487</c:v>
                </c:pt>
                <c:pt idx="36">
                  <c:v>13.206756945413936</c:v>
                </c:pt>
                <c:pt idx="37">
                  <c:v>3.7142211849033515</c:v>
                </c:pt>
                <c:pt idx="38">
                  <c:v>2.5225029390617806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890-4DB4-A6A8-1EC0BBD423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05555712"/>
        <c:axId val="1905556256"/>
      </c:barChart>
      <c:catAx>
        <c:axId val="1905555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05556256"/>
        <c:crosses val="autoZero"/>
        <c:auto val="1"/>
        <c:lblAlgn val="ctr"/>
        <c:lblOffset val="100"/>
        <c:tickLblSkip val="1"/>
        <c:noMultiLvlLbl val="0"/>
      </c:catAx>
      <c:valAx>
        <c:axId val="1905556256"/>
        <c:scaling>
          <c:orientation val="minMax"/>
          <c:max val="30"/>
        </c:scaling>
        <c:delete val="0"/>
        <c:axPos val="b"/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0555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917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5662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2235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9133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921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3974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6825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396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467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6758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7586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57292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5655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5274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203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416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8654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27021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5125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792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73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381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9141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0745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2437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66864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52079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5100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/>
          <a:lstStyle>
            <a:lvl1pPr marL="0">
              <a:defRPr/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268760"/>
            <a:ext cx="10058400" cy="511256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95828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0904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42507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43934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3211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76427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113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62949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1214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3284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9549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0B871EA7-2993-E341-AA63-499A465AE3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E57384AF-DB20-4CD1-C1AE-083E3BE770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9A6A373-54EC-1E29-25DF-C717AAF04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75C1C96-58BD-5BD1-4D2B-A72B29765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07532B7-5A28-38AA-47C6-DCB8A0C0C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7109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133884D-EE1A-3F93-D7F2-6DAD82596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D8C26FB-D658-D0AF-6AA3-8F8FD0A3C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6333B5DD-5E19-CB65-0D3C-42A35D2A3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C818583-AAFF-43F2-DA41-0B2DB1450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E214ABC-6DF9-11DB-666B-D4C129756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05422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CB6C4EAC-A35F-1F6A-10DF-94B95C28B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59E3287F-58C8-8BE0-77B4-34F9B9203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310BDFF1-0BEC-2CD0-E472-2A2C530A7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31B1BAB5-4FA0-3EC4-06DB-EE726F655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BDA70DE-0DBC-10A5-8DC8-DB6C8D9FA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96645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E0F3AC6-0EA0-BC53-FED1-97FC15DE3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AC43C2A6-EB84-DC20-137D-0F74C7F4EE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9FC0AB00-08AF-5E28-065B-C1011DF7D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17F7BB6D-2E6B-DF3F-33B2-246465E8B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76EB40AD-FD94-99F2-0D0C-E40A50136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E20BE298-1669-CE24-AA68-14A73738B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08096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AA09086-23DA-FC8B-EC03-E626EA0B3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44DE60EF-B4CE-A885-8477-122F98AE74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5FD75F0A-D335-5B8E-7635-4C1C06BBFD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BE001F8B-B1F4-C09D-BA1F-0D010E3ACF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11A0D220-EDC8-9B6A-394A-1AEAEF8A66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2774546B-5B99-0850-F6DA-5AED3E8E4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05C20142-64FB-5E42-B8E4-C1A44E998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A6F06407-2F28-49F9-9CE6-AEACE1600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066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8493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E893240-4109-7692-83F4-7E4E5F02B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3BF5F169-C0F2-3A9E-693E-BF5B289F2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40292DD4-F9EC-0D4B-8BFE-F7CA83133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554F822-02FD-8565-52BD-A397D0190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21076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B8FA5165-60DA-A222-6CF4-7ED48382D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B7F999EE-1A9B-6C80-7868-B27CE0A60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BC77DC3B-F95D-5015-C173-21459EF3F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1050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A05BDBE6-7178-E85B-3E3F-5439E0795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F48F5894-B2C7-F3C3-EB7D-6B5B6DA98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E47F40F3-AA73-7692-0A0A-A3DE356D37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9A729EE9-CBE8-7DE9-B54B-DF804ABC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C475281D-384F-131B-F6FE-FBF7C291C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6089328A-6142-3120-4750-3DA5B1520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59920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A6E1937-4447-89E8-4FF2-5A3985FCD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F62A0359-0EBB-0569-99EF-1335C4AEC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EE6C743A-7939-5B42-DA0E-79A59C7B6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A7DC7C08-46BB-8607-8930-3E2266768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5C6B333E-3BA4-4AFA-232D-BC9984D58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37760AA-ADB7-F9C5-4B0E-C03BF6DC9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2708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64C99B69-68A7-D4B8-2E13-245CAF9A00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6508051F-E88C-6B0D-85BC-E138A67970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47E24A3-467A-3B45-8543-B08BBFD7B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DCE6163F-8A0B-12CC-DC89-0D2DD3E0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5A09907-B0D7-A8FA-29FD-D8E1AA28E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1652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8390082-398D-5581-392B-C5E7E5CE4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FBFE026A-6E9B-9F47-D1A2-9CD6B09E85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66B947F4-AE67-4DED-078F-CA0C70F89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24081E3-9B61-FA99-9449-DC073BABD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4B8D60DF-B694-C175-3E59-E366A917E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8721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433176E6-35F1-5C95-205C-0361DF972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926BADCA-C734-0D69-780A-98F946E5C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C71097B3-2176-1762-9782-545C8AAFF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42AC437-A165-FD44-584B-9BE21C189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6251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BBB5233F-93B1-E80B-439D-A7A5E6A62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E78426C0-AA24-8718-8A8F-14902F2904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0FE7776-1733-BC76-8D52-F2F18E0B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2B159176-CFE6-67F9-9736-6BD5B558C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8C14427-73DD-868F-F62C-97567EF6D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80528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88CBD68-9654-6A9F-27C8-6CC13A0B1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81053FCD-234A-6192-A942-D38FE8068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D65F02A-22A4-0CB8-1425-683E4EFDE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69B1E1F2-427B-AD42-5398-A6C2BD767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6A46548B-75CB-7C38-CA83-FE2EFC2FE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74689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88CBD68-9654-6A9F-27C8-6CC13A0B1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81053FCD-234A-6192-A942-D38FE8068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D65F02A-22A4-0CB8-1425-683E4EFDE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69B1E1F2-427B-AD42-5398-A6C2BD767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6A46548B-75CB-7C38-CA83-FE2EFC2FE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5844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4710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D0C1D66-C7F8-8B03-81A4-4C656DB9B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28864E5F-BC7A-241C-4430-58DB41FEE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1DC0613-65F7-CF51-5761-0C1CC3239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7B6531BD-67E6-BEAD-A1C3-F27D030C0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66B3D381-FECC-8A8C-DBFF-30ED2F4EA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89555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A32420A9-A929-289A-7DEB-7C5B4652E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ADE1DCD-BA54-FA66-D6C0-921203AF24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AC0B1F8F-8953-DC2E-6466-9CC88D4D20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8200D733-AECF-D2A1-A553-50F624C2E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D15489E-401C-89F5-5BDF-1845E5AE5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01F142FE-A8B5-ED8E-042C-D5D159836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02763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F66F851-30CB-2FAC-DE9E-EE87ABC18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360093FD-5DB2-6FED-3EF7-3210B47FE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EFB3FBAE-0CEA-94B2-E46E-813213223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BD60FD6F-4B52-4617-41E4-CC209E3D8E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A46DFC94-E849-92FB-90C9-0B5B9027D1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805DBA5F-76A0-2643-9BDD-7420F3AA8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D44105F8-D0A6-1FE8-F543-4CF24CD9D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747E695C-FD1B-D2EA-85C6-84734758A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88358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4F82D5B-DCB5-C46C-EC43-9D077373E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822CE5FD-9656-0758-19FE-9CC628E04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D4E729A5-07C8-E2B3-7926-8A19A153F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98501173-9C03-A154-38DA-31F798F4E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30097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F5512CBB-01A8-6463-48DE-63B9F690E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61AA607B-2C43-27F9-D677-4953A4651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14FFFD27-4140-EC47-5E56-DDF250BFA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44073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D1B98EC-505A-D7F9-022C-14B33BC88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E960588E-217D-5FD7-B6CE-E4C741122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0E7A0886-ABCF-224A-25F2-EBB95229E5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34226024-869E-12CC-9996-E4E74907B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F1D2C4AB-65BF-F01E-B91C-3A050EE0F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B14E8E56-E160-8DE0-D3EB-D7118AF6F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264513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F7B52258-CBFD-3949-3884-4494DFA38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62227F71-CDDB-F358-3000-025E9A01D6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72CB4EF0-C9EB-70AE-F39C-152960EC5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A9CF3639-D500-A2EF-7D12-8D0E45C3B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8692CE3A-AD29-741E-3152-E834064F8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B2DC04A4-7C9E-0AA5-A59A-85474247E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2273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DCA3C560-95C7-06BA-7A75-3A73604F4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DBD88F23-C402-C49D-35D7-724D30EEBB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6B26CDDD-7CF8-5A72-79BE-AE2DD0131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3D7B1AED-9F9C-3B23-7AAE-F93ADCC9C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F749B01-CAD5-09FF-8EEF-2EE60A98B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218261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EEDC31F7-87C5-C0E8-2C95-84024D69E5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6A64E4CB-BF6F-583C-2C99-E7C3BFD2CB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301229EE-6776-65DC-E114-A9F1DB274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84AF4D52-9DF4-4BF7-2CC2-B3DD18393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EBF2FA4F-CA2C-261E-430E-E8C8F33F6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12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121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0874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726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5038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265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990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06184AC-117A-4BD0-9557-300223FB6C93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06FBAF4-5F53-4379-B9A7-3072BF131C9D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90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8" r:id="rId9"/>
    <p:sldLayoutId id="2147483807" r:id="rId10"/>
    <p:sldLayoutId id="2147483809" r:id="rId11"/>
  </p:sldLayoutIdLst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2FB03CDF-8171-6FB3-AAC3-51CC573BC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991" y="309097"/>
            <a:ext cx="10515600" cy="959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5AC9283-4068-2A00-3A2A-92745A729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84784"/>
            <a:ext cx="10496391" cy="4692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E3E42084-5851-3D30-6300-B1863FBF9E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965AF-0559-42FE-AB1C-08D3AB618A70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62F05E4F-F8E9-6D06-226F-671890354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CD109A3F-E5CB-D10B-2BBE-65ABC0331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418A6-ACCE-4DEF-B5AA-6283F7FC81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4163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3" r:id="rId10"/>
    <p:sldLayoutId id="2147483832" r:id="rId11"/>
    <p:sldLayoutId id="2147483834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AEE53FB5-A127-6E8E-4690-4AAA5E576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7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00E1A956-8E45-4B35-7FDA-C3461D0C2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68760"/>
            <a:ext cx="10515600" cy="4908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5D56100B-AA0B-1A72-AC51-F776F1579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9D66B-D542-451A-9638-3966B0D78FA8}" type="datetimeFigureOut">
              <a:rPr lang="ko-KR" altLang="en-US" smtClean="0"/>
              <a:t>2022-06-08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9853CCCA-6041-6812-7F49-C1A867385C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7DE36514-5BBF-EC75-9EDA-DCC88AD96C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9A78B-069F-4276-B437-F793FFFB12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335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35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BBF74D1-E415-9667-D62E-272B6F8E8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6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60</a:t>
            </a:r>
            <a:r>
              <a:rPr lang="ko-KR" altLang="en-US" sz="6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세 정년 의무화 이후 </a:t>
            </a:r>
            <a:r>
              <a:rPr lang="en-US" altLang="ko-KR" sz="6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/>
            </a:r>
            <a:br>
              <a:rPr lang="en-US" altLang="ko-KR" sz="6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</a:br>
            <a:r>
              <a:rPr lang="ko-KR" altLang="en-US" sz="60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노동시장 변화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BF23BA02-2540-B3B7-2B2A-61BE0EB679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altLang="ko-KR" dirty="0"/>
          </a:p>
          <a:p>
            <a:r>
              <a:rPr lang="ko-KR" altLang="en-US" spc="0" dirty="0">
                <a:latin typeface="KoPub바탕체 Bold" panose="00000800000000000000" pitchFamily="2" charset="-127"/>
                <a:ea typeface="KoPub바탕체 Bold" panose="00000800000000000000" pitchFamily="2" charset="-127"/>
              </a:rPr>
              <a:t>한국노동연구원 연구위원</a:t>
            </a:r>
            <a:endParaRPr lang="en-US" altLang="ko-KR" spc="0" dirty="0">
              <a:latin typeface="KoPub바탕체 Bold" panose="00000800000000000000" pitchFamily="2" charset="-127"/>
              <a:ea typeface="KoPub바탕체 Bold" panose="00000800000000000000" pitchFamily="2" charset="-127"/>
            </a:endParaRPr>
          </a:p>
          <a:p>
            <a:r>
              <a:rPr lang="ko-KR" altLang="en-US" spc="0" dirty="0" err="1">
                <a:latin typeface="KoPub바탕체 Bold" panose="00000800000000000000" pitchFamily="2" charset="-127"/>
                <a:ea typeface="KoPub바탕체 Bold" panose="00000800000000000000" pitchFamily="2" charset="-127"/>
              </a:rPr>
              <a:t>성재민</a:t>
            </a:r>
            <a:endParaRPr lang="ko-KR" altLang="en-US" spc="0" dirty="0">
              <a:latin typeface="KoPub바탕체 Bold" panose="00000800000000000000" pitchFamily="2" charset="-127"/>
              <a:ea typeface="KoPub바탕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093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7B99A49-F51E-9B38-C5A1-8A4ECC9F1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42574" cy="512101"/>
          </a:xfrm>
          <a:ln>
            <a:noFill/>
          </a:ln>
        </p:spPr>
        <p:txBody>
          <a:bodyPr>
            <a:normAutofit/>
          </a:bodyPr>
          <a:lstStyle/>
          <a:p>
            <a:r>
              <a:rPr lang="ko-KR" altLang="en-US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임금 </a:t>
            </a:r>
            <a:r>
              <a:rPr lang="ko-KR" altLang="en-US" sz="2800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분위별</a:t>
            </a:r>
            <a:r>
              <a:rPr lang="ko-KR" altLang="en-US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근로자 분포 변화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01097745-6468-8247-7F00-6D34DE58B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0731"/>
            <a:ext cx="10042574" cy="1728184"/>
          </a:xfrm>
        </p:spPr>
        <p:txBody>
          <a:bodyPr>
            <a:normAutofit fontScale="92500" lnSpcReduction="20000"/>
          </a:bodyPr>
          <a:lstStyle/>
          <a:p>
            <a:pPr marL="180000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남성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55-59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세는 중하위 임금 분위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(1-6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분위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)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에서는 비중 감소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중상위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분위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(7-10)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에서는 비중이 증가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연장에 따라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2012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초반에 가까운 구조로 변화 중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일자리 구조가 다른 여성은 남성과 차이가 있음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1-3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분위 감소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분위 이상 소폭 증가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고용노동부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고용형태별근로실태조사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시간당 임금 기준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C4EDDBE8-330D-5E52-F32D-9391DBB72EFD}"/>
              </a:ext>
            </a:extLst>
          </p:cNvPr>
          <p:cNvCxnSpPr/>
          <p:nvPr/>
        </p:nvCxnSpPr>
        <p:spPr>
          <a:xfrm>
            <a:off x="1097280" y="800180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xmlns="" id="{7C606D54-C87A-4854-9861-01E5BFF9B7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745201"/>
              </p:ext>
            </p:extLst>
          </p:nvPr>
        </p:nvGraphicFramePr>
        <p:xfrm>
          <a:off x="1119134" y="2889465"/>
          <a:ext cx="4843656" cy="3566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8184">
                  <a:extLst>
                    <a:ext uri="{9D8B030D-6E8A-4147-A177-3AD203B41FA5}">
                      <a16:colId xmlns:a16="http://schemas.microsoft.com/office/drawing/2014/main" xmlns="" val="1289878703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3333587478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2327758579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2677201838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1390727215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3467810852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4285768190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2759639453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680100850"/>
                    </a:ext>
                  </a:extLst>
                </a:gridCol>
              </a:tblGrid>
              <a:tr h="24644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남성</a:t>
                      </a:r>
                    </a:p>
                  </a:txBody>
                  <a:tcPr marL="45720" marR="4572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45-49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50-54</a:t>
                      </a:r>
                      <a:r>
                        <a:rPr lang="ko-KR" altLang="en-US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55-59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60-64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14007154"/>
                  </a:ext>
                </a:extLst>
              </a:tr>
              <a:tr h="246448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21863236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4.1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3.6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5.0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4.6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8.1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6.3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15.8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226569131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4.7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4.9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5.4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5.2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7.3</a:t>
                      </a:r>
                      <a:endParaRPr lang="en-US" altLang="ko-KR" sz="1200" b="0" i="0" u="none" strike="noStrike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5.8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9.6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075220769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5.1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4.5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5.7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4.8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7.7</a:t>
                      </a:r>
                      <a:endParaRPr lang="en-US" altLang="ko-KR" sz="1200" b="0" i="0" u="none" strike="noStrike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6.0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8.7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839671573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6.2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5.8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7.2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6.4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9.1</a:t>
                      </a:r>
                      <a:endParaRPr lang="en-US" altLang="ko-KR" sz="1200" b="0" i="0" u="none" strike="noStrike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7.3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536701194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7.7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7.7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8.6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7.9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9.3</a:t>
                      </a:r>
                      <a:endParaRPr lang="en-US" altLang="ko-KR" sz="1200" b="0" i="0" u="none" strike="noStrike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8.3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9.9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471160172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9.7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9.3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9.5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11.0</a:t>
                      </a:r>
                      <a:endParaRPr lang="en-US" altLang="ko-KR" sz="1200" b="0" i="0" u="none" strike="noStrike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10.4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479041246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11.4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11.3</a:t>
                      </a:r>
                      <a:endParaRPr lang="en-US" altLang="ko-KR" sz="1200" b="0" i="0" u="none" strike="noStrike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11.9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459248484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12.6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13.1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11.9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12.8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10.0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12.9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6.8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10.7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600669109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14.9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16.7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13.5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14.0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9.6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12.8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5.5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8.3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48938103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23.5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23.0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21.0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23.8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16.7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18.5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7.6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9.2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133542269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100.0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100.0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100.0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100.0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100.0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100.0</a:t>
                      </a:r>
                      <a:endParaRPr lang="en-US" altLang="ko-KR" sz="1200" b="0" i="0" u="none" strike="noStrike" dirty="0">
                        <a:solidFill>
                          <a:schemeClr val="bg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100.0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100.0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675755690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9A3E91F8-594F-4AF3-B3F3-8DC8BECCD0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596598"/>
              </p:ext>
            </p:extLst>
          </p:nvPr>
        </p:nvGraphicFramePr>
        <p:xfrm>
          <a:off x="6141834" y="2889465"/>
          <a:ext cx="4843656" cy="3566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8184">
                  <a:extLst>
                    <a:ext uri="{9D8B030D-6E8A-4147-A177-3AD203B41FA5}">
                      <a16:colId xmlns:a16="http://schemas.microsoft.com/office/drawing/2014/main" xmlns="" val="1546581850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2779695596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3382826531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3850451600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4059043707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1838578512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2493084841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1646740840"/>
                    </a:ext>
                  </a:extLst>
                </a:gridCol>
                <a:gridCol w="538184">
                  <a:extLst>
                    <a:ext uri="{9D8B030D-6E8A-4147-A177-3AD203B41FA5}">
                      <a16:colId xmlns:a16="http://schemas.microsoft.com/office/drawing/2014/main" xmlns="" val="128455105"/>
                    </a:ext>
                  </a:extLst>
                </a:gridCol>
              </a:tblGrid>
              <a:tr h="24644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여성</a:t>
                      </a:r>
                    </a:p>
                  </a:txBody>
                  <a:tcPr marL="45720" marR="4572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45-49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50-54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55-59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60-64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46668064"/>
                  </a:ext>
                </a:extLst>
              </a:tr>
              <a:tr h="246448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2019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07269657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16.4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11.3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17.3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14.0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19.8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16.8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23.9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21.7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540719415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18.2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14.0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20.3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18.2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22.0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22.1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26.2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27.3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528478536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17.0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17.2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18.1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16.4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17.6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16.3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16.5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16.2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26833636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13.8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14.8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13.4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14.7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13.5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13.9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11.1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12.5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4247657717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8.6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10.8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9.5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11.4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9.4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9.7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8.2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7.7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827901596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6.8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8.0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6.2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7.3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5.4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6.3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4.8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890393338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6.3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4.0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4.6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3.5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3.3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603194618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3.4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2.6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3.8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2.7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2.4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874431966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4.5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5.7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2.3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2.8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1.5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2.1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558761313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분위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7.0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3.4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3.8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1.8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2.2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744841449"/>
                  </a:ext>
                </a:extLst>
              </a:tr>
              <a:tr h="24644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100.0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100.0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100.0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100.0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100.0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bg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100.0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100.0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100.0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767671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6039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7B99A49-F51E-9B38-C5A1-8A4ECC9F1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42574" cy="512101"/>
          </a:xfrm>
          <a:ln>
            <a:noFill/>
          </a:ln>
        </p:spPr>
        <p:txBody>
          <a:bodyPr>
            <a:normAutofit/>
          </a:bodyPr>
          <a:lstStyle/>
          <a:p>
            <a:r>
              <a:rPr lang="ko-KR" altLang="en-US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고령 취업에서 자영업 중요한 역할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01097745-6468-8247-7F00-6D34DE58B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0730"/>
            <a:ext cx="10042574" cy="2016217"/>
          </a:xfrm>
        </p:spPr>
        <p:txBody>
          <a:bodyPr>
            <a:normAutofit fontScale="77500" lnSpcReduction="20000"/>
          </a:bodyPr>
          <a:lstStyle/>
          <a:p>
            <a:pPr marL="180000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고령층 취업에서 자영업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무급가족종사자 포함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)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고용은 비중과 규모 면에서 중요한 역할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후반에서는 정년연장 등 고용구조 변화에 따라 인구 대비 자영업 취업 비중은 감소하고 근로자 취업 비중은 증가하는 트렌드가 있음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주로 농림어업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도소매업 같이 전통적으로 소규모 자영업 일자리 비중이 높던 산업부문의 고용 축소 영향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의무화 범위 밖에 있는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초반에서도 인구 대비 근로자 취업 비중이 증가하고는 있으나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인구 대비 자영업 취업 비중은 유지되는 차이 있음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남성 기준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통계청 경제활동인구조사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C4EDDBE8-330D-5E52-F32D-9391DBB72EFD}"/>
              </a:ext>
            </a:extLst>
          </p:cNvPr>
          <p:cNvCxnSpPr/>
          <p:nvPr/>
        </p:nvCxnSpPr>
        <p:spPr>
          <a:xfrm>
            <a:off x="1097280" y="800180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xmlns="" id="{A47A38E6-BFBE-4A42-94EC-CC3489DC12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771910"/>
              </p:ext>
            </p:extLst>
          </p:nvPr>
        </p:nvGraphicFramePr>
        <p:xfrm>
          <a:off x="1106879" y="3068960"/>
          <a:ext cx="2088000" cy="3169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xmlns="" val="2351976129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xmlns="" val="1119824357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50</a:t>
                      </a:r>
                      <a:r>
                        <a:rPr lang="ko-KR" altLang="en-US" sz="1100" u="none" strike="noStrike" dirty="0">
                          <a:effectLst/>
                        </a:rPr>
                        <a:t>대 후반 인구 중 해당 산업의 자영업 비중 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3271423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농업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임업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어업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4.6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836988438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도매 및 소매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6.1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705693887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운수업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5.8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935265014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숙박 및 음식점업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2.6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4181519818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부동산업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1.4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358508568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협회</a:t>
                      </a:r>
                      <a:r>
                        <a:rPr lang="en-US" altLang="ko-KR" sz="1100" u="none" strike="noStrike">
                          <a:effectLst/>
                        </a:rPr>
                        <a:t>, </a:t>
                      </a:r>
                      <a:r>
                        <a:rPr lang="ko-KR" altLang="en-US" sz="1100" u="none" strike="noStrike">
                          <a:effectLst/>
                        </a:rPr>
                        <a:t>단체</a:t>
                      </a:r>
                      <a:r>
                        <a:rPr lang="en-US" altLang="ko-KR" sz="1100" u="none" strike="noStrike">
                          <a:effectLst/>
                        </a:rPr>
                        <a:t>, </a:t>
                      </a:r>
                      <a:r>
                        <a:rPr lang="ko-KR" altLang="en-US" sz="1100" u="none" strike="noStrike">
                          <a:effectLst/>
                        </a:rPr>
                        <a:t>기타 개인 서비스업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473370627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기타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2.8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934710959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인구 중 자영업 비중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32.0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359137391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xmlns="" id="{6FB80067-8343-4034-B3BD-9C65063589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711858"/>
              </p:ext>
            </p:extLst>
          </p:nvPr>
        </p:nvGraphicFramePr>
        <p:xfrm>
          <a:off x="3239175" y="3068960"/>
          <a:ext cx="2808000" cy="26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xmlns="" val="294687489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286754188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372104131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2518834063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55-59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2008</a:t>
                      </a:r>
                      <a:r>
                        <a:rPr lang="ko-KR" altLang="en-US" sz="1100" u="none" strike="noStrike" dirty="0">
                          <a:effectLst/>
                        </a:rPr>
                        <a:t>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2017</a:t>
                      </a:r>
                      <a:r>
                        <a:rPr lang="ko-KR" altLang="en-US" sz="1100" u="none" strike="noStrike" dirty="0">
                          <a:effectLst/>
                        </a:rPr>
                        <a:t>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변화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430672466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농업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임업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어업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8.3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4.6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-3.7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4155615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도매 및 소매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7.8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6.1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-1.7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1435537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인구 중 비임금근로자 비중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37.0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32.0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-5.0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12694222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제조업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7.4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12.5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5.1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231562467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건설업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8.7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10.3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68593509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운수업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4.3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5.8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430335939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공공행정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3.1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4.6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73190504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인구 중 임금 근로자 비중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43.0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53.6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10.6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767123561"/>
                  </a:ext>
                </a:extLst>
              </a:tr>
            </a:tbl>
          </a:graphicData>
        </a:graphic>
      </p:graphicFrame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xmlns="" id="{2A4B3434-9AF1-4203-B3FE-C37A9D56CE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237521"/>
              </p:ext>
            </p:extLst>
          </p:nvPr>
        </p:nvGraphicFramePr>
        <p:xfrm>
          <a:off x="6091471" y="3077687"/>
          <a:ext cx="2160000" cy="3520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xmlns="" val="989737581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3604383516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100" u="none" strike="noStrike" dirty="0">
                          <a:effectLst/>
                        </a:rPr>
                        <a:t>60</a:t>
                      </a:r>
                      <a:r>
                        <a:rPr lang="ko-KR" altLang="en-US" sz="1100" u="none" strike="noStrike" dirty="0">
                          <a:effectLst/>
                        </a:rPr>
                        <a:t>대 초반 인구 중 해당 산업의 자영업 비중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060187803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농업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임업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어업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7.9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728414914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제조업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3.0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846504033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건설업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2.8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186908247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도매 및 소매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6.1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371472406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운수업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6.7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181420770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숙박 및 음식점업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24200885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부동산업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802170627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협회</a:t>
                      </a:r>
                      <a:r>
                        <a:rPr lang="en-US" altLang="ko-KR" sz="1100" u="none" strike="noStrike">
                          <a:effectLst/>
                        </a:rPr>
                        <a:t>, </a:t>
                      </a:r>
                      <a:r>
                        <a:rPr lang="ko-KR" altLang="en-US" sz="1100" u="none" strike="noStrike">
                          <a:effectLst/>
                        </a:rPr>
                        <a:t>단체</a:t>
                      </a:r>
                      <a:r>
                        <a:rPr lang="en-US" altLang="ko-KR" sz="1100" u="none" strike="noStrike">
                          <a:effectLst/>
                        </a:rPr>
                        <a:t>, </a:t>
                      </a:r>
                      <a:r>
                        <a:rPr lang="ko-KR" altLang="en-US" sz="1100" u="none" strike="noStrike">
                          <a:effectLst/>
                        </a:rPr>
                        <a:t>기타 개인 서비스업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1.8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4272475207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기타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66678081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인구 중 자영업 비중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34.2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392595259"/>
                  </a:ext>
                </a:extLst>
              </a:tr>
            </a:tbl>
          </a:graphicData>
        </a:graphic>
      </p:graphicFrame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xmlns="" id="{AF729FF4-0F51-484F-B422-0A83950E57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711352"/>
              </p:ext>
            </p:extLst>
          </p:nvPr>
        </p:nvGraphicFramePr>
        <p:xfrm>
          <a:off x="8307202" y="3068960"/>
          <a:ext cx="2808000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xmlns="" val="139045968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424538187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354216032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3458362594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60-64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2008</a:t>
                      </a:r>
                      <a:r>
                        <a:rPr lang="ko-KR" altLang="en-US" sz="1100" u="none" strike="noStrike" dirty="0">
                          <a:effectLst/>
                        </a:rPr>
                        <a:t>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2017</a:t>
                      </a:r>
                      <a:r>
                        <a:rPr lang="ko-KR" altLang="en-US" sz="1100" u="none" strike="noStrike" dirty="0">
                          <a:effectLst/>
                        </a:rPr>
                        <a:t>년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u="none" strike="noStrike" dirty="0">
                          <a:effectLst/>
                        </a:rPr>
                        <a:t>변화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1493826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농업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임업</a:t>
                      </a:r>
                      <a:r>
                        <a:rPr lang="en-US" altLang="ko-KR" sz="1100" u="none" strike="noStrike" dirty="0">
                          <a:effectLst/>
                        </a:rPr>
                        <a:t>, </a:t>
                      </a:r>
                      <a:r>
                        <a:rPr lang="ko-KR" altLang="en-US" sz="1100" u="none" strike="noStrike" dirty="0">
                          <a:effectLst/>
                        </a:rPr>
                        <a:t>어업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12.2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7.9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-4.3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8875870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제조업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2.0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3.0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1.0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44173680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 dirty="0">
                          <a:effectLst/>
                        </a:rPr>
                        <a:t>도매 및 소매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7.4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6.1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-1.3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8706182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운수업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4.4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6.7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2.2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2232039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인구 중 비임금 근로자 비중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34.7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34.2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-0.5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14166917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제조업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4.3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6.2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1.9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118571710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건설업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5.4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9.5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4.1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807118562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운수업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1.9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3.8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1.9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412263618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100" u="none" strike="noStrike">
                          <a:effectLst/>
                        </a:rPr>
                        <a:t>인구 중 임금 근로자 비중</a:t>
                      </a:r>
                      <a:endParaRPr lang="ko-KR" alt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32.4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>
                          <a:effectLst/>
                        </a:rPr>
                        <a:t>39.2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100" u="none" strike="noStrike" dirty="0">
                          <a:effectLst/>
                        </a:rPr>
                        <a:t>6.8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538122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9920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7B99A49-F51E-9B38-C5A1-8A4ECC9F1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42574" cy="512101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ko-KR" altLang="en-US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다만</a:t>
            </a:r>
            <a:r>
              <a:rPr lang="en-US" altLang="ko-KR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코호트로 볼 때 고연령이 될수록 자영업이 늘어나는 것은 아님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01097745-6468-8247-7F00-6D34DE58B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0729"/>
            <a:ext cx="10042574" cy="2590811"/>
          </a:xfrm>
        </p:spPr>
        <p:txBody>
          <a:bodyPr>
            <a:normAutofit fontScale="62500" lnSpcReduction="20000"/>
          </a:bodyPr>
          <a:lstStyle/>
          <a:p>
            <a:pPr marL="180000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연령이 증가할수록 취업자 대비 자영업 취업자 비중이 증가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최근으로 올수록 자영업 비중 자체는 하락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최근에는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초반 연령대까지 연령이 증가할수록 인구 대비 자영업 취업자 비중이 증가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180000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그러나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동일 세대 기준으로 보면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2008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45-49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인구 대비 자영업 취업자는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36.2%,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이들이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50-54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세가 된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2013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인구대비 자영업 취업자 비중은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33.7%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로 떨어지고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다시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뒤인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55-59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세가 되면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29%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근방까지 떨어지는 것으로 나타남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 </a:t>
            </a: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이와 같은 패턴은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2008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50-54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코호트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2008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55-59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코호트에서도 유사하게 나타남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새로운 자영업 창업이 고령자에게서 활발하게 나타나는 것이 아니라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40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후반 이후 연령대에서 연령이 많아질수록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자영업자에게서도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점진적인 노동시장 이탈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은퇴 등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)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이 나타난다는 의미로 받아들일 수 있음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marL="472608" lvl="1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남성 기준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통계청 경제활동인구조사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C4EDDBE8-330D-5E52-F32D-9391DBB72EFD}"/>
              </a:ext>
            </a:extLst>
          </p:cNvPr>
          <p:cNvCxnSpPr/>
          <p:nvPr/>
        </p:nvCxnSpPr>
        <p:spPr>
          <a:xfrm>
            <a:off x="1097280" y="800180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" name="차트 9">
            <a:extLst>
              <a:ext uri="{FF2B5EF4-FFF2-40B4-BE49-F238E27FC236}">
                <a16:creationId xmlns:a16="http://schemas.microsoft.com/office/drawing/2014/main" xmlns="" id="{5573B2DF-38B9-455A-8515-2E3D9BBFCB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6106727"/>
              </p:ext>
            </p:extLst>
          </p:nvPr>
        </p:nvGraphicFramePr>
        <p:xfrm>
          <a:off x="1320129" y="3573016"/>
          <a:ext cx="4575202" cy="2741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차트 11">
            <a:extLst>
              <a:ext uri="{FF2B5EF4-FFF2-40B4-BE49-F238E27FC236}">
                <a16:creationId xmlns:a16="http://schemas.microsoft.com/office/drawing/2014/main" xmlns="" id="{321B4FB3-C449-4189-A2C5-3C35B0933E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917495"/>
              </p:ext>
            </p:extLst>
          </p:nvPr>
        </p:nvGraphicFramePr>
        <p:xfrm>
          <a:off x="6296671" y="3573016"/>
          <a:ext cx="4572000" cy="2729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0723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7B99A49-F51E-9B38-C5A1-8A4ECC9F1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42574" cy="512101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altLang="ko-KR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60-64</a:t>
            </a:r>
            <a:r>
              <a:rPr lang="ko-KR" altLang="en-US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세 고용 활성화를 위해 정책 변화 필요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01097745-6468-8247-7F00-6D34DE58B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0730"/>
            <a:ext cx="10042574" cy="1296142"/>
          </a:xfrm>
        </p:spPr>
        <p:txBody>
          <a:bodyPr>
            <a:normAutofit fontScale="92500" lnSpcReduction="20000"/>
          </a:bodyPr>
          <a:lstStyle/>
          <a:p>
            <a:pPr marL="180000" indent="-180000" fontAlgn="base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우리나라 고용률은 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2010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년에는 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OECD 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국가들 중 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7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번째로 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60-64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고용률이 높았지만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다른 나라들의 고용률이 급상승하면서 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2019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년에는 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12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번째로 하락</a:t>
            </a:r>
          </a:p>
          <a:p>
            <a:pPr marL="472608" lvl="1" indent="-180000" fontAlgn="base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우리나라의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2010-2019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간 고용률 증가는 거의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2010-2015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사이에 집중된 것으로 그 이후 시기에는 고용률 증가가 없어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2015-19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년으로 좁혀 보면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60-64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고용률 증가폭은 우리나라가 가장 낮은 나라에 속함</a:t>
            </a: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C4EDDBE8-330D-5E52-F32D-9391DBB72EFD}"/>
              </a:ext>
            </a:extLst>
          </p:cNvPr>
          <p:cNvCxnSpPr/>
          <p:nvPr/>
        </p:nvCxnSpPr>
        <p:spPr>
          <a:xfrm>
            <a:off x="1097280" y="800180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xmlns="" id="{276E0FD6-0365-422E-9FE1-3BD2033E6D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6480899"/>
              </p:ext>
            </p:extLst>
          </p:nvPr>
        </p:nvGraphicFramePr>
        <p:xfrm>
          <a:off x="1703512" y="2349757"/>
          <a:ext cx="4392488" cy="4221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차트 7">
            <a:extLst>
              <a:ext uri="{FF2B5EF4-FFF2-40B4-BE49-F238E27FC236}">
                <a16:creationId xmlns:a16="http://schemas.microsoft.com/office/drawing/2014/main" xmlns="" id="{F0C443F0-8F70-4D66-8902-1C8641E409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0074229"/>
              </p:ext>
            </p:extLst>
          </p:nvPr>
        </p:nvGraphicFramePr>
        <p:xfrm>
          <a:off x="6168008" y="2345762"/>
          <a:ext cx="4320480" cy="4225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794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579A064-3A9C-4D13-A295-5F9728557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결론 및 향후 과제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53FB034-09DC-4763-98C6-44DF90161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0000" indent="-180000"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 의무화는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55-59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남성 노동시장 구조를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50-54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세와 유사하게 변화시킴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180000" indent="-1800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의무화는 부분적으로 다른 연령대에 부정적 파급효과를 미친 측면 있음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marL="180000" indent="-1800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의무화가 다른 연령대 고용에 부정적으로 작용하지 않도록 하기 위해 도입한 임금피크제는 실제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후반의 임금을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하락시키면서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고용을 증가시키는 역할 수행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그럼에도 불구하고 정년 연장 영향으로 화이트 칼라의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후반 고용유지가 활성화된 결과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중상위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임금 분위에서 고용 증가하여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초반과 유사한 임금 구조 형성 중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180000" indent="-1800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의무화의 직접적 효과는 주로 남성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30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 이상 고용 사업체 중심으로 나타나고 있는 것으로 보임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대기업에 효과가 제한된다는 우려는 과도할 수 있음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</a:t>
            </a:r>
          </a:p>
          <a:p>
            <a:pPr marL="180000" indent="-180000"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 의무화 이후 정년 후 재고용 제도 도입 기업이 늘었음에도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초반 노동시장은 큰 변화가 나타나지 않고 있음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marL="472608" lvl="1" indent="-180000"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계속고용의무제도 도입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추가적인 정년 연장 등 구조적인 변화를 끌어낼 제도 변화 고려 필요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xmlns="" id="{92D76C28-2C92-4130-86FD-839B076BC2B1}"/>
              </a:ext>
            </a:extLst>
          </p:cNvPr>
          <p:cNvCxnSpPr/>
          <p:nvPr/>
        </p:nvCxnSpPr>
        <p:spPr>
          <a:xfrm>
            <a:off x="1074713" y="988906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380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7B99A49-F51E-9B38-C5A1-8A4ECC9F1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42574" cy="694124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altLang="ko-KR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60</a:t>
            </a:r>
            <a:r>
              <a:rPr lang="ko-KR" altLang="en-US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세 정년의무화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01097745-6468-8247-7F00-6D34DE58B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68760"/>
            <a:ext cx="10042574" cy="511256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2013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 의무화 법 통과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이상으로 정년을 정하되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미만 정년은 모두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정년으로 간주됨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2016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일부터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300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 이상 사업장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공공기관 의무화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2017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일부터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300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 미만사업장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국가 및 지방자치단체 의무화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180000" indent="-1800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부작용 완화를 위해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미만이던 정년을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이상으로 조정한 경우 임금피크제 시행을    장려하고 고용장려금 지원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10%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이상 임금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감액했어야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지급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개인당 연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1,080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만원을 최대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년간 지원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근로시간을 단축하면서 부분적으로 은퇴하는 경우 최대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년간 연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만원까지 지원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30%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이상 임금이 감소해야 함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정년이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이상인 사업장에서 정년퇴직 후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재고용되면서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임금이 감소한 경우에도 지원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최대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간 연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만원까지 지원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endParaRPr lang="en-US" altLang="ko-KR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C4EDDBE8-330D-5E52-F32D-9391DBB72EFD}"/>
              </a:ext>
            </a:extLst>
          </p:cNvPr>
          <p:cNvCxnSpPr/>
          <p:nvPr/>
        </p:nvCxnSpPr>
        <p:spPr>
          <a:xfrm>
            <a:off x="1097280" y="980728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873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7B99A49-F51E-9B38-C5A1-8A4ECC9F1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42574" cy="512101"/>
          </a:xfrm>
          <a:ln>
            <a:noFill/>
          </a:ln>
        </p:spPr>
        <p:txBody>
          <a:bodyPr>
            <a:normAutofit/>
          </a:bodyPr>
          <a:lstStyle/>
          <a:p>
            <a:r>
              <a:rPr lang="ko-KR" altLang="en-US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정년 연령의 실제 변화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01097745-6468-8247-7F00-6D34DE58B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0729"/>
            <a:ext cx="10042574" cy="100810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고용노동부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사업체노동력조사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월 부가조사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복수 정년 사업장은 최고 연령 기준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30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 이상 고용 사업장 중 정년제 운영 비중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2012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68.8%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에서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2021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81.9%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로 상승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 이상 기준 정년제 운영 비중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2012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45.4%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에서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2021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60.0%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로 상승 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2012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년에는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이하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특히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58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세에 정년이 몰려 있었으나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정년법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이후엔 대부분이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세로 변경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201168" lvl="1" indent="0">
              <a:lnSpc>
                <a:spcPct val="100000"/>
              </a:lnSpc>
              <a:buNone/>
            </a:pPr>
            <a:endParaRPr lang="en-US" altLang="ko-KR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C4EDDBE8-330D-5E52-F32D-9391DBB72EFD}"/>
              </a:ext>
            </a:extLst>
          </p:cNvPr>
          <p:cNvCxnSpPr/>
          <p:nvPr/>
        </p:nvCxnSpPr>
        <p:spPr>
          <a:xfrm>
            <a:off x="1097280" y="800180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xmlns="" id="{DFAD4731-9F7A-4EF9-84C5-FC0032F8F7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166034"/>
              </p:ext>
            </p:extLst>
          </p:nvPr>
        </p:nvGraphicFramePr>
        <p:xfrm>
          <a:off x="1182215" y="1981983"/>
          <a:ext cx="9928454" cy="46696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5773">
                  <a:extLst>
                    <a:ext uri="{9D8B030D-6E8A-4147-A177-3AD203B41FA5}">
                      <a16:colId xmlns:a16="http://schemas.microsoft.com/office/drawing/2014/main" xmlns="" val="3244660062"/>
                    </a:ext>
                  </a:extLst>
                </a:gridCol>
                <a:gridCol w="783086">
                  <a:extLst>
                    <a:ext uri="{9D8B030D-6E8A-4147-A177-3AD203B41FA5}">
                      <a16:colId xmlns:a16="http://schemas.microsoft.com/office/drawing/2014/main" xmlns="" val="2177395444"/>
                    </a:ext>
                  </a:extLst>
                </a:gridCol>
                <a:gridCol w="816831">
                  <a:extLst>
                    <a:ext uri="{9D8B030D-6E8A-4147-A177-3AD203B41FA5}">
                      <a16:colId xmlns:a16="http://schemas.microsoft.com/office/drawing/2014/main" xmlns="" val="1941489186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2042212047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3423605369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2595021784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3645102260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2480554508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437432471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2731825114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11761373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2283370066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3855523408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2617185013"/>
                    </a:ext>
                  </a:extLst>
                </a:gridCol>
                <a:gridCol w="661897">
                  <a:extLst>
                    <a:ext uri="{9D8B030D-6E8A-4147-A177-3AD203B41FA5}">
                      <a16:colId xmlns:a16="http://schemas.microsoft.com/office/drawing/2014/main" xmlns="" val="1681440325"/>
                    </a:ext>
                  </a:extLst>
                </a:gridCol>
              </a:tblGrid>
              <a:tr h="243285">
                <a:tc rowSpan="2" gridSpan="2">
                  <a:txBody>
                    <a:bodyPr/>
                    <a:lstStyle/>
                    <a:p>
                      <a:pPr algn="l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사업장수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정년 있는 </a:t>
                      </a:r>
                      <a:endParaRPr lang="en-US" altLang="ko-KR" sz="1000" u="none" strike="noStrike" dirty="0"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사업장수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rowSpan="2"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정년 연령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extLst>
                  <a:ext uri="{0D108BD9-81ED-4DB2-BD59-A6C34878D82A}">
                    <a16:rowId xmlns:a16="http://schemas.microsoft.com/office/drawing/2014/main" xmlns="" val="326894462"/>
                  </a:ext>
                </a:extLst>
              </a:tr>
              <a:tr h="243285">
                <a:tc gridSpan="2"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59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세 이하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55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58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60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60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세 초과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extLst>
                  <a:ext uri="{0D108BD9-81ED-4DB2-BD59-A6C34878D82A}">
                    <a16:rowId xmlns:a16="http://schemas.microsoft.com/office/drawing/2014/main" xmlns="" val="829931206"/>
                  </a:ext>
                </a:extLst>
              </a:tr>
              <a:tr h="397473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20</a:t>
                      </a:r>
                    </a:p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12</a:t>
                      </a:r>
                      <a:r>
                        <a:rPr lang="ko-KR" altLang="en-US" sz="12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전 체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1,106,864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193,676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(17.5)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108,616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(56.1)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44,517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(23.0)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42,024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(21.7)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48,579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(25.1)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36,481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(18.8)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135033693"/>
                  </a:ext>
                </a:extLst>
              </a:tr>
              <a:tr h="24328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1~4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752,619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81,358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(10.8)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41,787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(51.4)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16,611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(20.4)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15,721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(19.3)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19,626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(24.1)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19,945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(24.5)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954570548"/>
                  </a:ext>
                </a:extLst>
              </a:tr>
              <a:tr h="24328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5~9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181,271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33,872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(18.7)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18,907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(55.8)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7,658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(22.6)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8,280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(24.4)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10,040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(29.6)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4,925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(14.5)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383685010"/>
                  </a:ext>
                </a:extLst>
              </a:tr>
              <a:tr h="24328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10~29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125,806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46,001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(36.6)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27,104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(58.9)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11,295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(24.6)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11,008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(23.9)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11,530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(25.1)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7,367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(16.0)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352044970"/>
                  </a:ext>
                </a:extLst>
              </a:tr>
              <a:tr h="24328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30~99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36,794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23,737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(64.5)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14,823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(62.4)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6,436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(27.1)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5,140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(21.7)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5,614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(23.7)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3,300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(13.9)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566977193"/>
                  </a:ext>
                </a:extLst>
              </a:tr>
              <a:tr h="24328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100~299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8,290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6,815</a:t>
                      </a:r>
                      <a:endParaRPr lang="en-US" altLang="ko-KR" sz="1000" b="0" i="0" u="none" strike="noStrike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(82.2)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4,718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(69.2)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2,066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(30.3)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1,399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(20.5)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1,402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(20.6)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695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(10.2)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061314111"/>
                  </a:ext>
                </a:extLst>
              </a:tr>
              <a:tr h="397473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300</a:t>
                      </a:r>
                      <a:r>
                        <a:rPr lang="ko-KR" altLang="en-US" sz="1000" u="none" strike="noStrike" dirty="0" err="1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인이상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2,084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1,894</a:t>
                      </a:r>
                      <a:endParaRPr lang="en-US" altLang="ko-KR" sz="1000" b="0" i="0" u="none" strike="noStrike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(90.9)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1,277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(67.4)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451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(23.8)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477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(25.2)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366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(19.3)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251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(13.3)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484930433"/>
                  </a:ext>
                </a:extLst>
              </a:tr>
              <a:tr h="397473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20</a:t>
                      </a:r>
                    </a:p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21</a:t>
                      </a:r>
                      <a:r>
                        <a:rPr lang="ko-KR" altLang="en-US" sz="12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전 체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1,643,095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347,420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(21.1)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2,688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(0.8)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984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(0.3)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1,249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(0.4)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247,586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(71.3)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97,146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(28.0)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495172316"/>
                  </a:ext>
                </a:extLst>
              </a:tr>
              <a:tr h="397473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1~4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1,137,345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128,358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(11.3)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1,178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(0.9)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528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(0.4)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582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(0.5)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73,819</a:t>
                      </a:r>
                      <a:endParaRPr lang="en-US" altLang="ko-KR" sz="1000" b="0" i="0" u="none" strike="noStrike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(57.5)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53,361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(41.6)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905968783"/>
                  </a:ext>
                </a:extLst>
              </a:tr>
              <a:tr h="24328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5~9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270,137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78,180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(28.9)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660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(0.8)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109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350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(0.4)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59,737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(76.4)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17,783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(22.7)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596860228"/>
                  </a:ext>
                </a:extLst>
              </a:tr>
              <a:tr h="24328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10~29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172,485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89,187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(51.7)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569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(0.6)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296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(0.3)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181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(0.2)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72,028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(80.8)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16,590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(18.6)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90911457"/>
                  </a:ext>
                </a:extLst>
              </a:tr>
              <a:tr h="24328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30~99</a:t>
                      </a:r>
                      <a:r>
                        <a:rPr lang="ko-KR" altLang="en-US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49,635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39,300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(79.2)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275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(0.7)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46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136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(0.3)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31,701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(80.7)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7,324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(18.6)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292850493"/>
                  </a:ext>
                </a:extLst>
              </a:tr>
              <a:tr h="243285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100~299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10,580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9,662</a:t>
                      </a:r>
                      <a:endParaRPr lang="en-US" altLang="ko-KR" sz="1000" b="0" i="0" u="none" strike="noStrike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(91.3)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(0.0)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8,121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(84.1)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1,536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(15.9)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44171921"/>
                  </a:ext>
                </a:extLst>
              </a:tr>
              <a:tr h="397473">
                <a:tc v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15" marR="4515" marT="451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300</a:t>
                      </a:r>
                      <a:r>
                        <a:rPr lang="ko-KR" altLang="en-US" sz="1000" u="none" strike="noStrike" dirty="0" err="1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인이상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2,913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2,730</a:t>
                      </a:r>
                      <a:endParaRPr lang="en-US" altLang="ko-KR" sz="1000" b="0" i="0" u="none" strike="noStrike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(93.7)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(0.0)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(0.0)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(0.0)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2,179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solidFill>
                            <a:schemeClr val="bg1"/>
                          </a:solidFill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(79.8)</a:t>
                      </a:r>
                      <a:endParaRPr lang="en-US" altLang="ko-KR" sz="1000" b="0" i="0" u="none" strike="noStrike" dirty="0">
                        <a:solidFill>
                          <a:schemeClr val="bg1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550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u="none" strike="noStrike" dirty="0">
                          <a:effectLst/>
                          <a:latin typeface="KoPubWorld돋움체 Light" panose="00000300000000000000" pitchFamily="2" charset="-127"/>
                          <a:ea typeface="KoPubWorld돋움체 Light" panose="00000300000000000000" pitchFamily="2" charset="-127"/>
                          <a:cs typeface="KoPubWorld돋움체 Light" panose="00000300000000000000" pitchFamily="2" charset="-127"/>
                        </a:rPr>
                        <a:t>(20.1)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KoPubWorld돋움체 Light" panose="00000300000000000000" pitchFamily="2" charset="-127"/>
                        <a:ea typeface="KoPubWorld돋움체 Light" panose="00000300000000000000" pitchFamily="2" charset="-127"/>
                        <a:cs typeface="KoPubWorld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236425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87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7B99A49-F51E-9B38-C5A1-8A4ECC9F1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42574" cy="512101"/>
          </a:xfrm>
          <a:ln>
            <a:noFill/>
          </a:ln>
        </p:spPr>
        <p:txBody>
          <a:bodyPr>
            <a:normAutofit/>
          </a:bodyPr>
          <a:lstStyle/>
          <a:p>
            <a:r>
              <a:rPr lang="ko-KR" altLang="en-US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임금 </a:t>
            </a:r>
            <a:r>
              <a:rPr lang="ko-KR" altLang="en-US" sz="2800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피크제</a:t>
            </a:r>
            <a:r>
              <a:rPr lang="ko-KR" altLang="en-US" sz="28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등 도입 실태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01097745-6468-8247-7F00-6D34DE58B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980731"/>
            <a:ext cx="10042574" cy="1944212"/>
          </a:xfrm>
        </p:spPr>
        <p:txBody>
          <a:bodyPr>
            <a:normAutofit fontScale="85000" lnSpcReduction="10000"/>
          </a:bodyPr>
          <a:lstStyle/>
          <a:p>
            <a:pPr marL="180000" indent="-1800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후 계약직으로 재고용 하는 제도를 운영하는 사업장수는 크게 증가하였으나 비중으로 보면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2012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년과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2021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큰 차이는 없음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임금피크제 도입은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2012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9.6%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에서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2021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22%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로 크게 증가 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180000" indent="-1800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근로시간 단축 제도 도입 사업장은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2021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년에도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2012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임금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피크제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시행 사업장수보다 적음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고용노동부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사업체노동력조사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월 부가조사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201168" lvl="1" indent="0">
              <a:lnSpc>
                <a:spcPct val="100000"/>
              </a:lnSpc>
              <a:buNone/>
            </a:pPr>
            <a:endParaRPr lang="en-US" altLang="ko-KR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C4EDDBE8-330D-5E52-F32D-9391DBB72EFD}"/>
              </a:ext>
            </a:extLst>
          </p:cNvPr>
          <p:cNvCxnSpPr/>
          <p:nvPr/>
        </p:nvCxnSpPr>
        <p:spPr>
          <a:xfrm>
            <a:off x="1097280" y="800180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xmlns="" id="{4BD3DC49-7391-443A-82B3-49E1DF92E3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584216"/>
              </p:ext>
            </p:extLst>
          </p:nvPr>
        </p:nvGraphicFramePr>
        <p:xfrm>
          <a:off x="1271464" y="2961478"/>
          <a:ext cx="6718754" cy="28346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7025">
                  <a:extLst>
                    <a:ext uri="{9D8B030D-6E8A-4147-A177-3AD203B41FA5}">
                      <a16:colId xmlns:a16="http://schemas.microsoft.com/office/drawing/2014/main" xmlns="" val="3356546022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xmlns="" val="248456805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2406771346"/>
                    </a:ext>
                  </a:extLst>
                </a:gridCol>
                <a:gridCol w="512668">
                  <a:extLst>
                    <a:ext uri="{9D8B030D-6E8A-4147-A177-3AD203B41FA5}">
                      <a16:colId xmlns:a16="http://schemas.microsoft.com/office/drawing/2014/main" xmlns="" val="418663752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3135470525"/>
                    </a:ext>
                  </a:extLst>
                </a:gridCol>
                <a:gridCol w="477282">
                  <a:extLst>
                    <a:ext uri="{9D8B030D-6E8A-4147-A177-3AD203B41FA5}">
                      <a16:colId xmlns:a16="http://schemas.microsoft.com/office/drawing/2014/main" xmlns="" val="4221437034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xmlns="" val="70233807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3899827916"/>
                    </a:ext>
                  </a:extLst>
                </a:gridCol>
                <a:gridCol w="546979">
                  <a:extLst>
                    <a:ext uri="{9D8B030D-6E8A-4147-A177-3AD203B41FA5}">
                      <a16:colId xmlns:a16="http://schemas.microsoft.com/office/drawing/2014/main" xmlns="" val="3748781219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xmlns="" val="994895512"/>
                    </a:ext>
                  </a:extLst>
                </a:gridCol>
                <a:gridCol w="478800">
                  <a:extLst>
                    <a:ext uri="{9D8B030D-6E8A-4147-A177-3AD203B41FA5}">
                      <a16:colId xmlns:a16="http://schemas.microsoft.com/office/drawing/2014/main" xmlns="" val="653479800"/>
                    </a:ext>
                  </a:extLst>
                </a:gridCol>
              </a:tblGrid>
              <a:tr h="293239">
                <a:tc rowSpan="2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2021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년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746313725"/>
                  </a:ext>
                </a:extLst>
              </a:tr>
              <a:tr h="488731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정년 운영 사업장수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정년 후 재고용 도입 사업장수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임금 </a:t>
                      </a:r>
                      <a:r>
                        <a:rPr lang="ko-KR" altLang="en-US" sz="1200" u="none" strike="noStrike" dirty="0" err="1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피크제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</a:t>
                      </a:r>
                      <a:endParaRPr lang="en-US" altLang="ko-KR" sz="1200" u="none" strike="noStrike" dirty="0"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도입 사업장수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정년 운영 사업장수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정년 후 재고용 도입 사업장수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임금 </a:t>
                      </a:r>
                      <a:r>
                        <a:rPr lang="ko-KR" altLang="en-US" sz="1200" u="none" strike="noStrike" dirty="0" err="1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피크제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</a:t>
                      </a:r>
                      <a:endParaRPr lang="en-US" altLang="ko-KR" sz="1200" u="none" strike="noStrike" dirty="0"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도입 사업장수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199063481"/>
                  </a:ext>
                </a:extLst>
              </a:tr>
              <a:tr h="29323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전 체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193,675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50,326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(26.0)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18,676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(9.6)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347,422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94,338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(27.2)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76,507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(22.0)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806407456"/>
                  </a:ext>
                </a:extLst>
              </a:tr>
              <a:tr h="29323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1~4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81,357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14,523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(17.9)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5,321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(6.5)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128,356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19,372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(15.1)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20,958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(16.3)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856606952"/>
                  </a:ext>
                </a:extLst>
              </a:tr>
              <a:tr h="29323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5~9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33,872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9,017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(26.6)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3,073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(9.1)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78,182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20,670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(26.4)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20,365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(26.0)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722360009"/>
                  </a:ext>
                </a:extLst>
              </a:tr>
              <a:tr h="29323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10~29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46,002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14,207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(30.9)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5,989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(13.0)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89,188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30,950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(34.7)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21,537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(24.1)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660410650"/>
                  </a:ext>
                </a:extLst>
              </a:tr>
              <a:tr h="29323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30~99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23,735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8,836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(37.2)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2,871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(12.1)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39,301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17,801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(45.3)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8,666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(22.0)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063722366"/>
                  </a:ext>
                </a:extLst>
              </a:tr>
              <a:tr h="29323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100~299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6,813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2,973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(43.6)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1,084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(15.9)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9,663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4,377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(45.3)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3,562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(36.9)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021258447"/>
                  </a:ext>
                </a:extLst>
              </a:tr>
              <a:tr h="293239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300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 이상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1,896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770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(40.6)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338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(17.8)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2,732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1,168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(42.7)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1,420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(52.0)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318407488"/>
                  </a:ext>
                </a:extLst>
              </a:tr>
            </a:tbl>
          </a:graphicData>
        </a:graphic>
      </p:graphicFrame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xmlns="" id="{28699F21-503E-44A0-AED3-101893802C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815872"/>
              </p:ext>
            </p:extLst>
          </p:nvPr>
        </p:nvGraphicFramePr>
        <p:xfrm>
          <a:off x="8128097" y="2961478"/>
          <a:ext cx="2916164" cy="25557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0932">
                  <a:extLst>
                    <a:ext uri="{9D8B030D-6E8A-4147-A177-3AD203B41FA5}">
                      <a16:colId xmlns:a16="http://schemas.microsoft.com/office/drawing/2014/main" xmlns="" val="1498849679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xmlns="" val="47964265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xmlns="" val="2925230918"/>
                    </a:ext>
                  </a:extLst>
                </a:gridCol>
                <a:gridCol w="535232">
                  <a:extLst>
                    <a:ext uri="{9D8B030D-6E8A-4147-A177-3AD203B41FA5}">
                      <a16:colId xmlns:a16="http://schemas.microsoft.com/office/drawing/2014/main" xmlns="" val="1284373595"/>
                    </a:ext>
                  </a:extLst>
                </a:gridCol>
              </a:tblGrid>
              <a:tr h="49149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2021</a:t>
                      </a:r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년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전체 </a:t>
                      </a:r>
                      <a:endParaRPr lang="en-US" altLang="ko-KR" sz="1200" u="none" strike="noStrike" dirty="0"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사업장수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근로시간 단축 제도 도입 사업장수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4250513"/>
                  </a:ext>
                </a:extLst>
              </a:tr>
              <a:tr h="29489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전 체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1,643,095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10,854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(0.7)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086406466"/>
                  </a:ext>
                </a:extLst>
              </a:tr>
              <a:tr h="29489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</a:t>
                      </a:r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1~4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1,137,345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3,135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(0.3)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375657193"/>
                  </a:ext>
                </a:extLst>
              </a:tr>
              <a:tr h="29489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</a:t>
                      </a:r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5~9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 　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270,137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2,578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(1.0)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940358141"/>
                  </a:ext>
                </a:extLst>
              </a:tr>
              <a:tr h="29489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</a:t>
                      </a:r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10~29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172,485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3,304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(1.9)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4097688043"/>
                  </a:ext>
                </a:extLst>
              </a:tr>
              <a:tr h="29489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</a:t>
                      </a:r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30~99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49,635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1,337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(2.7)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348342331"/>
                  </a:ext>
                </a:extLst>
              </a:tr>
              <a:tr h="29489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</a:t>
                      </a:r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100~299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10,580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352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(3.3)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810983778"/>
                  </a:ext>
                </a:extLst>
              </a:tr>
              <a:tr h="294895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</a:t>
                      </a:r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300</a:t>
                      </a:r>
                      <a:r>
                        <a:rPr lang="ko-KR" altLang="en-US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인 이상</a:t>
                      </a:r>
                      <a:endParaRPr lang="ko-KR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2,913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149</a:t>
                      </a:r>
                      <a:endParaRPr lang="en-US" altLang="ko-KR" sz="1200" b="0" i="0" u="none" strike="noStrike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(5.1)</a:t>
                      </a:r>
                      <a:endParaRPr lang="en-US" altLang="ko-KR" sz="1200" b="0" i="0" u="none" strike="noStrike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496556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293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7FCE203-620E-C2AD-403C-18A31680F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02303"/>
          </a:xfrm>
        </p:spPr>
        <p:txBody>
          <a:bodyPr>
            <a:normAutofit/>
          </a:bodyPr>
          <a:lstStyle/>
          <a:p>
            <a:r>
              <a:rPr lang="en-US" altLang="ko-KR" sz="36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60</a:t>
            </a:r>
            <a:r>
              <a:rPr lang="ko-KR" altLang="en-US" sz="36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세 정년 후 </a:t>
            </a:r>
            <a:r>
              <a:rPr lang="en-US" altLang="ko-KR" sz="36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50</a:t>
            </a:r>
            <a:r>
              <a:rPr lang="ko-KR" altLang="en-US" sz="36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대 후반 고용 증가 </a:t>
            </a:r>
            <a:r>
              <a:rPr lang="ko-KR" altLang="en-US" sz="3600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뚜렷</a:t>
            </a:r>
            <a:endParaRPr lang="ko-KR" altLang="en-US" sz="3600" dirty="0">
              <a:latin typeface="KoPubWorld돋움체 Bold" panose="00000800000000000000" pitchFamily="2" charset="-127"/>
              <a:ea typeface="KoPubWorld돋움체 Bold" panose="00000800000000000000" pitchFamily="2" charset="-127"/>
              <a:cs typeface="KoPubWorld돋움체 Bold" panose="00000800000000000000" pitchFamily="2" charset="-127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0749126-38EC-9180-C3D0-0969831B0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68760"/>
            <a:ext cx="9997440" cy="86409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Medium" panose="00000600000000000000" pitchFamily="2" charset="-127"/>
                <a:ea typeface="KoPubWorld바탕체 Medium" panose="00000600000000000000" pitchFamily="2" charset="-127"/>
                <a:cs typeface="KoPubWorld바탕체 Medium" panose="00000600000000000000" pitchFamily="2" charset="-127"/>
              </a:rPr>
              <a:t>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 이상 사업체 각 년도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=100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으로 하였을 때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이후 해당 코호트의 고용 증감 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율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(%)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분석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고용노동부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임금구조기본통계조사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)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endParaRPr lang="en-US" altLang="ko-KR" dirty="0"/>
          </a:p>
        </p:txBody>
      </p:sp>
      <p:graphicFrame>
        <p:nvGraphicFramePr>
          <p:cNvPr id="5" name="차트 4">
            <a:extLst>
              <a:ext uri="{FF2B5EF4-FFF2-40B4-BE49-F238E27FC236}">
                <a16:creationId xmlns:a16="http://schemas.microsoft.com/office/drawing/2014/main" xmlns="" id="{1D608FEE-D4F2-9A4C-F6FB-91DE4CA728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5828912"/>
              </p:ext>
            </p:extLst>
          </p:nvPr>
        </p:nvGraphicFramePr>
        <p:xfrm>
          <a:off x="5314025" y="2132856"/>
          <a:ext cx="5825829" cy="3736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xmlns="" id="{E6AE9DF5-562B-C01E-7E9F-B284A836E5F8}"/>
              </a:ext>
            </a:extLst>
          </p:cNvPr>
          <p:cNvCxnSpPr/>
          <p:nvPr/>
        </p:nvCxnSpPr>
        <p:spPr>
          <a:xfrm>
            <a:off x="1097280" y="988906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직사각형 3">
            <a:extLst>
              <a:ext uri="{FF2B5EF4-FFF2-40B4-BE49-F238E27FC236}">
                <a16:creationId xmlns:a16="http://schemas.microsoft.com/office/drawing/2014/main" xmlns="" id="{17F16BE3-CBE9-43CB-BBB8-11336587A2E8}"/>
              </a:ext>
            </a:extLst>
          </p:cNvPr>
          <p:cNvSpPr/>
          <p:nvPr/>
        </p:nvSpPr>
        <p:spPr>
          <a:xfrm>
            <a:off x="1112390" y="2155625"/>
            <a:ext cx="420163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5200" lvl="1" indent="-1800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세였던 사람들은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30%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가 감소하였으며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40%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넘게 감소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385200" lvl="1" indent="-1800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2013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세였던 사람들은 법 공표에도 불구하고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55,56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세에 크게 감소하지만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2016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년이 되는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57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세부터는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코호트와 달리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-20%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선에서 감소 그침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385200" lvl="1" indent="-1800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이후의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코호트는 그 이전 코호트와 달리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세까지 감소 추세 사라짐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1300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C366480-1BE8-4819-9793-6D272EBE4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88645"/>
            <a:ext cx="10058400" cy="745885"/>
          </a:xfrm>
        </p:spPr>
        <p:txBody>
          <a:bodyPr>
            <a:normAutofit/>
          </a:bodyPr>
          <a:lstStyle/>
          <a:p>
            <a:r>
              <a:rPr lang="en-US" altLang="ko-KR" sz="36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60</a:t>
            </a:r>
            <a:r>
              <a:rPr lang="ko-KR" altLang="en-US" sz="36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세 </a:t>
            </a:r>
            <a:r>
              <a:rPr lang="ko-KR" altLang="en-US" sz="3600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정년법</a:t>
            </a:r>
            <a:r>
              <a:rPr lang="ko-KR" altLang="en-US" sz="36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 전후 직업 분포 변화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xmlns="" id="{4AAF9184-C2A1-47C5-84FF-2FA41E6EA4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134149"/>
              </p:ext>
            </p:extLst>
          </p:nvPr>
        </p:nvGraphicFramePr>
        <p:xfrm>
          <a:off x="5544332" y="3140968"/>
          <a:ext cx="5611348" cy="3215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1558">
                  <a:extLst>
                    <a:ext uri="{9D8B030D-6E8A-4147-A177-3AD203B41FA5}">
                      <a16:colId xmlns:a16="http://schemas.microsoft.com/office/drawing/2014/main" xmlns="" val="2193554970"/>
                    </a:ext>
                  </a:extLst>
                </a:gridCol>
                <a:gridCol w="634751">
                  <a:extLst>
                    <a:ext uri="{9D8B030D-6E8A-4147-A177-3AD203B41FA5}">
                      <a16:colId xmlns:a16="http://schemas.microsoft.com/office/drawing/2014/main" xmlns="" val="4127006884"/>
                    </a:ext>
                  </a:extLst>
                </a:gridCol>
                <a:gridCol w="571268">
                  <a:extLst>
                    <a:ext uri="{9D8B030D-6E8A-4147-A177-3AD203B41FA5}">
                      <a16:colId xmlns:a16="http://schemas.microsoft.com/office/drawing/2014/main" xmlns="" val="1555348940"/>
                    </a:ext>
                  </a:extLst>
                </a:gridCol>
                <a:gridCol w="634741">
                  <a:extLst>
                    <a:ext uri="{9D8B030D-6E8A-4147-A177-3AD203B41FA5}">
                      <a16:colId xmlns:a16="http://schemas.microsoft.com/office/drawing/2014/main" xmlns="" val="285070152"/>
                    </a:ext>
                  </a:extLst>
                </a:gridCol>
                <a:gridCol w="549136">
                  <a:extLst>
                    <a:ext uri="{9D8B030D-6E8A-4147-A177-3AD203B41FA5}">
                      <a16:colId xmlns:a16="http://schemas.microsoft.com/office/drawing/2014/main" xmlns="" val="2536791736"/>
                    </a:ext>
                  </a:extLst>
                </a:gridCol>
                <a:gridCol w="593399">
                  <a:extLst>
                    <a:ext uri="{9D8B030D-6E8A-4147-A177-3AD203B41FA5}">
                      <a16:colId xmlns:a16="http://schemas.microsoft.com/office/drawing/2014/main" xmlns="" val="4108911107"/>
                    </a:ext>
                  </a:extLst>
                </a:gridCol>
                <a:gridCol w="634741">
                  <a:extLst>
                    <a:ext uri="{9D8B030D-6E8A-4147-A177-3AD203B41FA5}">
                      <a16:colId xmlns:a16="http://schemas.microsoft.com/office/drawing/2014/main" xmlns="" val="1607531369"/>
                    </a:ext>
                  </a:extLst>
                </a:gridCol>
                <a:gridCol w="634741">
                  <a:extLst>
                    <a:ext uri="{9D8B030D-6E8A-4147-A177-3AD203B41FA5}">
                      <a16:colId xmlns:a16="http://schemas.microsoft.com/office/drawing/2014/main" xmlns="" val="3241129506"/>
                    </a:ext>
                  </a:extLst>
                </a:gridCol>
                <a:gridCol w="527013">
                  <a:extLst>
                    <a:ext uri="{9D8B030D-6E8A-4147-A177-3AD203B41FA5}">
                      <a16:colId xmlns:a16="http://schemas.microsoft.com/office/drawing/2014/main" xmlns="" val="3027508203"/>
                    </a:ext>
                  </a:extLst>
                </a:gridCol>
              </a:tblGrid>
              <a:tr h="264369">
                <a:tc rowSpan="2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60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 </a:t>
                      </a:r>
                      <a:r>
                        <a:rPr lang="ko-KR" altLang="en-US" sz="1200" u="none" strike="noStrike" baseline="0" dirty="0" err="1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정년법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이전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443" marR="5443" marT="5443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443" marR="5443" marT="5443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60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 </a:t>
                      </a:r>
                      <a:r>
                        <a:rPr lang="ko-KR" altLang="en-US" sz="1200" u="none" strike="noStrike" baseline="0" dirty="0" err="1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정년법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이후 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443" marR="5443" marT="5443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2804157408"/>
                  </a:ext>
                </a:extLst>
              </a:tr>
              <a:tr h="307561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2008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년 </a:t>
                      </a:r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50-54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443" marR="5443" marT="544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2013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년 </a:t>
                      </a:r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55-59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443" marR="5443" marT="544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2012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년 </a:t>
                      </a:r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50-54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443" marR="5443" marT="5443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2017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년 </a:t>
                      </a:r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55-59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4126323567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관리자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32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(7.4)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30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(8.4)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40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(7.8)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36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(7.0)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1741909454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전문가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98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(22.9)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62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(17.3)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92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(17.9)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90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(17.5)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3899666789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사무직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87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(20.4)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54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(15.1)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118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(23.0)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118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(22.9)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3908421886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서비스직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19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(4.4)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16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(4.4)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23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(4.5)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15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(2.8)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844048666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판매직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(1.0)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(1.4)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(1.1)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(0.3)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2215778940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농어업숙련직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(0.3)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(0.6)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(0.3)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(0.3)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3057756398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기능공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36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(8.4)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38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(10.7)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52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(10.0)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47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(9.2)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2879623776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조립원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111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(26.0)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108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(30.0)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151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(29.3)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159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(31.0)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65651532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단순노무직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39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(9.1)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43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(12.1)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31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(6.1)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47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(9.1)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2426550923"/>
                  </a:ext>
                </a:extLst>
              </a:tr>
              <a:tr h="2643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계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427</a:t>
                      </a:r>
                      <a:endParaRPr lang="en-US" altLang="ko-KR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(100.0)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358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(100.0)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513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(100.0)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513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(100.0)</a:t>
                      </a:r>
                      <a:endParaRPr lang="en-US" altLang="ko-KR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613632545"/>
                  </a:ext>
                </a:extLst>
              </a:tr>
            </a:tbl>
          </a:graphicData>
        </a:graphic>
      </p:graphicFrame>
      <p:sp>
        <p:nvSpPr>
          <p:cNvPr id="5" name="내용 개체 틀 2">
            <a:extLst>
              <a:ext uri="{FF2B5EF4-FFF2-40B4-BE49-F238E27FC236}">
                <a16:creationId xmlns:a16="http://schemas.microsoft.com/office/drawing/2014/main" xmlns="" id="{E1B402E2-9D23-4FC3-BB6C-9420AA82A47B}"/>
              </a:ext>
            </a:extLst>
          </p:cNvPr>
          <p:cNvSpPr txBox="1">
            <a:spLocks/>
          </p:cNvSpPr>
          <p:nvPr/>
        </p:nvSpPr>
        <p:spPr>
          <a:xfrm>
            <a:off x="1081454" y="1268759"/>
            <a:ext cx="10074226" cy="1800197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제도가 대체로 존재하는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30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 이상 사업체를 대상으로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50-54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남성 취업자의 직업 구조가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뒤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55-59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세가 되었을 때 어떻게 바뀌었는지를 정년 의무화 전후로 비교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 의무화법 통과 이전에는 관리자 비중은 증가하나 화이트 칼라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전문가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사무직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)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비중은 줄고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블루칼라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기능공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조립원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단순노무직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)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비중은 증가하는 특징 존재했음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인원수 변동을 보면 화이트 칼라는 취업자수도 감소하나 블루칼라는 취업자수 유지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201168" lvl="1" indent="0">
              <a:lnSpc>
                <a:spcPct val="100000"/>
              </a:lnSpc>
              <a:spcBef>
                <a:spcPts val="400"/>
              </a:spcBef>
              <a:buNone/>
            </a:pPr>
            <a:endParaRPr lang="en-US" altLang="ko-KR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xmlns="" id="{876FA1DB-D699-42A2-93C5-5FB702DD18A9}"/>
              </a:ext>
            </a:extLst>
          </p:cNvPr>
          <p:cNvSpPr txBox="1">
            <a:spLocks/>
          </p:cNvSpPr>
          <p:nvPr/>
        </p:nvSpPr>
        <p:spPr>
          <a:xfrm>
            <a:off x="1081454" y="3140968"/>
            <a:ext cx="4150450" cy="34304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2012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년과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정년법이 통과된 이후인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2017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년을 비교하면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취업자수나 비중에 거의 변화가 없는 것으로 나타남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정년법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통과 이전처럼 화이트 칼라 취업자수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비중이 크게 감소하는 현상 사라짐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  <a:endParaRPr lang="en-US" altLang="ko-KR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자료</a:t>
            </a:r>
            <a:r>
              <a:rPr lang="en-US" altLang="ko-KR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통계청</a:t>
            </a:r>
            <a:r>
              <a:rPr lang="en-US" altLang="ko-KR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경제활동인구조사</a:t>
            </a:r>
            <a:endParaRPr lang="en-US" altLang="ko-KR" sz="16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xmlns="" id="{1DAF6F4D-54E8-4D77-8012-D906897C2570}"/>
              </a:ext>
            </a:extLst>
          </p:cNvPr>
          <p:cNvCxnSpPr>
            <a:cxnSpLocks/>
          </p:cNvCxnSpPr>
          <p:nvPr/>
        </p:nvCxnSpPr>
        <p:spPr>
          <a:xfrm>
            <a:off x="1097280" y="934536"/>
            <a:ext cx="998893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929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C366480-1BE8-4819-9793-6D272EBE4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88645"/>
            <a:ext cx="10058400" cy="745885"/>
          </a:xfrm>
        </p:spPr>
        <p:txBody>
          <a:bodyPr>
            <a:normAutofit fontScale="90000"/>
          </a:bodyPr>
          <a:lstStyle/>
          <a:p>
            <a:r>
              <a:rPr lang="ko-KR" altLang="en-US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의무정년을 지난 </a:t>
            </a:r>
            <a:r>
              <a:rPr lang="en-US" altLang="ko-KR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60-64</a:t>
            </a:r>
            <a:r>
              <a:rPr lang="ko-KR" altLang="en-US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세는 여전히 취업자가 크게 감소한다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xmlns="" id="{4AAF9184-C2A1-47C5-84FF-2FA41E6EA4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1435094"/>
              </p:ext>
            </p:extLst>
          </p:nvPr>
        </p:nvGraphicFramePr>
        <p:xfrm>
          <a:off x="5591945" y="3140968"/>
          <a:ext cx="5563735" cy="33123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9277">
                  <a:extLst>
                    <a:ext uri="{9D8B030D-6E8A-4147-A177-3AD203B41FA5}">
                      <a16:colId xmlns:a16="http://schemas.microsoft.com/office/drawing/2014/main" xmlns="" val="2193554970"/>
                    </a:ext>
                  </a:extLst>
                </a:gridCol>
                <a:gridCol w="755743">
                  <a:extLst>
                    <a:ext uri="{9D8B030D-6E8A-4147-A177-3AD203B41FA5}">
                      <a16:colId xmlns:a16="http://schemas.microsoft.com/office/drawing/2014/main" xmlns="" val="4127006884"/>
                    </a:ext>
                  </a:extLst>
                </a:gridCol>
                <a:gridCol w="755743">
                  <a:extLst>
                    <a:ext uri="{9D8B030D-6E8A-4147-A177-3AD203B41FA5}">
                      <a16:colId xmlns:a16="http://schemas.microsoft.com/office/drawing/2014/main" xmlns="" val="1555348940"/>
                    </a:ext>
                  </a:extLst>
                </a:gridCol>
                <a:gridCol w="755743">
                  <a:extLst>
                    <a:ext uri="{9D8B030D-6E8A-4147-A177-3AD203B41FA5}">
                      <a16:colId xmlns:a16="http://schemas.microsoft.com/office/drawing/2014/main" xmlns="" val="285070152"/>
                    </a:ext>
                  </a:extLst>
                </a:gridCol>
                <a:gridCol w="755743">
                  <a:extLst>
                    <a:ext uri="{9D8B030D-6E8A-4147-A177-3AD203B41FA5}">
                      <a16:colId xmlns:a16="http://schemas.microsoft.com/office/drawing/2014/main" xmlns="" val="2536791736"/>
                    </a:ext>
                  </a:extLst>
                </a:gridCol>
                <a:gridCol w="755743">
                  <a:extLst>
                    <a:ext uri="{9D8B030D-6E8A-4147-A177-3AD203B41FA5}">
                      <a16:colId xmlns:a16="http://schemas.microsoft.com/office/drawing/2014/main" xmlns="" val="4108911107"/>
                    </a:ext>
                  </a:extLst>
                </a:gridCol>
                <a:gridCol w="755743">
                  <a:extLst>
                    <a:ext uri="{9D8B030D-6E8A-4147-A177-3AD203B41FA5}">
                      <a16:colId xmlns:a16="http://schemas.microsoft.com/office/drawing/2014/main" xmlns="" val="788336819"/>
                    </a:ext>
                  </a:extLst>
                </a:gridCol>
              </a:tblGrid>
              <a:tr h="276238">
                <a:tc rowSpan="2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60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 </a:t>
                      </a:r>
                      <a:r>
                        <a:rPr lang="ko-KR" altLang="en-US" sz="1200" u="none" strike="noStrike" baseline="0" dirty="0" err="1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정년법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이전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5443" marR="5443" marT="5443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443" marR="5443" marT="5443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60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 </a:t>
                      </a:r>
                      <a:r>
                        <a:rPr lang="ko-KR" altLang="en-US" sz="1200" u="none" strike="noStrike" baseline="0" dirty="0" err="1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정년법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 이후 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extLst>
                  <a:ext uri="{0D108BD9-81ED-4DB2-BD59-A6C34878D82A}">
                    <a16:rowId xmlns:a16="http://schemas.microsoft.com/office/drawing/2014/main" xmlns="" val="2804157408"/>
                  </a:ext>
                </a:extLst>
              </a:tr>
              <a:tr h="607723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5443" marR="5443" marT="54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2008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년 </a:t>
                      </a:r>
                      <a:r>
                        <a:rPr lang="en-US" altLang="ko-KR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55-59</a:t>
                      </a:r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세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2013</a:t>
                      </a:r>
                      <a:r>
                        <a:rPr lang="ko-KR" alt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년 </a:t>
                      </a:r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60-64</a:t>
                      </a:r>
                      <a:r>
                        <a:rPr lang="ko-KR" alt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세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u="none" strike="noStrike" kern="1200" baseline="0" dirty="0" err="1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증감율</a:t>
                      </a:r>
                      <a:endParaRPr lang="ko-KR" altLang="en-US" sz="1200" u="none" strike="noStrike" kern="1200" baseline="0" dirty="0">
                        <a:solidFill>
                          <a:schemeClr val="dk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  <a:cs typeface="+mn-cs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2012</a:t>
                      </a:r>
                      <a:r>
                        <a:rPr lang="ko-KR" alt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년 </a:t>
                      </a:r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55-59</a:t>
                      </a:r>
                      <a:r>
                        <a:rPr lang="ko-KR" alt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세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2017</a:t>
                      </a:r>
                      <a:r>
                        <a:rPr lang="ko-KR" alt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년 </a:t>
                      </a:r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60-64</a:t>
                      </a:r>
                      <a:r>
                        <a:rPr lang="ko-KR" altLang="en-US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세</a:t>
                      </a: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u="none" strike="noStrike" kern="1200" baseline="0" dirty="0" err="1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증감율</a:t>
                      </a:r>
                      <a:endParaRPr lang="ko-KR" altLang="en-US" sz="1200" u="none" strike="noStrike" kern="1200" baseline="0" dirty="0">
                        <a:solidFill>
                          <a:schemeClr val="dk1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  <a:cs typeface="+mn-cs"/>
                      </a:endParaRPr>
                    </a:p>
                  </a:txBody>
                  <a:tcPr marL="45720" marR="4572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6323567"/>
                  </a:ext>
                </a:extLst>
              </a:tr>
              <a:tr h="30355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관리자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-45.7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29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-55.7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741909454"/>
                  </a:ext>
                </a:extLst>
              </a:tr>
              <a:tr h="30355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 dirty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전문가</a:t>
                      </a:r>
                      <a:endParaRPr lang="ko-KR" alt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-60.8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61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-44.8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899666789"/>
                  </a:ext>
                </a:extLst>
              </a:tr>
              <a:tr h="30355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사무직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-72.6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-67.3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908421886"/>
                  </a:ext>
                </a:extLst>
              </a:tr>
              <a:tr h="30355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서비스직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-30.3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6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-53.6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844048666"/>
                  </a:ext>
                </a:extLst>
              </a:tr>
              <a:tr h="30355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기능공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-48.1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29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-36.7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879623776"/>
                  </a:ext>
                </a:extLst>
              </a:tr>
              <a:tr h="30355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조립원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59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36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-38.9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94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58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-38.5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65651532"/>
                  </a:ext>
                </a:extLst>
              </a:tr>
              <a:tr h="30355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단순노무직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43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-22.3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36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39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8.1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2426550923"/>
                  </a:ext>
                </a:extLst>
              </a:tr>
              <a:tr h="30355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200" u="none" strike="noStrike" baseline="0"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</a:rPr>
                        <a:t>계</a:t>
                      </a:r>
                      <a:endParaRPr lang="ko-KR" altLang="en-US" sz="1200" b="0" i="0" u="none" strike="noStrike" baseline="0">
                        <a:solidFill>
                          <a:srgbClr val="000000"/>
                        </a:solidFill>
                        <a:effectLst/>
                        <a:latin typeface="KoPub돋움체 Light" panose="00000300000000000000" pitchFamily="2" charset="-127"/>
                        <a:ea typeface="KoPub돋움체 Light" panose="00000300000000000000" pitchFamily="2" charset="-127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236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129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-45.4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320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190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20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KoPub돋움체 Light" panose="00000300000000000000" pitchFamily="2" charset="-127"/>
                          <a:ea typeface="KoPub돋움체 Light" panose="00000300000000000000" pitchFamily="2" charset="-127"/>
                          <a:cs typeface="+mn-cs"/>
                        </a:rPr>
                        <a:t>-40.7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613632545"/>
                  </a:ext>
                </a:extLst>
              </a:tr>
            </a:tbl>
          </a:graphicData>
        </a:graphic>
      </p:graphicFrame>
      <p:sp>
        <p:nvSpPr>
          <p:cNvPr id="5" name="내용 개체 틀 2">
            <a:extLst>
              <a:ext uri="{FF2B5EF4-FFF2-40B4-BE49-F238E27FC236}">
                <a16:creationId xmlns:a16="http://schemas.microsoft.com/office/drawing/2014/main" xmlns="" id="{E1B402E2-9D23-4FC3-BB6C-9420AA82A47B}"/>
              </a:ext>
            </a:extLst>
          </p:cNvPr>
          <p:cNvSpPr txBox="1">
            <a:spLocks/>
          </p:cNvSpPr>
          <p:nvPr/>
        </p:nvSpPr>
        <p:spPr>
          <a:xfrm>
            <a:off x="1081454" y="1268760"/>
            <a:ext cx="10074226" cy="172819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30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 이상 사업체 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55-59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남성 취업자의 직업 구조가 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뒤 </a:t>
            </a:r>
            <a:r>
              <a:rPr lang="en-US" altLang="ko-KR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60-64</a:t>
            </a:r>
            <a:r>
              <a:rPr lang="ko-KR" altLang="en-US" sz="19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세가 되었을 때 어떻게 바뀌었는지를 정년 의무화 전후로 비교</a:t>
            </a:r>
            <a:endParaRPr lang="en-US" altLang="ko-KR" sz="1900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2008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55-59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세는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2013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60-64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세가 되었을 때 취업자수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45% 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감소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특히 전문가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사무직은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60% 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이상 큰 감소율 보임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2012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55-59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세는 </a:t>
            </a:r>
            <a:r>
              <a:rPr lang="ko-KR" altLang="en-US" sz="1700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정년법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의무화 이후인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2017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60-64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세가 되었을 때 취업자수 </a:t>
            </a:r>
            <a:r>
              <a:rPr lang="en-US" altLang="ko-KR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40% </a:t>
            </a:r>
            <a:r>
              <a:rPr lang="ko-KR" altLang="en-US" sz="17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감소</a:t>
            </a:r>
            <a:endParaRPr lang="en-US" altLang="ko-KR" sz="1700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xmlns="" id="{876FA1DB-D699-42A2-93C5-5FB702DD18A9}"/>
              </a:ext>
            </a:extLst>
          </p:cNvPr>
          <p:cNvSpPr txBox="1">
            <a:spLocks/>
          </p:cNvSpPr>
          <p:nvPr/>
        </p:nvSpPr>
        <p:spPr>
          <a:xfrm>
            <a:off x="1081454" y="3140968"/>
            <a:ext cx="4150450" cy="3430428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1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1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-1800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화이트 칼라의 감소폭이 더 크다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385200" lvl="1" indent="-1836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정년법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이전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초반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후반 비교와 유사한 패턴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180000" indent="-1800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정년법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전후 취업자수가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40%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대로 유사한 감소폭을 보여 정년법은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60-64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취업에는 별다른 영향을 미치지 못한 것으로 결론 가능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385200" lvl="1" indent="-1836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후 재고용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연장형 임금피크제의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초반 취업자 증가 효과 크지 않음 시사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자료</a:t>
            </a:r>
            <a:r>
              <a:rPr lang="en-US" altLang="ko-KR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: </a:t>
            </a:r>
            <a:r>
              <a:rPr lang="ko-KR" altLang="en-US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통계청</a:t>
            </a:r>
            <a:r>
              <a:rPr lang="en-US" altLang="ko-KR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, </a:t>
            </a:r>
            <a:r>
              <a:rPr lang="ko-KR" altLang="en-US" sz="1600" dirty="0">
                <a:latin typeface="KoPubWorld돋움체 Light" panose="00000300000000000000" pitchFamily="2" charset="-127"/>
                <a:ea typeface="KoPubWorld돋움체 Light" panose="00000300000000000000" pitchFamily="2" charset="-127"/>
                <a:cs typeface="KoPubWorld돋움체 Light" panose="00000300000000000000" pitchFamily="2" charset="-127"/>
              </a:rPr>
              <a:t>경제활동인구조사</a:t>
            </a:r>
            <a:endParaRPr lang="en-US" altLang="ko-KR" sz="1600" dirty="0">
              <a:latin typeface="KoPubWorld돋움체 Light" panose="00000300000000000000" pitchFamily="2" charset="-127"/>
              <a:ea typeface="KoPubWorld돋움체 Light" panose="00000300000000000000" pitchFamily="2" charset="-127"/>
              <a:cs typeface="KoPubWorld돋움체 Light" panose="00000300000000000000" pitchFamily="2" charset="-127"/>
            </a:endParaRP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xmlns="" id="{1DAF6F4D-54E8-4D77-8012-D906897C2570}"/>
              </a:ext>
            </a:extLst>
          </p:cNvPr>
          <p:cNvCxnSpPr>
            <a:cxnSpLocks/>
          </p:cNvCxnSpPr>
          <p:nvPr/>
        </p:nvCxnSpPr>
        <p:spPr>
          <a:xfrm>
            <a:off x="1097280" y="934536"/>
            <a:ext cx="998893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5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559C5854-70BB-61FF-1DD2-0DE587DEA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임금 피크제는 </a:t>
            </a:r>
            <a:r>
              <a:rPr lang="en-US" altLang="ko-KR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50</a:t>
            </a:r>
            <a:r>
              <a:rPr lang="ko-KR" altLang="en-US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대 후반 임금 감소효과 </a:t>
            </a:r>
            <a:r>
              <a:rPr lang="ko-KR" altLang="en-US" sz="3200" dirty="0" err="1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뚜렷</a:t>
            </a:r>
            <a:endParaRPr lang="ko-KR" altLang="en-US" sz="32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AEF2429A-67C5-7733-315B-EF7E17B9D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80000" indent="-1800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인 이상 사업장의 자료를 이용해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53-54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임금 대비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58-59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에 임금 비율을 계산해 보면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 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 의무화가 시작된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2016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이후 약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5-7%p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가량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더 감소한 것으로 나타난다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남성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)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금액으로는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2015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 이전에 약 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120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만원 가량 감소한 것이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210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만원 가량 감소하는 것으로 확대된 것이다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400"/>
              </a:spcBef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우리나라 임금은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40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후반에 정점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None/>
            </a:pP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이후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완만한 감소하는데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None/>
            </a:pPr>
            <a:r>
              <a:rPr lang="en-US" altLang="ko-KR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후반 연령대의 임금 감소폭을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None/>
            </a:pP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임금피크제가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더 크게 만든 것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None/>
            </a:pP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이와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같은 임금 감소폭 증가는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None/>
            </a:pP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정년연장이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다른 연령대에 미치는 </a:t>
            </a: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부정적</a:t>
            </a:r>
            <a:endParaRPr lang="en-US" altLang="ko-KR" dirty="0" smtClean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None/>
            </a:pP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파급효과를 줄이기 위해 </a:t>
            </a: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의도된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것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Aft>
                <a:spcPts val="100"/>
              </a:spcAft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임금피크제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미실시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사업체가 </a:t>
            </a: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포함된 </a:t>
            </a:r>
            <a:endParaRPr lang="en-US" altLang="ko-KR" dirty="0" smtClean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201168" lvl="1" indent="0">
              <a:lnSpc>
                <a:spcPct val="100000"/>
              </a:lnSpc>
              <a:spcAft>
                <a:spcPts val="100"/>
              </a:spcAft>
              <a:buNone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통계로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임금피크제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실시 사업체로 </a:t>
            </a:r>
            <a:endParaRPr lang="en-US" altLang="ko-KR" dirty="0" smtClean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marL="201168" lvl="1" indent="0">
              <a:lnSpc>
                <a:spcPct val="100000"/>
              </a:lnSpc>
              <a:spcAft>
                <a:spcPts val="100"/>
              </a:spcAft>
              <a:buNone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한정하면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더 감소폭이 클 </a:t>
            </a:r>
            <a:r>
              <a:rPr lang="ko-KR" altLang="en-US" dirty="0" smtClean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것이다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</p:txBody>
      </p:sp>
      <p:graphicFrame>
        <p:nvGraphicFramePr>
          <p:cNvPr id="4" name="차트 3">
            <a:extLst>
              <a:ext uri="{FF2B5EF4-FFF2-40B4-BE49-F238E27FC236}">
                <a16:creationId xmlns:a16="http://schemas.microsoft.com/office/drawing/2014/main" xmlns="" id="{9337A7FE-5AE2-C684-7D15-F0FDFBBA51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844606"/>
              </p:ext>
            </p:extLst>
          </p:nvPr>
        </p:nvGraphicFramePr>
        <p:xfrm>
          <a:off x="6096000" y="2780928"/>
          <a:ext cx="482453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xmlns="" id="{3FC0F65C-D81E-6EC3-969D-7A29EC915F36}"/>
              </a:ext>
            </a:extLst>
          </p:cNvPr>
          <p:cNvCxnSpPr>
            <a:cxnSpLocks/>
          </p:cNvCxnSpPr>
          <p:nvPr/>
        </p:nvCxnSpPr>
        <p:spPr>
          <a:xfrm>
            <a:off x="1105786" y="999460"/>
            <a:ext cx="998893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140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7B99A49-F51E-9B38-C5A1-8A4ECC9F1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42574" cy="766133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altLang="ko-KR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60</a:t>
            </a:r>
            <a:r>
              <a:rPr lang="ko-KR" altLang="en-US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세 정년의무화</a:t>
            </a:r>
            <a:r>
              <a:rPr lang="en-US" altLang="ko-KR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, </a:t>
            </a:r>
            <a:r>
              <a:rPr lang="ko-KR" altLang="en-US" sz="3200" dirty="0">
                <a:latin typeface="KoPubWorld돋움체 Bold" panose="00000800000000000000" pitchFamily="2" charset="-127"/>
                <a:ea typeface="KoPubWorld돋움체 Bold" panose="00000800000000000000" pitchFamily="2" charset="-127"/>
                <a:cs typeface="KoPubWorld돋움체 Bold" panose="00000800000000000000" pitchFamily="2" charset="-127"/>
              </a:rPr>
              <a:t>임금피크제 고용효과 연구 결과들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01097745-6468-8247-7F00-6D34DE58B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268760"/>
            <a:ext cx="10042574" cy="511256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Medium" panose="00000600000000000000" pitchFamily="2" charset="-127"/>
                <a:ea typeface="KoPubWorld바탕체 Medium" panose="00000600000000000000" pitchFamily="2" charset="-127"/>
                <a:cs typeface="KoPubWorld바탕체 Medium" panose="00000600000000000000" pitchFamily="2" charset="-127"/>
              </a:rPr>
              <a:t>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정년의무화의 직접적 대상이 되는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후반 연령대의 고용 증가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한요셉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(2019): 55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이후 임금 근로 취업확률을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6-7%p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가량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상승시키는 효과 발견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다만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정년 연장 의무화 직전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55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이전 연령대의 취업확률을 낮추는 조정효과 일부 발견되었고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고령층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명의 고용이 증가할 때 청년은 평균적으로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0.2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명 고용 감소하는 것으로 나타남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김대일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(2021): 2016-2019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년간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59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남성 고용률을 약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6%p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가량 상승 시키며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상용직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비중도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6.0%p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증가시킴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</a:t>
            </a:r>
          </a:p>
          <a:p>
            <a:pPr lvl="1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§"/>
            </a:pP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남재량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(2018): 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정년제가 해당 사업체의 총고용을 줄이는 효과 발견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다만 임금피크제는 고용에 긍정적 효과 나타남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sz="2100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임금 피크제의 고용 효과 </a:t>
            </a:r>
            <a:endParaRPr lang="en-US" altLang="ko-KR" sz="2100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최충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최광성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노우진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(2017):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임금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피크제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도입 사업장은 고용이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1.2%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정도 상대적으로 증가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55-64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고용 증가 효과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뚜렷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임금 피크제로 인해 청년층에 대한 정년 연장의 부정적 효과는 없는 것으로 결론 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장지연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전병유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(2017):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고령자의 고용을 늘리는 효과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뚜렷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청년층 고용에는 중립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임금피크제로 인한 임금감소폭이 클수록 고령자 고용 효과 커진다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/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재고용 유형보다는 정년연장형의 고령자 고용 효과 크다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/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중소기업에서 효과가 분명하게 관찰된다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. </a:t>
            </a:r>
          </a:p>
          <a:p>
            <a:pPr marL="180000" indent="-1800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60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세 정년제가 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50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대 후반 고용을 늘리는 효과는 대체로 합의되지만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사업체의 </a:t>
            </a:r>
            <a:r>
              <a:rPr lang="ko-KR" altLang="en-US" dirty="0" err="1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총고용</a:t>
            </a:r>
            <a:r>
              <a:rPr lang="en-US" altLang="ko-KR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, </a:t>
            </a:r>
            <a:r>
              <a:rPr lang="ko-KR" altLang="en-US" dirty="0">
                <a:latin typeface="KoPubWorld바탕체 Light" panose="00000300000000000000" pitchFamily="2" charset="-127"/>
                <a:ea typeface="KoPubWorld바탕체 Light" panose="00000300000000000000" pitchFamily="2" charset="-127"/>
                <a:cs typeface="KoPubWorld바탕체 Light" panose="00000300000000000000" pitchFamily="2" charset="-127"/>
              </a:rPr>
              <a:t>다른 연령대에 대한 부정적 파급효과의 정도에 대해서는 향후 연구가 더 필요</a:t>
            </a:r>
            <a:endParaRPr lang="en-US" altLang="ko-KR" dirty="0">
              <a:latin typeface="KoPubWorld바탕체 Light" panose="00000300000000000000" pitchFamily="2" charset="-127"/>
              <a:ea typeface="KoPubWorld바탕체 Light" panose="00000300000000000000" pitchFamily="2" charset="-127"/>
              <a:cs typeface="KoPubWorld바탕체 Light" panose="00000300000000000000" pitchFamily="2" charset="-127"/>
            </a:endParaRPr>
          </a:p>
          <a:p>
            <a:endParaRPr lang="ko-KR" altLang="en-US" dirty="0"/>
          </a:p>
          <a:p>
            <a:pPr marL="201168" lvl="1" indent="0">
              <a:lnSpc>
                <a:spcPct val="100000"/>
              </a:lnSpc>
              <a:spcBef>
                <a:spcPts val="400"/>
              </a:spcBef>
              <a:buNone/>
            </a:pPr>
            <a:endParaRPr lang="en-US" altLang="ko-KR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altLang="ko-KR" dirty="0">
              <a:latin typeface="KoPubWorld바탕체 Medium" panose="00000600000000000000" pitchFamily="2" charset="-127"/>
              <a:ea typeface="KoPubWorld바탕체 Medium" panose="00000600000000000000" pitchFamily="2" charset="-127"/>
              <a:cs typeface="KoPubWorld바탕체 Medium" panose="00000600000000000000" pitchFamily="2" charset="-127"/>
            </a:endParaRP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xmlns="" id="{C4EDDBE8-330D-5E52-F32D-9391DBB72EFD}"/>
              </a:ext>
            </a:extLst>
          </p:cNvPr>
          <p:cNvCxnSpPr/>
          <p:nvPr/>
        </p:nvCxnSpPr>
        <p:spPr>
          <a:xfrm>
            <a:off x="1097280" y="1052736"/>
            <a:ext cx="10042574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090741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추억">
  <a:themeElements>
    <a:clrScheme name="따뜻한 파란색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TM02892315[[fn=줄기]]</Template>
  <TotalTime>3655</TotalTime>
  <Words>2879</Words>
  <Application>Microsoft Office PowerPoint</Application>
  <PresentationFormat>와이드스크린</PresentationFormat>
  <Paragraphs>959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6</vt:i4>
      </vt:variant>
      <vt:variant>
        <vt:lpstr>슬라이드 제목</vt:lpstr>
      </vt:variant>
      <vt:variant>
        <vt:i4>14</vt:i4>
      </vt:variant>
    </vt:vector>
  </HeadingPairs>
  <TitlesOfParts>
    <vt:vector size="32" baseType="lpstr">
      <vt:lpstr>KoPubWorld돋움체 Bold</vt:lpstr>
      <vt:lpstr>KoPubWorld돋움체 Light</vt:lpstr>
      <vt:lpstr>KoPubWorld바탕체 Light</vt:lpstr>
      <vt:lpstr>KoPubWorld바탕체 Medium</vt:lpstr>
      <vt:lpstr>KoPub돋움체 Light</vt:lpstr>
      <vt:lpstr>KoPub바탕체 Bold</vt:lpstr>
      <vt:lpstr>맑은 고딕</vt:lpstr>
      <vt:lpstr>Arial</vt:lpstr>
      <vt:lpstr>Calibri</vt:lpstr>
      <vt:lpstr>Calibri Light</vt:lpstr>
      <vt:lpstr>Wingdings</vt:lpstr>
      <vt:lpstr>Wingdings 2</vt:lpstr>
      <vt:lpstr>HDOfficeLightV0</vt:lpstr>
      <vt:lpstr>1_HDOfficeLightV0</vt:lpstr>
      <vt:lpstr>2_HDOfficeLightV0</vt:lpstr>
      <vt:lpstr>추억</vt:lpstr>
      <vt:lpstr>1_디자인 사용자 지정</vt:lpstr>
      <vt:lpstr>디자인 사용자 지정</vt:lpstr>
      <vt:lpstr>60세 정년 의무화 이후  노동시장 변화</vt:lpstr>
      <vt:lpstr>60세 정년의무화</vt:lpstr>
      <vt:lpstr>정년 연령의 실제 변화</vt:lpstr>
      <vt:lpstr>임금 피크제 등 도입 실태</vt:lpstr>
      <vt:lpstr>60세 정년 후 50대 후반 고용 증가 뚜렷</vt:lpstr>
      <vt:lpstr>60세 정년법 전후 직업 분포 변화</vt:lpstr>
      <vt:lpstr>의무정년을 지난 60-64세는 여전히 취업자가 크게 감소한다</vt:lpstr>
      <vt:lpstr>임금 피크제는 50대 후반 임금 감소효과 뚜렷</vt:lpstr>
      <vt:lpstr>60세 정년의무화, 임금피크제 고용효과 연구 결과들</vt:lpstr>
      <vt:lpstr>임금 분위별 근로자 분포 변화</vt:lpstr>
      <vt:lpstr>고령 취업에서 자영업 중요한 역할</vt:lpstr>
      <vt:lpstr>다만, 코호트로 볼 때 고연령이 될수록 자영업이 늘어나는 것은 아님</vt:lpstr>
      <vt:lpstr>60-64세 고용 활성화를 위해 정책 변화 필요</vt:lpstr>
      <vt:lpstr>결론 및 향후 과제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고령층 노동시장  최근 추세</dc:title>
  <dc:creator>sungJaemin</dc:creator>
  <cp:lastModifiedBy>CSH</cp:lastModifiedBy>
  <cp:revision>65</cp:revision>
  <dcterms:created xsi:type="dcterms:W3CDTF">2022-05-22T02:21:58Z</dcterms:created>
  <dcterms:modified xsi:type="dcterms:W3CDTF">2022-06-08T06:31:24Z</dcterms:modified>
</cp:coreProperties>
</file>