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sldIdLst>
    <p:sldId id="256" r:id="rId2"/>
    <p:sldId id="261" r:id="rId3"/>
    <p:sldId id="257" r:id="rId4"/>
    <p:sldId id="258" r:id="rId5"/>
    <p:sldId id="259" r:id="rId6"/>
    <p:sldId id="264" r:id="rId7"/>
    <p:sldId id="267" r:id="rId8"/>
    <p:sldId id="266" r:id="rId9"/>
    <p:sldId id="262" r:id="rId10"/>
    <p:sldId id="263" r:id="rId11"/>
  </p:sldIdLst>
  <p:sldSz cx="12192000" cy="6858000"/>
  <p:notesSz cx="6858000" cy="9144000"/>
  <p:embeddedFontLst>
    <p:embeddedFont>
      <p:font typeface="HY엽서M" panose="02030600000101010101" pitchFamily="18" charset="-127"/>
      <p:regular r:id="rId12"/>
    </p:embeddedFont>
    <p:embeddedFont>
      <p:font typeface="맑은 고딕" panose="020B0503020000020004" pitchFamily="50" charset="-127"/>
      <p:regular r:id="rId13"/>
      <p:bold r:id="rId14"/>
    </p:embeddedFont>
  </p:embeddedFontLst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2E2E2"/>
    <a:srgbClr val="CB2B86"/>
    <a:srgbClr val="E15966"/>
    <a:srgbClr val="F89614"/>
    <a:srgbClr val="DC525F"/>
    <a:srgbClr val="33AF62"/>
    <a:srgbClr val="009999"/>
    <a:srgbClr val="00A1DA"/>
    <a:srgbClr val="33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828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08" y="34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2.fntdata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1.fntdata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3.fntdata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486889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004519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36711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611415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52836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871093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741816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785656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559407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762378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181720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5B5959-AFE9-467B-AE82-B63DA1CF1361}" type="datetimeFigureOut">
              <a:rPr lang="ko-KR" altLang="en-US" smtClean="0"/>
              <a:t>2022-03-29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D44CD-5ECF-47A9-8E52-A45181B2281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521008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그림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6954676" y="1250037"/>
            <a:ext cx="5230368" cy="4319016"/>
          </a:xfrm>
          <a:prstGeom prst="rect">
            <a:avLst/>
          </a:prstGeom>
        </p:spPr>
      </p:pic>
      <p:sp>
        <p:nvSpPr>
          <p:cNvPr id="4" name="TextBox 3"/>
          <p:cNvSpPr txBox="1"/>
          <p:nvPr/>
        </p:nvSpPr>
        <p:spPr>
          <a:xfrm>
            <a:off x="1308426" y="1516719"/>
            <a:ext cx="6758424" cy="36270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ko-KR" altLang="en-US" sz="8000" b="1" baseline="30000" dirty="0" err="1" smtClean="0">
                <a:solidFill>
                  <a:schemeClr val="accent1">
                    <a:lumMod val="50000"/>
                  </a:schemeClr>
                </a:solidFill>
                <a:latin typeface="+mn-ea"/>
              </a:rPr>
              <a:t>ㅇㅇㅇㅇ</a:t>
            </a:r>
            <a:r>
              <a:rPr lang="ko-KR" altLang="en-US" sz="8000" b="1" baseline="30000" dirty="0" smtClean="0">
                <a:solidFill>
                  <a:schemeClr val="accent1">
                    <a:lumMod val="50000"/>
                  </a:schemeClr>
                </a:solidFill>
                <a:latin typeface="+mn-ea"/>
              </a:rPr>
              <a:t> 기업</a:t>
            </a:r>
            <a:endParaRPr lang="en-US" altLang="ko-KR" sz="8000" b="1" baseline="30000" dirty="0" smtClean="0">
              <a:solidFill>
                <a:schemeClr val="accent1">
                  <a:lumMod val="50000"/>
                </a:schemeClr>
              </a:solidFill>
              <a:latin typeface="+mn-ea"/>
            </a:endParaRPr>
          </a:p>
          <a:p>
            <a:pPr>
              <a:lnSpc>
                <a:spcPct val="150000"/>
              </a:lnSpc>
            </a:pPr>
            <a:r>
              <a:rPr lang="ko-KR" altLang="en-US" sz="8000" b="1" baseline="30000" dirty="0" err="1" smtClean="0">
                <a:solidFill>
                  <a:schemeClr val="accent1">
                    <a:lumMod val="50000"/>
                  </a:schemeClr>
                </a:solidFill>
                <a:latin typeface="+mn-ea"/>
              </a:rPr>
              <a:t>감염병</a:t>
            </a:r>
            <a:r>
              <a:rPr lang="ko-KR" altLang="en-US" sz="8000" b="1" baseline="30000" dirty="0" smtClean="0">
                <a:solidFill>
                  <a:schemeClr val="accent1">
                    <a:lumMod val="50000"/>
                  </a:schemeClr>
                </a:solidFill>
                <a:latin typeface="+mn-ea"/>
              </a:rPr>
              <a:t> 대응을 위한 </a:t>
            </a:r>
            <a:endParaRPr lang="en-US" altLang="ko-KR" sz="8000" b="1" baseline="30000" dirty="0" smtClean="0">
              <a:solidFill>
                <a:schemeClr val="accent1">
                  <a:lumMod val="50000"/>
                </a:schemeClr>
              </a:solidFill>
              <a:latin typeface="+mn-ea"/>
            </a:endParaRPr>
          </a:p>
          <a:p>
            <a:pPr>
              <a:lnSpc>
                <a:spcPct val="150000"/>
              </a:lnSpc>
            </a:pPr>
            <a:r>
              <a:rPr lang="ko-KR" altLang="en-US" sz="8000" b="1" baseline="30000" dirty="0" smtClean="0">
                <a:solidFill>
                  <a:schemeClr val="accent1">
                    <a:lumMod val="50000"/>
                  </a:schemeClr>
                </a:solidFill>
                <a:latin typeface="+mn-ea"/>
              </a:rPr>
              <a:t>기능연속성계획</a:t>
            </a:r>
            <a:r>
              <a:rPr lang="en-US" altLang="ko-KR" sz="8000" b="1" baseline="30000" dirty="0" smtClean="0">
                <a:solidFill>
                  <a:schemeClr val="accent1">
                    <a:lumMod val="50000"/>
                  </a:schemeClr>
                </a:solidFill>
                <a:latin typeface="+mn-ea"/>
              </a:rPr>
              <a:t>(BCP)</a:t>
            </a:r>
            <a:r>
              <a:rPr lang="ko-KR" altLang="en-US" sz="2000" b="1" baseline="30000" dirty="0">
                <a:solidFill>
                  <a:schemeClr val="accent1">
                    <a:lumMod val="50000"/>
                  </a:schemeClr>
                </a:solidFill>
                <a:latin typeface="+mn-ea"/>
              </a:rPr>
              <a:t> </a:t>
            </a:r>
          </a:p>
        </p:txBody>
      </p:sp>
      <p:sp>
        <p:nvSpPr>
          <p:cNvPr id="5" name="직사각형 4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5495192" y="5835735"/>
            <a:ext cx="15953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 smtClean="0"/>
              <a:t>2022. 00. 00.</a:t>
            </a:r>
            <a:endParaRPr lang="ko-KR" altLang="en-US" b="1" dirty="0"/>
          </a:p>
        </p:txBody>
      </p:sp>
    </p:spTree>
    <p:extLst>
      <p:ext uri="{BB962C8B-B14F-4D97-AF65-F5344CB8AC3E}">
        <p14:creationId xmlns:p14="http://schemas.microsoft.com/office/powerpoint/2010/main" val="2723659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1218512"/>
              </p:ext>
            </p:extLst>
          </p:nvPr>
        </p:nvGraphicFramePr>
        <p:xfrm>
          <a:off x="590203" y="1188723"/>
          <a:ext cx="5401295" cy="4284000"/>
        </p:xfrm>
        <a:graphic>
          <a:graphicData uri="http://schemas.openxmlformats.org/drawingml/2006/table">
            <a:tbl>
              <a:tblPr/>
              <a:tblGrid>
                <a:gridCol w="4443351">
                  <a:extLst>
                    <a:ext uri="{9D8B030D-6E8A-4147-A177-3AD203B41FA5}">
                      <a16:colId xmlns:a16="http://schemas.microsoft.com/office/drawing/2014/main" val="675024935"/>
                    </a:ext>
                  </a:extLst>
                </a:gridCol>
                <a:gridCol w="478972">
                  <a:extLst>
                    <a:ext uri="{9D8B030D-6E8A-4147-A177-3AD203B41FA5}">
                      <a16:colId xmlns:a16="http://schemas.microsoft.com/office/drawing/2014/main" val="3114485894"/>
                    </a:ext>
                  </a:extLst>
                </a:gridCol>
                <a:gridCol w="478972">
                  <a:extLst>
                    <a:ext uri="{9D8B030D-6E8A-4147-A177-3AD203B41FA5}">
                      <a16:colId xmlns:a16="http://schemas.microsoft.com/office/drawing/2014/main" val="459005406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질문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9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예</a:t>
                      </a:r>
                      <a:endParaRPr lang="ko-KR" altLang="en-US" sz="9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9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아니오</a:t>
                      </a:r>
                      <a:endParaRPr lang="ko-KR" altLang="en-US" sz="9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9430652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조직의 핵심 제품과 서비스를 파악하고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이를 문서화하였는가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800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800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0363680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팬데믹이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기업과 업무에 미칠 피해를 파악하고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이를 문서화하였는가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370122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업무 지속을 위한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핵심인력과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업무를 파악하고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이를 문서화하였는가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32968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핵심 제품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/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서비스를 계속 제공하기 위하여 반드시 필요한 핵심 기술을 파악하고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</a:p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이를 문서화하였는가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4581107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제한된 인력과 자원으로 지속 운영할 수 있는 기한을 파악하고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</a:p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이를 문서화하였는가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 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109554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핵심 업무 수행에 반드시 필요한 전문 정보기술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또는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장비를 파악하고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</a:p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이를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목록화하였는가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 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9629597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l" fontAlgn="base" latinLnBrk="1">
                        <a:lnSpc>
                          <a:spcPct val="150000"/>
                        </a:lnSpc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업무 지속에 반드시 필요한 공급업체를 파악하고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이에 대한 대안을 가지고 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l" fontAlgn="base" latinLnBrk="1">
                        <a:lnSpc>
                          <a:spcPct val="150000"/>
                        </a:lnSpc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공급업체의 제품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/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서비스 납품에 관한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업무연속성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계획을 확인하였는가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1666919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팬데믹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상황에서 직원이 본인의 담당업무를 이해하고 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2702319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사회적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거리두기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방침을 마련하였는가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직원이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팬데믹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발생 시 위생 및 </a:t>
                      </a:r>
                      <a:endParaRPr lang="en-US" altLang="ko-KR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사회적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거리두기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수칙을 알고 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 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79583196"/>
                  </a:ext>
                </a:extLst>
              </a:tr>
            </a:tbl>
          </a:graphicData>
        </a:graphic>
      </p:graphicFrame>
      <p:grpSp>
        <p:nvGrpSpPr>
          <p:cNvPr id="9" name="그룹 8"/>
          <p:cNvGrpSpPr/>
          <p:nvPr/>
        </p:nvGrpSpPr>
        <p:grpSpPr>
          <a:xfrm>
            <a:off x="590206" y="327278"/>
            <a:ext cx="4527894" cy="617349"/>
            <a:chOff x="4946075" y="669025"/>
            <a:chExt cx="4527894" cy="617349"/>
          </a:xfrm>
        </p:grpSpPr>
        <p:sp>
          <p:nvSpPr>
            <p:cNvPr id="7" name="직사각형 6"/>
            <p:cNvSpPr/>
            <p:nvPr/>
          </p:nvSpPr>
          <p:spPr>
            <a:xfrm>
              <a:off x="4946075" y="669025"/>
              <a:ext cx="4527894" cy="617349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ko-KR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 </a:t>
              </a:r>
              <a:r>
                <a:rPr lang="ko-KR" altLang="en-US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양식 </a:t>
              </a:r>
              <a:endParaRPr lang="ko-KR" altLang="en-US" sz="2000" dirty="0">
                <a:latin typeface="G마켓 산스 TTF Medium" panose="02000000000000000000" pitchFamily="2" charset="-127"/>
                <a:ea typeface="G마켓 산스 TTF Medium" panose="02000000000000000000" pitchFamily="2" charset="-127"/>
              </a:endParaRPr>
            </a:p>
          </p:txBody>
        </p:sp>
        <p:sp>
          <p:nvSpPr>
            <p:cNvPr id="8" name="직사각형 7"/>
            <p:cNvSpPr/>
            <p:nvPr/>
          </p:nvSpPr>
          <p:spPr>
            <a:xfrm>
              <a:off x="5781822" y="745583"/>
              <a:ext cx="3590547" cy="4642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fontAlgn="base" latinLnBrk="0"/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7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단계 </a:t>
              </a:r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: 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기능연속성계획의 점검</a:t>
              </a:r>
              <a:endParaRPr lang="ko-KR" altLang="en-US" sz="1600" b="1" dirty="0">
                <a:solidFill>
                  <a:schemeClr val="tx1"/>
                </a:solidFill>
                <a:latin typeface="+mn-ea"/>
              </a:endParaRPr>
            </a:p>
          </p:txBody>
        </p:sp>
      </p:grpSp>
      <p:sp>
        <p:nvSpPr>
          <p:cNvPr id="11" name="직사각형 10"/>
          <p:cNvSpPr/>
          <p:nvPr/>
        </p:nvSpPr>
        <p:spPr>
          <a:xfrm>
            <a:off x="10001024" y="797317"/>
            <a:ext cx="1645002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fontAlgn="base" latinLnBrk="0"/>
            <a:r>
              <a:rPr lang="ko-KR" altLang="en-US" sz="1100" b="1" dirty="0" smtClean="0">
                <a:latin typeface="+mn-ea"/>
              </a:rPr>
              <a:t>기능연속성계획 </a:t>
            </a:r>
            <a:r>
              <a:rPr lang="ko-KR" altLang="en-US" sz="1100" b="1" dirty="0" err="1" smtClean="0">
                <a:latin typeface="+mn-ea"/>
              </a:rPr>
              <a:t>점검표</a:t>
            </a:r>
            <a:endParaRPr lang="ko-KR" altLang="en-US" sz="1100" b="1" dirty="0">
              <a:latin typeface="+mn-ea"/>
            </a:endParaRPr>
          </a:p>
        </p:txBody>
      </p:sp>
      <p:graphicFrame>
        <p:nvGraphicFramePr>
          <p:cNvPr id="14" name="표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122295"/>
              </p:ext>
            </p:extLst>
          </p:nvPr>
        </p:nvGraphicFramePr>
        <p:xfrm>
          <a:off x="6220441" y="1188723"/>
          <a:ext cx="5400000" cy="4284000"/>
        </p:xfrm>
        <a:graphic>
          <a:graphicData uri="http://schemas.openxmlformats.org/drawingml/2006/table">
            <a:tbl>
              <a:tblPr/>
              <a:tblGrid>
                <a:gridCol w="4442400">
                  <a:extLst>
                    <a:ext uri="{9D8B030D-6E8A-4147-A177-3AD203B41FA5}">
                      <a16:colId xmlns:a16="http://schemas.microsoft.com/office/drawing/2014/main" val="675024935"/>
                    </a:ext>
                  </a:extLst>
                </a:gridCol>
                <a:gridCol w="478800">
                  <a:extLst>
                    <a:ext uri="{9D8B030D-6E8A-4147-A177-3AD203B41FA5}">
                      <a16:colId xmlns:a16="http://schemas.microsoft.com/office/drawing/2014/main" val="3114485894"/>
                    </a:ext>
                  </a:extLst>
                </a:gridCol>
                <a:gridCol w="478800">
                  <a:extLst>
                    <a:ext uri="{9D8B030D-6E8A-4147-A177-3AD203B41FA5}">
                      <a16:colId xmlns:a16="http://schemas.microsoft.com/office/drawing/2014/main" val="459005406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질문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9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예</a:t>
                      </a:r>
                      <a:endParaRPr lang="ko-KR" altLang="en-US" sz="9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9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아니오</a:t>
                      </a:r>
                      <a:endParaRPr lang="ko-KR" altLang="en-US" sz="9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9430652"/>
                  </a:ext>
                </a:extLst>
              </a:tr>
              <a:tr h="612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사회적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거리두기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대책을 위한 예행 연습을 실시했는가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 </a:t>
                      </a:r>
                    </a:p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예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: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직원의 재택근무 기술 테스트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원격회의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시설 설치 등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800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800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0363680"/>
                  </a:ext>
                </a:extLst>
              </a:tr>
              <a:tr h="612000">
                <a:tc>
                  <a:txBody>
                    <a:bodyPr/>
                    <a:lstStyle/>
                    <a:p>
                      <a:pPr fontAlgn="base" latinLnBrk="1">
                        <a:lnSpc>
                          <a:spcPct val="150000"/>
                        </a:lnSpc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직원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공급업체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보험사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노조 대표의 비상연락망을 알고 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 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fontAlgn="base" latinLnBrk="1">
                        <a:lnSpc>
                          <a:spcPct val="150000"/>
                        </a:lnSpc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해당 정보를 두 곳 이상의 장소에 분산하여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보관해두었는가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800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800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42890821"/>
                  </a:ext>
                </a:extLst>
              </a:tr>
              <a:tr h="612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귀하의 장소 또는 인근 회사로 인하여 위험성이 증가하는가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 </a:t>
                      </a:r>
                    </a:p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예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: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일반인이 방문할 수 있는 접수처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370122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마스크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장갑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세정제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알코올 솜 등이 구비되어 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32968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현금 보유 상태는 어떠한가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4581107"/>
                  </a:ext>
                </a:extLst>
              </a:tr>
              <a:tr h="594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서비스 제공을 위하여 직원이 대체 업무를 맡을 수 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 </a:t>
                      </a:r>
                    </a:p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예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: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직원의 </a:t>
                      </a:r>
                      <a:r>
                        <a:rPr lang="ko-KR" altLang="en-US" sz="900" kern="1200" dirty="0" err="1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교차교육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이수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1095543"/>
                  </a:ext>
                </a:extLst>
              </a:tr>
              <a:tr h="594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비상사태 시 직원이 필요에 따라 핵심 정보를 공유하거나 접근할 수 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 </a:t>
                      </a:r>
                    </a:p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예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: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복수의 관계자가 열쇠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출입증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금고 비밀번호에 접근 가능한가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?)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9629597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l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노조 대표와 대응책을 논의한 적이 있는가</a:t>
                      </a:r>
                      <a:r>
                        <a:rPr lang="en-US" altLang="ko-KR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  <a:endParaRPr lang="ko-KR" altLang="en-US" sz="90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1666919"/>
                  </a:ext>
                </a:extLst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590203" y="5834540"/>
            <a:ext cx="8684426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base">
              <a:lnSpc>
                <a:spcPct val="150000"/>
              </a:lnSpc>
            </a:pPr>
            <a:r>
              <a:rPr lang="ko-KR" altLang="en-US" sz="800" baseline="30000" dirty="0"/>
              <a:t>●  </a:t>
            </a:r>
            <a:r>
              <a:rPr lang="ko-KR" altLang="en-US" sz="900" dirty="0" smtClean="0">
                <a:latin typeface="+mn-ea"/>
              </a:rPr>
              <a:t>“</a:t>
            </a:r>
            <a:r>
              <a:rPr lang="ko-KR" altLang="en-US" sz="900" dirty="0" err="1">
                <a:latin typeface="+mn-ea"/>
              </a:rPr>
              <a:t>아니오”에</a:t>
            </a:r>
            <a:r>
              <a:rPr lang="ko-KR" altLang="en-US" sz="900" dirty="0">
                <a:latin typeface="+mn-ea"/>
              </a:rPr>
              <a:t> 해당하는 질문은 향후 발생할 수 있는 사태를 관리하기 위하여 계획을 마련하거나 확대하는 방안을 고려하여야 </a:t>
            </a:r>
            <a:r>
              <a:rPr lang="ko-KR" altLang="en-US" sz="900" dirty="0" smtClean="0">
                <a:latin typeface="+mn-ea"/>
              </a:rPr>
              <a:t>합니다</a:t>
            </a:r>
            <a:r>
              <a:rPr lang="en-US" altLang="ko-KR" sz="900" dirty="0">
                <a:latin typeface="+mn-ea"/>
              </a:rPr>
              <a:t>. </a:t>
            </a:r>
            <a:endParaRPr lang="ko-KR" altLang="en-US" sz="900" dirty="0">
              <a:latin typeface="+mn-ea"/>
            </a:endParaRPr>
          </a:p>
          <a:p>
            <a:pPr fontAlgn="base">
              <a:lnSpc>
                <a:spcPct val="150000"/>
              </a:lnSpc>
            </a:pPr>
            <a:r>
              <a:rPr lang="ko-KR" altLang="en-US" sz="900" baseline="30000" dirty="0" smtClean="0"/>
              <a:t>● </a:t>
            </a:r>
            <a:r>
              <a:rPr lang="ko-KR" altLang="en-US" sz="900" dirty="0" smtClean="0">
                <a:latin typeface="+mn-ea"/>
              </a:rPr>
              <a:t>“</a:t>
            </a:r>
            <a:r>
              <a:rPr lang="ko-KR" altLang="en-US" sz="900" dirty="0" err="1">
                <a:latin typeface="+mn-ea"/>
              </a:rPr>
              <a:t>네”에</a:t>
            </a:r>
            <a:r>
              <a:rPr lang="ko-KR" altLang="en-US" sz="900" dirty="0">
                <a:latin typeface="+mn-ea"/>
              </a:rPr>
              <a:t> 해당하는 질문은 해당 계획을 검토 및 업데이트해야 </a:t>
            </a:r>
            <a:r>
              <a:rPr lang="ko-KR" altLang="en-US" sz="900" dirty="0" smtClean="0">
                <a:latin typeface="+mn-ea"/>
              </a:rPr>
              <a:t>합니다</a:t>
            </a:r>
            <a:r>
              <a:rPr lang="en-US" altLang="ko-KR" sz="900" dirty="0">
                <a:latin typeface="+mn-ea"/>
              </a:rPr>
              <a:t>. </a:t>
            </a:r>
            <a:endParaRPr lang="ko-KR" altLang="en-US" sz="900" dirty="0">
              <a:latin typeface="+mn-ea"/>
            </a:endParaRPr>
          </a:p>
          <a:p>
            <a:endParaRPr lang="ko-KR" altLang="en-US" dirty="0"/>
          </a:p>
        </p:txBody>
      </p:sp>
      <p:sp>
        <p:nvSpPr>
          <p:cNvPr id="10" name="직사각형 9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5766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5809648"/>
              </p:ext>
            </p:extLst>
          </p:nvPr>
        </p:nvGraphicFramePr>
        <p:xfrm>
          <a:off x="590204" y="1188723"/>
          <a:ext cx="11022672" cy="4500000"/>
        </p:xfrm>
        <a:graphic>
          <a:graphicData uri="http://schemas.openxmlformats.org/drawingml/2006/table">
            <a:tbl>
              <a:tblPr/>
              <a:tblGrid>
                <a:gridCol w="2428767">
                  <a:extLst>
                    <a:ext uri="{9D8B030D-6E8A-4147-A177-3AD203B41FA5}">
                      <a16:colId xmlns:a16="http://schemas.microsoft.com/office/drawing/2014/main" val="675024935"/>
                    </a:ext>
                  </a:extLst>
                </a:gridCol>
                <a:gridCol w="8593905">
                  <a:extLst>
                    <a:ext uri="{9D8B030D-6E8A-4147-A177-3AD203B41FA5}">
                      <a16:colId xmlns:a16="http://schemas.microsoft.com/office/drawing/2014/main" val="459005406"/>
                    </a:ext>
                  </a:extLst>
                </a:gridCol>
              </a:tblGrid>
              <a:tr h="360000">
                <a:tc gridSpan="2"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200" b="1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기업 기본정보</a:t>
                      </a:r>
                      <a:endParaRPr lang="ko-KR" altLang="en-US" sz="1200" b="1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ase" latinLnBrk="1"/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3AF6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9430652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ko-KR" altLang="en-US" sz="12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회사명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en-US" altLang="ko-KR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0000</a:t>
                      </a:r>
                      <a:r>
                        <a:rPr lang="ko-KR" altLang="en-US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기업</a:t>
                      </a:r>
                      <a:endParaRPr lang="ko-KR" altLang="en-US" sz="1200" b="1" i="1" kern="120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7926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kern="0" spc="-50" dirty="0" smtClean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주소</a:t>
                      </a:r>
                      <a:endParaRPr lang="ko-KR" altLang="en-US" sz="1200" b="1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00</a:t>
                      </a:r>
                      <a:r>
                        <a:rPr lang="ko-KR" altLang="en-US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시 </a:t>
                      </a:r>
                      <a:r>
                        <a:rPr lang="en-US" altLang="ko-KR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00</a:t>
                      </a:r>
                      <a:r>
                        <a:rPr lang="ko-KR" altLang="en-US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구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0363680"/>
                  </a:ext>
                </a:extLst>
              </a:tr>
              <a:tr h="1440000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dirty="0" smtClean="0">
                          <a:latin typeface="+mn-ea"/>
                          <a:ea typeface="+mn-ea"/>
                        </a:rPr>
                        <a:t>장소</a:t>
                      </a:r>
                      <a:endParaRPr lang="en-US" altLang="ko-KR" sz="1200" b="1" dirty="0" smtClean="0">
                        <a:latin typeface="+mn-ea"/>
                        <a:ea typeface="+mn-ea"/>
                      </a:endParaRPr>
                    </a:p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dirty="0" smtClean="0"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200" b="1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200" b="1" dirty="0" smtClean="0">
                          <a:latin typeface="+mn-ea"/>
                          <a:ea typeface="+mn-ea"/>
                        </a:rPr>
                        <a:t>도로 안내도 기준</a:t>
                      </a:r>
                      <a:r>
                        <a:rPr lang="en-US" altLang="ko-KR" sz="1200" b="1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sz="1200" b="1" dirty="0"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370122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kern="0" spc="-50" dirty="0" smtClean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전화번호</a:t>
                      </a:r>
                      <a:endParaRPr lang="ko-KR" altLang="en-US" sz="1200" b="1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000-000-0000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32968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kern="0" spc="-50" dirty="0" smtClean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팩스번호</a:t>
                      </a:r>
                      <a:endParaRPr lang="ko-KR" altLang="en-US" sz="1200" b="1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4581107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kern="0" spc="-50" dirty="0" smtClean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이메일</a:t>
                      </a:r>
                      <a:endParaRPr lang="ko-KR" altLang="en-US" sz="1200" b="1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000000@000000.com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1095543"/>
                  </a:ext>
                </a:extLst>
              </a:tr>
            </a:tbl>
          </a:graphicData>
        </a:graphic>
      </p:graphicFrame>
      <p:grpSp>
        <p:nvGrpSpPr>
          <p:cNvPr id="9" name="그룹 8"/>
          <p:cNvGrpSpPr/>
          <p:nvPr/>
        </p:nvGrpSpPr>
        <p:grpSpPr>
          <a:xfrm>
            <a:off x="590206" y="327278"/>
            <a:ext cx="2557440" cy="617349"/>
            <a:chOff x="4946075" y="669025"/>
            <a:chExt cx="5039414" cy="617349"/>
          </a:xfrm>
        </p:grpSpPr>
        <p:sp>
          <p:nvSpPr>
            <p:cNvPr id="7" name="직사각형 6"/>
            <p:cNvSpPr/>
            <p:nvPr/>
          </p:nvSpPr>
          <p:spPr>
            <a:xfrm>
              <a:off x="4946075" y="669025"/>
              <a:ext cx="5039414" cy="617349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ko-KR" altLang="en-US" sz="2000" dirty="0">
                <a:latin typeface="G마켓 산스 TTF Medium" panose="02000000000000000000" pitchFamily="2" charset="-127"/>
                <a:ea typeface="G마켓 산스 TTF Medium" panose="02000000000000000000" pitchFamily="2" charset="-127"/>
              </a:endParaRPr>
            </a:p>
          </p:txBody>
        </p:sp>
        <p:sp>
          <p:nvSpPr>
            <p:cNvPr id="8" name="직사각형 7"/>
            <p:cNvSpPr/>
            <p:nvPr/>
          </p:nvSpPr>
          <p:spPr>
            <a:xfrm>
              <a:off x="5110314" y="745583"/>
              <a:ext cx="4710935" cy="4642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 latinLnBrk="0"/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기업</a:t>
              </a:r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 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기본 정보</a:t>
              </a:r>
              <a:endParaRPr lang="ko-KR" altLang="en-US" sz="1600" b="1" dirty="0">
                <a:solidFill>
                  <a:schemeClr val="tx1"/>
                </a:solidFill>
                <a:latin typeface="+mn-ea"/>
              </a:endParaRPr>
            </a:p>
          </p:txBody>
        </p:sp>
      </p:grpSp>
      <p:sp>
        <p:nvSpPr>
          <p:cNvPr id="11" name="직사각형 10"/>
          <p:cNvSpPr/>
          <p:nvPr/>
        </p:nvSpPr>
        <p:spPr>
          <a:xfrm>
            <a:off x="10847409" y="797317"/>
            <a:ext cx="79861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fontAlgn="base" latinLnBrk="0"/>
            <a:r>
              <a:rPr lang="ko-KR" altLang="en-US" sz="1100" b="1" dirty="0" smtClean="0">
                <a:latin typeface="+mn-ea"/>
              </a:rPr>
              <a:t>조치 계획</a:t>
            </a:r>
            <a:endParaRPr lang="ko-KR" altLang="en-US" sz="1100" b="1" dirty="0">
              <a:latin typeface="+mn-ea"/>
            </a:endParaRPr>
          </a:p>
        </p:txBody>
      </p:sp>
      <p:sp>
        <p:nvSpPr>
          <p:cNvPr id="10" name="직사각형 9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04556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56338"/>
              </p:ext>
            </p:extLst>
          </p:nvPr>
        </p:nvGraphicFramePr>
        <p:xfrm>
          <a:off x="590204" y="1188724"/>
          <a:ext cx="10978112" cy="4513326"/>
        </p:xfrm>
        <a:graphic>
          <a:graphicData uri="http://schemas.openxmlformats.org/drawingml/2006/table">
            <a:tbl>
              <a:tblPr/>
              <a:tblGrid>
                <a:gridCol w="2340565">
                  <a:extLst>
                    <a:ext uri="{9D8B030D-6E8A-4147-A177-3AD203B41FA5}">
                      <a16:colId xmlns:a16="http://schemas.microsoft.com/office/drawing/2014/main" val="675024935"/>
                    </a:ext>
                  </a:extLst>
                </a:gridCol>
                <a:gridCol w="2227385">
                  <a:extLst>
                    <a:ext uri="{9D8B030D-6E8A-4147-A177-3AD203B41FA5}">
                      <a16:colId xmlns:a16="http://schemas.microsoft.com/office/drawing/2014/main" val="3095684738"/>
                    </a:ext>
                  </a:extLst>
                </a:gridCol>
                <a:gridCol w="2325077">
                  <a:extLst>
                    <a:ext uri="{9D8B030D-6E8A-4147-A177-3AD203B41FA5}">
                      <a16:colId xmlns:a16="http://schemas.microsoft.com/office/drawing/2014/main" val="2760272199"/>
                    </a:ext>
                  </a:extLst>
                </a:gridCol>
                <a:gridCol w="2352040">
                  <a:extLst>
                    <a:ext uri="{9D8B030D-6E8A-4147-A177-3AD203B41FA5}">
                      <a16:colId xmlns:a16="http://schemas.microsoft.com/office/drawing/2014/main" val="459005406"/>
                    </a:ext>
                  </a:extLst>
                </a:gridCol>
                <a:gridCol w="1733045">
                  <a:extLst>
                    <a:ext uri="{9D8B030D-6E8A-4147-A177-3AD203B41FA5}">
                      <a16:colId xmlns:a16="http://schemas.microsoft.com/office/drawing/2014/main" val="1752075161"/>
                    </a:ext>
                  </a:extLst>
                </a:gridCol>
              </a:tblGrid>
              <a:tr h="148472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kern="0" spc="-5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주요사업</a:t>
                      </a:r>
                      <a:endParaRPr lang="ko-KR" altLang="en-US" sz="1200" b="1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kern="0" spc="-5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사업에 미치는 영향</a:t>
                      </a:r>
                      <a:endParaRPr lang="ko-KR" altLang="en-US" sz="1200" b="1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kern="0" spc="-5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내부</a:t>
                      </a:r>
                      <a:r>
                        <a:rPr lang="en-US" altLang="ko-KR" sz="1200" b="1" kern="0" spc="-5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/</a:t>
                      </a:r>
                      <a:r>
                        <a:rPr lang="ko-KR" altLang="en-US" sz="1200" b="1" kern="0" spc="-5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외부</a:t>
                      </a:r>
                      <a:endParaRPr lang="ko-KR" altLang="en-US" sz="1200" b="1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kern="0" spc="-50" dirty="0" err="1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필요자원</a:t>
                      </a:r>
                      <a:endParaRPr lang="ko-KR" altLang="en-US" sz="1200" b="1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우선순위</a:t>
                      </a:r>
                      <a:endParaRPr lang="ko-KR" altLang="en-US" sz="1200" b="1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9430652"/>
                  </a:ext>
                </a:extLst>
              </a:tr>
              <a:tr h="291110"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주요 제품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·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서비스를</a:t>
                      </a:r>
                    </a:p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나열하고 중요도 순서대로</a:t>
                      </a:r>
                    </a:p>
                    <a:p>
                      <a:pPr algn="ctr"/>
                      <a:r>
                        <a:rPr lang="ko-KR" altLang="en-US" sz="1100" b="0" i="0" u="none" strike="noStrike" kern="1200" baseline="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순위결정</a:t>
                      </a:r>
                      <a:endParaRPr lang="ko-KR" altLang="en-US" sz="11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금전적 영향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고객과의</a:t>
                      </a:r>
                    </a:p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관계 등을 고려하여</a:t>
                      </a:r>
                    </a:p>
                    <a:p>
                      <a:pPr algn="ctr"/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&lt;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높음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(3)/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중간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(2)/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낮음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(1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)&gt;</a:t>
                      </a:r>
                      <a:endParaRPr lang="ko-KR" altLang="en-US" sz="11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제품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·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서비스가</a:t>
                      </a:r>
                    </a:p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내부 기능을 위한 것인지</a:t>
                      </a:r>
                    </a:p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외부 </a:t>
                      </a:r>
                      <a:r>
                        <a:rPr lang="ko-KR" altLang="en-US" sz="1100" b="0" i="0" u="none" strike="noStrike" kern="1200" baseline="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공급용인지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?</a:t>
                      </a:r>
                      <a:endParaRPr lang="ko-KR" altLang="en-US" sz="11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baseline="0" dirty="0" smtClean="0">
                          <a:latin typeface="RixGoM"/>
                        </a:rPr>
                        <a:t>해당 제품</a:t>
                      </a:r>
                      <a:r>
                        <a:rPr lang="en-US" altLang="ko-KR" sz="1100" b="0" i="0" u="none" strike="noStrike" baseline="0" dirty="0" smtClean="0">
                          <a:latin typeface="RixGoM"/>
                        </a:rPr>
                        <a:t>·</a:t>
                      </a:r>
                      <a:r>
                        <a:rPr lang="ko-KR" altLang="en-US" sz="1100" b="0" i="0" u="none" strike="noStrike" baseline="0" dirty="0" smtClean="0">
                          <a:latin typeface="RixGoM"/>
                        </a:rPr>
                        <a:t>서비스에 필요한 자원</a:t>
                      </a:r>
                    </a:p>
                    <a:p>
                      <a:pPr algn="ctr"/>
                      <a:r>
                        <a:rPr lang="en-US" altLang="ko-KR" sz="1100" b="0" i="0" u="none" strike="noStrike" baseline="0" dirty="0" smtClean="0">
                          <a:latin typeface="RixGoM"/>
                        </a:rPr>
                        <a:t>(</a:t>
                      </a:r>
                      <a:r>
                        <a:rPr lang="ko-KR" altLang="en-US" sz="1100" b="0" i="0" u="none" strike="noStrike" baseline="0" dirty="0" smtClean="0">
                          <a:latin typeface="RixGoM"/>
                        </a:rPr>
                        <a:t>예 </a:t>
                      </a:r>
                      <a:r>
                        <a:rPr lang="en-US" altLang="ko-KR" sz="1100" b="0" i="0" u="none" strike="noStrike" baseline="0" dirty="0" smtClean="0">
                          <a:latin typeface="RixGoM"/>
                        </a:rPr>
                        <a:t>: IT, </a:t>
                      </a:r>
                      <a:r>
                        <a:rPr lang="ko-KR" altLang="en-US" sz="1100" b="0" i="0" u="none" strike="noStrike" baseline="0" dirty="0" smtClean="0">
                          <a:latin typeface="RixGoM"/>
                        </a:rPr>
                        <a:t>정보</a:t>
                      </a:r>
                      <a:r>
                        <a:rPr lang="en-US" altLang="ko-KR" sz="1100" b="0" i="0" u="none" strike="noStrike" baseline="0" dirty="0" smtClean="0">
                          <a:latin typeface="RixGoM"/>
                        </a:rPr>
                        <a:t>, </a:t>
                      </a:r>
                      <a:r>
                        <a:rPr lang="ko-KR" altLang="en-US" sz="1100" b="0" i="0" u="none" strike="noStrike" baseline="0" dirty="0" smtClean="0">
                          <a:latin typeface="RixGoM"/>
                        </a:rPr>
                        <a:t>사람</a:t>
                      </a:r>
                      <a:r>
                        <a:rPr lang="en-US" altLang="ko-KR" sz="1100" b="0" i="0" u="none" strike="noStrike" baseline="0" dirty="0" smtClean="0">
                          <a:latin typeface="RixGoM"/>
                        </a:rPr>
                        <a:t>, </a:t>
                      </a:r>
                      <a:r>
                        <a:rPr lang="ko-KR" altLang="en-US" sz="1100" b="0" i="0" u="none" strike="noStrike" baseline="0" dirty="0" smtClean="0">
                          <a:latin typeface="RixGoM"/>
                        </a:rPr>
                        <a:t>시설</a:t>
                      </a:r>
                      <a:r>
                        <a:rPr lang="en-US" altLang="ko-KR" sz="1100" b="0" i="0" u="none" strike="noStrike" baseline="0" dirty="0" smtClean="0">
                          <a:latin typeface="RixGoM"/>
                        </a:rPr>
                        <a:t>, </a:t>
                      </a:r>
                      <a:r>
                        <a:rPr lang="ko-KR" altLang="en-US" sz="1100" b="0" i="0" u="none" strike="noStrike" baseline="0" dirty="0" smtClean="0">
                          <a:latin typeface="RixGoM"/>
                        </a:rPr>
                        <a:t>물품 등</a:t>
                      </a:r>
                      <a:r>
                        <a:rPr lang="en-US" altLang="ko-KR" sz="1100" b="0" i="0" u="none" strike="noStrike" baseline="0" dirty="0" smtClean="0">
                          <a:latin typeface="RixGoM"/>
                        </a:rPr>
                        <a:t>)</a:t>
                      </a:r>
                      <a:endParaRPr lang="ko-KR" altLang="en-US" sz="11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kern="1200" baseline="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업무복구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우선순위</a:t>
                      </a:r>
                      <a:endParaRPr lang="ko-KR" altLang="en-US" sz="11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792601"/>
                  </a:ext>
                </a:extLst>
              </a:tr>
              <a:tr h="589220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납품용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부품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A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높음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(3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점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)</a:t>
                      </a:r>
                    </a:p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(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물품 납품 </a:t>
                      </a: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지연시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고객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이탈 가능성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)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외부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직원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4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인 이상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사출성형기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컨베이어벨트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장비세트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1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0363680"/>
                  </a:ext>
                </a:extLst>
              </a:tr>
              <a:tr h="784391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dirty="0" err="1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납품용</a:t>
                      </a:r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부품 </a:t>
                      </a:r>
                      <a:r>
                        <a:rPr lang="en-US" altLang="ko-KR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B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중간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외부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1450" marR="0" indent="-17145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직원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2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인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자동화 전산시스템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전기 및 인터넷 등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유틸리티 설비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운반용 지게차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1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대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2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370122"/>
                  </a:ext>
                </a:extLst>
              </a:tr>
              <a:tr h="111585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329681"/>
                  </a:ext>
                </a:extLst>
              </a:tr>
              <a:tr h="111585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4581107"/>
                  </a:ext>
                </a:extLst>
              </a:tr>
              <a:tr h="111585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1095543"/>
                  </a:ext>
                </a:extLst>
              </a:tr>
              <a:tr h="111585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9629597"/>
                  </a:ext>
                </a:extLst>
              </a:tr>
              <a:tr h="154634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i="1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1666919"/>
                  </a:ext>
                </a:extLst>
              </a:tr>
            </a:tbl>
          </a:graphicData>
        </a:graphic>
      </p:graphicFrame>
      <p:grpSp>
        <p:nvGrpSpPr>
          <p:cNvPr id="9" name="그룹 8"/>
          <p:cNvGrpSpPr/>
          <p:nvPr/>
        </p:nvGrpSpPr>
        <p:grpSpPr>
          <a:xfrm>
            <a:off x="590204" y="327278"/>
            <a:ext cx="4009675" cy="617349"/>
            <a:chOff x="4946073" y="669025"/>
            <a:chExt cx="4009675" cy="617349"/>
          </a:xfrm>
        </p:grpSpPr>
        <p:sp>
          <p:nvSpPr>
            <p:cNvPr id="7" name="직사각형 6"/>
            <p:cNvSpPr/>
            <p:nvPr/>
          </p:nvSpPr>
          <p:spPr>
            <a:xfrm>
              <a:off x="4946073" y="669025"/>
              <a:ext cx="4009675" cy="617349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ko-KR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 </a:t>
              </a:r>
              <a:r>
                <a:rPr lang="ko-KR" altLang="en-US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양식 </a:t>
              </a:r>
              <a:endParaRPr lang="ko-KR" altLang="en-US" sz="2000" dirty="0">
                <a:latin typeface="G마켓 산스 TTF Medium" panose="02000000000000000000" pitchFamily="2" charset="-127"/>
                <a:ea typeface="G마켓 산스 TTF Medium" panose="02000000000000000000" pitchFamily="2" charset="-127"/>
              </a:endParaRPr>
            </a:p>
          </p:txBody>
        </p:sp>
        <p:sp>
          <p:nvSpPr>
            <p:cNvPr id="8" name="직사각형 7"/>
            <p:cNvSpPr/>
            <p:nvPr/>
          </p:nvSpPr>
          <p:spPr>
            <a:xfrm>
              <a:off x="5781822" y="745583"/>
              <a:ext cx="3087858" cy="4642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b="1" dirty="0" smtClean="0">
                  <a:solidFill>
                    <a:schemeClr val="tx1"/>
                  </a:solidFill>
                  <a:latin typeface="+mj-lt"/>
                </a:rPr>
                <a:t>1</a:t>
              </a:r>
              <a:r>
                <a:rPr lang="ko-KR" altLang="en-US" b="1" dirty="0" smtClean="0">
                  <a:solidFill>
                    <a:schemeClr val="tx1"/>
                  </a:solidFill>
                  <a:latin typeface="+mj-lt"/>
                </a:rPr>
                <a:t>단계 </a:t>
              </a:r>
              <a:r>
                <a:rPr lang="en-US" altLang="ko-KR" b="1" dirty="0" smtClean="0">
                  <a:solidFill>
                    <a:schemeClr val="tx1"/>
                  </a:solidFill>
                  <a:latin typeface="+mj-lt"/>
                </a:rPr>
                <a:t>:</a:t>
              </a:r>
              <a:r>
                <a:rPr lang="ko-KR" altLang="en-US" b="1" dirty="0" smtClean="0">
                  <a:solidFill>
                    <a:schemeClr val="tx1"/>
                  </a:solidFill>
                  <a:latin typeface="+mj-lt"/>
                </a:rPr>
                <a:t> 사업 우선순위 파악</a:t>
              </a:r>
              <a:endParaRPr lang="ko-KR" altLang="en-US" b="1" dirty="0">
                <a:solidFill>
                  <a:schemeClr val="tx1"/>
                </a:solidFill>
                <a:latin typeface="+mj-lt"/>
              </a:endParaRPr>
            </a:p>
          </p:txBody>
        </p:sp>
      </p:grpSp>
      <p:sp>
        <p:nvSpPr>
          <p:cNvPr id="10" name="직사각형 9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332952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88348"/>
              </p:ext>
            </p:extLst>
          </p:nvPr>
        </p:nvGraphicFramePr>
        <p:xfrm>
          <a:off x="590204" y="1188723"/>
          <a:ext cx="11022676" cy="5129064"/>
        </p:xfrm>
        <a:graphic>
          <a:graphicData uri="http://schemas.openxmlformats.org/drawingml/2006/table">
            <a:tbl>
              <a:tblPr/>
              <a:tblGrid>
                <a:gridCol w="1993136">
                  <a:extLst>
                    <a:ext uri="{9D8B030D-6E8A-4147-A177-3AD203B41FA5}">
                      <a16:colId xmlns:a16="http://schemas.microsoft.com/office/drawing/2014/main" val="675024935"/>
                    </a:ext>
                  </a:extLst>
                </a:gridCol>
                <a:gridCol w="1805908">
                  <a:extLst>
                    <a:ext uri="{9D8B030D-6E8A-4147-A177-3AD203B41FA5}">
                      <a16:colId xmlns:a16="http://schemas.microsoft.com/office/drawing/2014/main" val="3095684738"/>
                    </a:ext>
                  </a:extLst>
                </a:gridCol>
                <a:gridCol w="1805908">
                  <a:extLst>
                    <a:ext uri="{9D8B030D-6E8A-4147-A177-3AD203B41FA5}">
                      <a16:colId xmlns:a16="http://schemas.microsoft.com/office/drawing/2014/main" val="4233306248"/>
                    </a:ext>
                  </a:extLst>
                </a:gridCol>
                <a:gridCol w="1805908">
                  <a:extLst>
                    <a:ext uri="{9D8B030D-6E8A-4147-A177-3AD203B41FA5}">
                      <a16:colId xmlns:a16="http://schemas.microsoft.com/office/drawing/2014/main" val="2158669379"/>
                    </a:ext>
                  </a:extLst>
                </a:gridCol>
                <a:gridCol w="1805908">
                  <a:extLst>
                    <a:ext uri="{9D8B030D-6E8A-4147-A177-3AD203B41FA5}">
                      <a16:colId xmlns:a16="http://schemas.microsoft.com/office/drawing/2014/main" val="2760272199"/>
                    </a:ext>
                  </a:extLst>
                </a:gridCol>
                <a:gridCol w="1805908">
                  <a:extLst>
                    <a:ext uri="{9D8B030D-6E8A-4147-A177-3AD203B41FA5}">
                      <a16:colId xmlns:a16="http://schemas.microsoft.com/office/drawing/2014/main" val="459005406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주요사업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확인된 위험요인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ko-KR" altLang="en-US" sz="1050" dirty="0" smtClean="0">
                          <a:solidFill>
                            <a:schemeClr val="bg1"/>
                          </a:solidFill>
                        </a:rPr>
                        <a:t>사업에 미치는 영향</a:t>
                      </a:r>
                      <a:endParaRPr lang="ko-KR" altLang="en-US" sz="1050" dirty="0">
                        <a:solidFill>
                          <a:schemeClr val="bg1"/>
                        </a:solidFill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ase" latinLnBrk="1"/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A1D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발생가능성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우선순위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9430652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1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단계에서 살펴본</a:t>
                      </a:r>
                    </a:p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사업 우선순위</a:t>
                      </a:r>
                      <a:endParaRPr lang="ko-KR" altLang="en-US" sz="1100" kern="1200" spc="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직원 결근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정보 상실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,</a:t>
                      </a:r>
                    </a:p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원자재 수급 불가 등</a:t>
                      </a:r>
                      <a:endParaRPr lang="ko-KR" altLang="en-US" sz="11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①</a:t>
                      </a:r>
                      <a:r>
                        <a:rPr lang="ko-KR" altLang="en-US" sz="1100" b="0" i="0" u="none" strike="noStrike" kern="1200" baseline="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감염병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 발생 시 위험이</a:t>
                      </a:r>
                    </a:p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높은 업무인지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?</a:t>
                      </a:r>
                    </a:p>
                    <a:p>
                      <a:pPr algn="ctr"/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&lt;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높음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(3)/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중간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(2)/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낮음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(1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)&gt;</a:t>
                      </a:r>
                      <a:endParaRPr lang="ko-KR" altLang="en-US" sz="1100" dirty="0"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②위험의 발생가능성</a:t>
                      </a:r>
                    </a:p>
                    <a:p>
                      <a:pPr algn="ctr"/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&lt;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높음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(3)/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중간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(2)/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낮음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(1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)&gt;</a:t>
                      </a:r>
                      <a:endParaRPr lang="ko-KR" altLang="en-US" sz="11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①위험의 영향</a:t>
                      </a:r>
                    </a:p>
                    <a:p>
                      <a:pPr algn="ctr"/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X</a:t>
                      </a:r>
                    </a:p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②발생 가능성</a:t>
                      </a:r>
                      <a:endParaRPr lang="ko-KR" altLang="en-US" sz="11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대비가 필요한 순서</a:t>
                      </a:r>
                    </a:p>
                    <a:p>
                      <a:pPr algn="ctr"/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(</a:t>
                      </a:r>
                      <a:r>
                        <a:rPr lang="ko-KR" altLang="en-US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점수 순</a:t>
                      </a:r>
                      <a:r>
                        <a:rPr lang="en-US" altLang="ko-KR" sz="110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)</a:t>
                      </a:r>
                      <a:endParaRPr lang="ko-KR" altLang="en-US" sz="1100" kern="12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792601"/>
                  </a:ext>
                </a:extLst>
              </a:tr>
              <a:tr h="324000">
                <a:tc rowSpan="3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납품용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부품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A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직원 결근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높음</a:t>
                      </a:r>
                      <a:r>
                        <a:rPr lang="en-US" altLang="ko-KR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(3</a:t>
                      </a:r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점</a:t>
                      </a:r>
                      <a:r>
                        <a:rPr lang="en-US" altLang="ko-KR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)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높음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(3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점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)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9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점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1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0363680"/>
                  </a:ext>
                </a:extLst>
              </a:tr>
              <a:tr h="324000">
                <a:tc vMerge="1"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dirty="0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원자재 수급 불가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중간</a:t>
                      </a:r>
                      <a:r>
                        <a:rPr lang="en-US" altLang="ko-KR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(2</a:t>
                      </a:r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점</a:t>
                      </a:r>
                      <a:r>
                        <a:rPr lang="en-US" altLang="ko-KR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)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중간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(2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점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)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4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점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2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370122"/>
                  </a:ext>
                </a:extLst>
              </a:tr>
              <a:tr h="324000">
                <a:tc vMerge="1"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32968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4581107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1095543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9629597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1666919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2702319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79583196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75429974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0603904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4443137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ko-KR" altLang="en-US" sz="1200" i="1" dirty="0">
                        <a:solidFill>
                          <a:schemeClr val="accent1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92744820"/>
                  </a:ext>
                </a:extLst>
              </a:tr>
            </a:tbl>
          </a:graphicData>
        </a:graphic>
      </p:graphicFrame>
      <p:grpSp>
        <p:nvGrpSpPr>
          <p:cNvPr id="9" name="그룹 8"/>
          <p:cNvGrpSpPr/>
          <p:nvPr/>
        </p:nvGrpSpPr>
        <p:grpSpPr>
          <a:xfrm>
            <a:off x="590205" y="327278"/>
            <a:ext cx="5213965" cy="617349"/>
            <a:chOff x="4946074" y="669025"/>
            <a:chExt cx="5213965" cy="617349"/>
          </a:xfrm>
        </p:grpSpPr>
        <p:sp>
          <p:nvSpPr>
            <p:cNvPr id="7" name="직사각형 6"/>
            <p:cNvSpPr/>
            <p:nvPr/>
          </p:nvSpPr>
          <p:spPr>
            <a:xfrm>
              <a:off x="4946074" y="669025"/>
              <a:ext cx="5213965" cy="617349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ko-KR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 </a:t>
              </a:r>
              <a:r>
                <a:rPr lang="ko-KR" altLang="en-US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양식 </a:t>
              </a:r>
              <a:endParaRPr lang="ko-KR" altLang="en-US" sz="2000" dirty="0">
                <a:latin typeface="G마켓 산스 TTF Medium" panose="02000000000000000000" pitchFamily="2" charset="-127"/>
                <a:ea typeface="G마켓 산스 TTF Medium" panose="02000000000000000000" pitchFamily="2" charset="-127"/>
              </a:endParaRPr>
            </a:p>
          </p:txBody>
        </p:sp>
        <p:sp>
          <p:nvSpPr>
            <p:cNvPr id="8" name="직사각형 7"/>
            <p:cNvSpPr/>
            <p:nvPr/>
          </p:nvSpPr>
          <p:spPr>
            <a:xfrm>
              <a:off x="5781821" y="745583"/>
              <a:ext cx="4293912" cy="4642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fontAlgn="base" latinLnBrk="0"/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2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단계 </a:t>
              </a:r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: 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코로나 확산에 따른 위험성 분석</a:t>
              </a:r>
              <a:endParaRPr lang="ko-KR" altLang="en-US" sz="1600" b="1" dirty="0">
                <a:solidFill>
                  <a:schemeClr val="tx1"/>
                </a:solidFill>
                <a:latin typeface="+mn-ea"/>
              </a:endParaRPr>
            </a:p>
          </p:txBody>
        </p:sp>
      </p:grpSp>
      <p:sp>
        <p:nvSpPr>
          <p:cNvPr id="10" name="직사각형 9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14338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67365553"/>
              </p:ext>
            </p:extLst>
          </p:nvPr>
        </p:nvGraphicFramePr>
        <p:xfrm>
          <a:off x="590204" y="1188723"/>
          <a:ext cx="11022672" cy="4792840"/>
        </p:xfrm>
        <a:graphic>
          <a:graphicData uri="http://schemas.openxmlformats.org/drawingml/2006/table">
            <a:tbl>
              <a:tblPr/>
              <a:tblGrid>
                <a:gridCol w="2138795">
                  <a:extLst>
                    <a:ext uri="{9D8B030D-6E8A-4147-A177-3AD203B41FA5}">
                      <a16:colId xmlns:a16="http://schemas.microsoft.com/office/drawing/2014/main" val="675024935"/>
                    </a:ext>
                  </a:extLst>
                </a:gridCol>
                <a:gridCol w="2138795">
                  <a:extLst>
                    <a:ext uri="{9D8B030D-6E8A-4147-A177-3AD203B41FA5}">
                      <a16:colId xmlns:a16="http://schemas.microsoft.com/office/drawing/2014/main" val="3095684738"/>
                    </a:ext>
                  </a:extLst>
                </a:gridCol>
                <a:gridCol w="2138795">
                  <a:extLst>
                    <a:ext uri="{9D8B030D-6E8A-4147-A177-3AD203B41FA5}">
                      <a16:colId xmlns:a16="http://schemas.microsoft.com/office/drawing/2014/main" val="2760272199"/>
                    </a:ext>
                  </a:extLst>
                </a:gridCol>
                <a:gridCol w="2788920">
                  <a:extLst>
                    <a:ext uri="{9D8B030D-6E8A-4147-A177-3AD203B41FA5}">
                      <a16:colId xmlns:a16="http://schemas.microsoft.com/office/drawing/2014/main" val="3114485894"/>
                    </a:ext>
                  </a:extLst>
                </a:gridCol>
                <a:gridCol w="1817367">
                  <a:extLst>
                    <a:ext uri="{9D8B030D-6E8A-4147-A177-3AD203B41FA5}">
                      <a16:colId xmlns:a16="http://schemas.microsoft.com/office/drawing/2014/main" val="459005406"/>
                    </a:ext>
                  </a:extLst>
                </a:gridCol>
              </a:tblGrid>
              <a:tr h="155622"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확인된 위험요인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대응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err="1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대응시점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필요 자원</a:t>
                      </a:r>
                      <a:r>
                        <a:rPr lang="en-US" altLang="ko-KR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·</a:t>
                      </a:r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정보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책임자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9430652"/>
                  </a:ext>
                </a:extLst>
              </a:tr>
              <a:tr h="235704">
                <a:tc>
                  <a:txBody>
                    <a:bodyPr/>
                    <a:lstStyle/>
                    <a:p>
                      <a:pPr algn="ctr"/>
                      <a:r>
                        <a:rPr lang="en-US" altLang="ko-KR" sz="105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2</a:t>
                      </a:r>
                      <a:r>
                        <a:rPr lang="ko-KR" altLang="en-US" sz="105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단계에서 살펴본</a:t>
                      </a:r>
                    </a:p>
                    <a:p>
                      <a:pPr algn="ctr"/>
                      <a:r>
                        <a:rPr lang="ko-KR" altLang="en-US" sz="105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위험요인 우선순위</a:t>
                      </a:r>
                      <a:endParaRPr lang="ko-KR" altLang="en-US" sz="1050" b="0" i="0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o-KR" altLang="en-US" sz="1050" b="0" i="0" u="none" strike="noStrike" kern="1200" baseline="0" dirty="0" err="1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감염병</a:t>
                      </a:r>
                      <a:r>
                        <a:rPr lang="ko-KR" altLang="en-US" sz="105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 발생 전</a:t>
                      </a:r>
                      <a:r>
                        <a:rPr lang="en-US" altLang="ko-KR" sz="105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/</a:t>
                      </a:r>
                      <a:r>
                        <a:rPr lang="ko-KR" altLang="en-US" sz="105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후</a:t>
                      </a:r>
                    </a:p>
                    <a:p>
                      <a:pPr algn="ctr"/>
                      <a:r>
                        <a:rPr lang="ko-KR" altLang="en-US" sz="1050" b="0" i="0" u="none" strike="noStrik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취할 수 있는 대응방안</a:t>
                      </a:r>
                      <a:endParaRPr lang="ko-KR" altLang="en-US" sz="1050" b="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endParaRPr lang="ko-KR" altLang="en-US" sz="900" b="1" kern="12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sz="900" b="1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endParaRPr lang="ko-KR" altLang="en-US" sz="900" b="1" kern="12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792601"/>
                  </a:ext>
                </a:extLst>
              </a:tr>
              <a:tr h="574202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직원결근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출입시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손 소독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열감지기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설치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대체근무유연근무 준비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결근발생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즉시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소독제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열감지기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대체근무계획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김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00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팀장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0363680"/>
                  </a:ext>
                </a:extLst>
              </a:tr>
              <a:tr h="474267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원자재 수급 불가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1450" marR="0" indent="-17145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원자재 공급업체 다변화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재고물량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20%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증가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위기경보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‘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관심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지원기관 연락처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자재공급업체 리스트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계약 관련 법률정보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박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00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과장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370122"/>
                  </a:ext>
                </a:extLst>
              </a:tr>
              <a:tr h="217534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329681"/>
                  </a:ext>
                </a:extLst>
              </a:tr>
              <a:tr h="217534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4581107"/>
                  </a:ext>
                </a:extLst>
              </a:tr>
              <a:tr h="217534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1095543"/>
                  </a:ext>
                </a:extLst>
              </a:tr>
              <a:tr h="217534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9629597"/>
                  </a:ext>
                </a:extLst>
              </a:tr>
              <a:tr h="217534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0" i="1" kern="0" spc="-50" dirty="0">
                        <a:solidFill>
                          <a:schemeClr val="accent1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1666919"/>
                  </a:ext>
                </a:extLst>
              </a:tr>
              <a:tr h="356789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2702319"/>
                  </a:ext>
                </a:extLst>
              </a:tr>
              <a:tr h="312615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79583196"/>
                  </a:ext>
                </a:extLst>
              </a:tr>
              <a:tr h="136779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75429974"/>
                  </a:ext>
                </a:extLst>
              </a:tr>
            </a:tbl>
          </a:graphicData>
        </a:graphic>
      </p:graphicFrame>
      <p:grpSp>
        <p:nvGrpSpPr>
          <p:cNvPr id="9" name="그룹 8"/>
          <p:cNvGrpSpPr/>
          <p:nvPr/>
        </p:nvGrpSpPr>
        <p:grpSpPr>
          <a:xfrm>
            <a:off x="590205" y="327278"/>
            <a:ext cx="5404193" cy="617349"/>
            <a:chOff x="4946075" y="669025"/>
            <a:chExt cx="3527605" cy="617349"/>
          </a:xfrm>
        </p:grpSpPr>
        <p:sp>
          <p:nvSpPr>
            <p:cNvPr id="7" name="직사각형 6"/>
            <p:cNvSpPr/>
            <p:nvPr/>
          </p:nvSpPr>
          <p:spPr>
            <a:xfrm>
              <a:off x="4946075" y="669025"/>
              <a:ext cx="3527605" cy="617349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ko-KR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 </a:t>
              </a:r>
              <a:r>
                <a:rPr lang="ko-KR" altLang="en-US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양식 </a:t>
              </a:r>
              <a:endParaRPr lang="ko-KR" altLang="en-US" sz="2000" dirty="0">
                <a:latin typeface="G마켓 산스 TTF Medium" panose="02000000000000000000" pitchFamily="2" charset="-127"/>
                <a:ea typeface="G마켓 산스 TTF Medium" panose="02000000000000000000" pitchFamily="2" charset="-127"/>
              </a:endParaRPr>
            </a:p>
          </p:txBody>
        </p:sp>
        <p:sp>
          <p:nvSpPr>
            <p:cNvPr id="8" name="직사각형 7"/>
            <p:cNvSpPr/>
            <p:nvPr/>
          </p:nvSpPr>
          <p:spPr>
            <a:xfrm>
              <a:off x="5441188" y="745583"/>
              <a:ext cx="2981478" cy="4642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fontAlgn="base" latinLnBrk="0"/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3-4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단계 </a:t>
              </a:r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: 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피해 최소화 및 분야별 대응조치</a:t>
              </a:r>
              <a:endParaRPr lang="ko-KR" altLang="en-US" sz="1600" b="1" dirty="0">
                <a:solidFill>
                  <a:schemeClr val="tx1"/>
                </a:solidFill>
                <a:latin typeface="+mn-ea"/>
              </a:endParaRPr>
            </a:p>
          </p:txBody>
        </p:sp>
      </p:grpSp>
      <p:sp>
        <p:nvSpPr>
          <p:cNvPr id="10" name="직사각형 9"/>
          <p:cNvSpPr/>
          <p:nvPr/>
        </p:nvSpPr>
        <p:spPr>
          <a:xfrm>
            <a:off x="9427966" y="6461444"/>
            <a:ext cx="232146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fontAlgn="base" latinLnBrk="0"/>
            <a:r>
              <a:rPr lang="ko-KR" altLang="en-US" sz="1000" b="1" dirty="0" smtClean="0">
                <a:latin typeface="+mn-ea"/>
              </a:rPr>
              <a:t>근로자 대표가 계획 과정에 참여한다</a:t>
            </a:r>
            <a:r>
              <a:rPr lang="en-US" altLang="ko-KR" sz="1000" b="1" dirty="0" smtClean="0">
                <a:latin typeface="+mn-ea"/>
              </a:rPr>
              <a:t>.</a:t>
            </a:r>
            <a:endParaRPr lang="ko-KR" altLang="en-US" sz="1000" b="1" dirty="0">
              <a:latin typeface="+mn-ea"/>
            </a:endParaRPr>
          </a:p>
        </p:txBody>
      </p:sp>
      <p:sp>
        <p:nvSpPr>
          <p:cNvPr id="11" name="직사각형 10"/>
          <p:cNvSpPr/>
          <p:nvPr/>
        </p:nvSpPr>
        <p:spPr>
          <a:xfrm>
            <a:off x="10515588" y="797317"/>
            <a:ext cx="1130438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 fontAlgn="base" latinLnBrk="0"/>
            <a:r>
              <a:rPr lang="ko-KR" altLang="en-US" sz="1100" b="1" dirty="0" err="1" smtClean="0">
                <a:latin typeface="+mn-ea"/>
              </a:rPr>
              <a:t>감염병</a:t>
            </a:r>
            <a:r>
              <a:rPr lang="ko-KR" altLang="en-US" sz="1100" b="1" dirty="0" smtClean="0">
                <a:latin typeface="+mn-ea"/>
              </a:rPr>
              <a:t> 확산 전</a:t>
            </a:r>
            <a:endParaRPr lang="ko-KR" altLang="en-US" sz="1100" b="1" dirty="0">
              <a:latin typeface="+mn-ea"/>
            </a:endParaRPr>
          </a:p>
        </p:txBody>
      </p:sp>
      <p:sp>
        <p:nvSpPr>
          <p:cNvPr id="12" name="직사각형 11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20917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그룹 16"/>
          <p:cNvGrpSpPr/>
          <p:nvPr/>
        </p:nvGrpSpPr>
        <p:grpSpPr>
          <a:xfrm>
            <a:off x="590205" y="327278"/>
            <a:ext cx="5116689" cy="617349"/>
            <a:chOff x="4946074" y="669025"/>
            <a:chExt cx="5116689" cy="617349"/>
          </a:xfrm>
        </p:grpSpPr>
        <p:sp>
          <p:nvSpPr>
            <p:cNvPr id="18" name="직사각형 17"/>
            <p:cNvSpPr/>
            <p:nvPr/>
          </p:nvSpPr>
          <p:spPr>
            <a:xfrm>
              <a:off x="4946074" y="669025"/>
              <a:ext cx="5116689" cy="617349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ko-KR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 </a:t>
              </a:r>
              <a:r>
                <a:rPr lang="ko-KR" altLang="en-US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양식 </a:t>
              </a:r>
              <a:endParaRPr lang="ko-KR" altLang="en-US" sz="2000" dirty="0">
                <a:latin typeface="G마켓 산스 TTF Medium" panose="02000000000000000000" pitchFamily="2" charset="-127"/>
                <a:ea typeface="G마켓 산스 TTF Medium" panose="02000000000000000000" pitchFamily="2" charset="-127"/>
              </a:endParaRPr>
            </a:p>
          </p:txBody>
        </p:sp>
        <p:sp>
          <p:nvSpPr>
            <p:cNvPr id="19" name="직사각형 18"/>
            <p:cNvSpPr/>
            <p:nvPr/>
          </p:nvSpPr>
          <p:spPr>
            <a:xfrm>
              <a:off x="5781822" y="745583"/>
              <a:ext cx="4216090" cy="4642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fontAlgn="base" latinLnBrk="0"/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5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단계 </a:t>
              </a:r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: 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기능연속성계획의 </a:t>
              </a:r>
              <a:r>
                <a:rPr lang="ko-KR" altLang="en-US" b="1" dirty="0">
                  <a:solidFill>
                    <a:schemeClr val="tx1"/>
                  </a:solidFill>
                  <a:latin typeface="+mn-ea"/>
                </a:rPr>
                <a:t>수립 및 시행</a:t>
              </a:r>
            </a:p>
          </p:txBody>
        </p:sp>
      </p:grpSp>
      <p:graphicFrame>
        <p:nvGraphicFramePr>
          <p:cNvPr id="3" name="표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8710941"/>
              </p:ext>
            </p:extLst>
          </p:nvPr>
        </p:nvGraphicFramePr>
        <p:xfrm>
          <a:off x="1425953" y="1361503"/>
          <a:ext cx="1660769" cy="98425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60769">
                  <a:extLst>
                    <a:ext uri="{9D8B030D-6E8A-4147-A177-3AD203B41FA5}">
                      <a16:colId xmlns:a16="http://schemas.microsoft.com/office/drawing/2014/main" val="1554468528"/>
                    </a:ext>
                  </a:extLst>
                </a:gridCol>
              </a:tblGrid>
              <a:tr h="346159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400" b="1" dirty="0" smtClean="0"/>
                        <a:t>정부 부처</a:t>
                      </a:r>
                      <a:endParaRPr lang="ko-KR" altLang="en-US" sz="1400" b="1" dirty="0"/>
                    </a:p>
                  </a:txBody>
                  <a:tcPr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93293710"/>
                  </a:ext>
                </a:extLst>
              </a:tr>
              <a:tr h="638094">
                <a:tc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0686537"/>
                  </a:ext>
                </a:extLst>
              </a:tr>
            </a:tbl>
          </a:graphicData>
        </a:graphic>
      </p:graphicFrame>
      <p:graphicFrame>
        <p:nvGraphicFramePr>
          <p:cNvPr id="9" name="표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25401860"/>
              </p:ext>
            </p:extLst>
          </p:nvPr>
        </p:nvGraphicFramePr>
        <p:xfrm>
          <a:off x="5162683" y="1361503"/>
          <a:ext cx="1660769" cy="9764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60769">
                  <a:extLst>
                    <a:ext uri="{9D8B030D-6E8A-4147-A177-3AD203B41FA5}">
                      <a16:colId xmlns:a16="http://schemas.microsoft.com/office/drawing/2014/main" val="1554468528"/>
                    </a:ext>
                  </a:extLst>
                </a:gridCol>
              </a:tblGrid>
              <a:tr h="33834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400" dirty="0" smtClean="0"/>
                        <a:t>비상대책위원회</a:t>
                      </a:r>
                      <a:endParaRPr lang="ko-KR" altLang="en-US" sz="1400" dirty="0"/>
                    </a:p>
                  </a:txBody>
                  <a:tcPr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93293710"/>
                  </a:ext>
                </a:extLst>
              </a:tr>
              <a:tr h="638094">
                <a:tc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0686537"/>
                  </a:ext>
                </a:extLst>
              </a:tr>
            </a:tbl>
          </a:graphicData>
        </a:graphic>
      </p:graphicFrame>
      <p:graphicFrame>
        <p:nvGraphicFramePr>
          <p:cNvPr id="10" name="표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0211072"/>
              </p:ext>
            </p:extLst>
          </p:nvPr>
        </p:nvGraphicFramePr>
        <p:xfrm>
          <a:off x="3880715" y="2647896"/>
          <a:ext cx="1660769" cy="9991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60769">
                  <a:extLst>
                    <a:ext uri="{9D8B030D-6E8A-4147-A177-3AD203B41FA5}">
                      <a16:colId xmlns:a16="http://schemas.microsoft.com/office/drawing/2014/main" val="1554468528"/>
                    </a:ext>
                  </a:extLst>
                </a:gridCol>
              </a:tblGrid>
              <a:tr h="361028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400" dirty="0" smtClean="0"/>
                        <a:t>의료자문위원</a:t>
                      </a:r>
                      <a:endParaRPr lang="ko-KR" altLang="en-US" sz="1400" dirty="0"/>
                    </a:p>
                  </a:txBody>
                  <a:tcPr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93293710"/>
                  </a:ext>
                </a:extLst>
              </a:tr>
              <a:tr h="638094">
                <a:tc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0686537"/>
                  </a:ext>
                </a:extLst>
              </a:tr>
            </a:tbl>
          </a:graphicData>
        </a:graphic>
      </p:graphicFrame>
      <p:graphicFrame>
        <p:nvGraphicFramePr>
          <p:cNvPr id="11" name="표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1382024"/>
              </p:ext>
            </p:extLst>
          </p:nvPr>
        </p:nvGraphicFramePr>
        <p:xfrm>
          <a:off x="6444651" y="2644260"/>
          <a:ext cx="1660769" cy="9949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60769">
                  <a:extLst>
                    <a:ext uri="{9D8B030D-6E8A-4147-A177-3AD203B41FA5}">
                      <a16:colId xmlns:a16="http://schemas.microsoft.com/office/drawing/2014/main" val="1554468528"/>
                    </a:ext>
                  </a:extLst>
                </a:gridCol>
              </a:tblGrid>
              <a:tr h="356848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400" dirty="0" smtClean="0"/>
                        <a:t>비상대책팀</a:t>
                      </a:r>
                      <a:endParaRPr lang="ko-KR" altLang="en-US" sz="1400" dirty="0"/>
                    </a:p>
                  </a:txBody>
                  <a:tcPr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93293710"/>
                  </a:ext>
                </a:extLst>
              </a:tr>
              <a:tr h="638094">
                <a:tc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0686537"/>
                  </a:ext>
                </a:extLst>
              </a:tr>
            </a:tbl>
          </a:graphicData>
        </a:graphic>
      </p:graphicFrame>
      <p:graphicFrame>
        <p:nvGraphicFramePr>
          <p:cNvPr id="4" name="표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1223954"/>
              </p:ext>
            </p:extLst>
          </p:nvPr>
        </p:nvGraphicFramePr>
        <p:xfrm>
          <a:off x="1929066" y="3903785"/>
          <a:ext cx="8128002" cy="185615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54667">
                  <a:extLst>
                    <a:ext uri="{9D8B030D-6E8A-4147-A177-3AD203B41FA5}">
                      <a16:colId xmlns:a16="http://schemas.microsoft.com/office/drawing/2014/main" val="3124454782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2309350308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1407844892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1712805726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4234400337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3567703149"/>
                    </a:ext>
                  </a:extLst>
                </a:gridCol>
              </a:tblGrid>
              <a:tr h="442134">
                <a:tc gridSpan="6">
                  <a:txBody>
                    <a:bodyPr/>
                    <a:lstStyle/>
                    <a:p>
                      <a:pPr algn="ctr" latinLnBrk="1"/>
                      <a:r>
                        <a:rPr lang="ko-KR" altLang="en-US" sz="1200" dirty="0" smtClean="0"/>
                        <a:t>대응팀</a:t>
                      </a:r>
                      <a:endParaRPr lang="ko-KR" altLang="en-US" sz="1200" dirty="0"/>
                    </a:p>
                  </a:txBody>
                  <a:tcP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1454878"/>
                  </a:ext>
                </a:extLst>
              </a:tr>
              <a:tr h="528225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000</a:t>
                      </a:r>
                      <a:r>
                        <a:rPr lang="ko-KR" altLang="en-US" sz="1400" dirty="0" smtClean="0"/>
                        <a:t>팀</a:t>
                      </a:r>
                      <a:endParaRPr lang="ko-KR" altLang="en-US" sz="1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400" dirty="0" smtClean="0"/>
                        <a:t>000</a:t>
                      </a:r>
                      <a:r>
                        <a:rPr lang="ko-KR" altLang="en-US" sz="1400" dirty="0" smtClean="0"/>
                        <a:t>팀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400" dirty="0" smtClean="0"/>
                        <a:t>000</a:t>
                      </a:r>
                      <a:r>
                        <a:rPr lang="ko-KR" altLang="en-US" sz="1400" dirty="0" smtClean="0"/>
                        <a:t>팀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000</a:t>
                      </a:r>
                      <a:r>
                        <a:rPr lang="ko-KR" altLang="en-US" sz="1400" dirty="0" smtClean="0"/>
                        <a:t>팀</a:t>
                      </a:r>
                      <a:endParaRPr lang="ko-KR" altLang="en-US" sz="1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400" dirty="0" smtClean="0"/>
                        <a:t>000</a:t>
                      </a:r>
                      <a:r>
                        <a:rPr lang="ko-KR" altLang="en-US" sz="1400" dirty="0" smtClean="0"/>
                        <a:t>팀</a:t>
                      </a:r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400" dirty="0" smtClean="0"/>
                        <a:t>000</a:t>
                      </a:r>
                      <a:r>
                        <a:rPr lang="ko-KR" altLang="en-US" sz="1400" dirty="0" smtClean="0"/>
                        <a:t>팀</a:t>
                      </a:r>
                      <a:endParaRPr lang="ko-KR" altLang="en-US" sz="1400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24991650"/>
                  </a:ext>
                </a:extLst>
              </a:tr>
              <a:tr h="885794">
                <a:tc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67972819"/>
                  </a:ext>
                </a:extLst>
              </a:tr>
            </a:tbl>
          </a:graphicData>
        </a:graphic>
      </p:graphicFrame>
      <p:cxnSp>
        <p:nvCxnSpPr>
          <p:cNvPr id="7" name="직선 연결선 6"/>
          <p:cNvCxnSpPr>
            <a:stCxn id="3" idx="3"/>
            <a:endCxn id="9" idx="1"/>
          </p:cNvCxnSpPr>
          <p:nvPr/>
        </p:nvCxnSpPr>
        <p:spPr>
          <a:xfrm flipV="1">
            <a:off x="3086722" y="1849721"/>
            <a:ext cx="2075961" cy="390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직선 연결선 12"/>
          <p:cNvCxnSpPr>
            <a:stCxn id="9" idx="2"/>
          </p:cNvCxnSpPr>
          <p:nvPr/>
        </p:nvCxnSpPr>
        <p:spPr>
          <a:xfrm>
            <a:off x="5993067" y="2337940"/>
            <a:ext cx="0" cy="156584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직선 연결선 20"/>
          <p:cNvCxnSpPr>
            <a:stCxn id="11" idx="1"/>
            <a:endCxn id="10" idx="3"/>
          </p:cNvCxnSpPr>
          <p:nvPr/>
        </p:nvCxnSpPr>
        <p:spPr>
          <a:xfrm flipH="1">
            <a:off x="5541484" y="3141731"/>
            <a:ext cx="903167" cy="57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직사각형 29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9445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8803994"/>
              </p:ext>
            </p:extLst>
          </p:nvPr>
        </p:nvGraphicFramePr>
        <p:xfrm>
          <a:off x="590204" y="1188723"/>
          <a:ext cx="11089440" cy="5141738"/>
        </p:xfrm>
        <a:graphic>
          <a:graphicData uri="http://schemas.openxmlformats.org/drawingml/2006/table">
            <a:tbl>
              <a:tblPr/>
              <a:tblGrid>
                <a:gridCol w="1269858">
                  <a:extLst>
                    <a:ext uri="{9D8B030D-6E8A-4147-A177-3AD203B41FA5}">
                      <a16:colId xmlns:a16="http://schemas.microsoft.com/office/drawing/2014/main" val="675024935"/>
                    </a:ext>
                  </a:extLst>
                </a:gridCol>
                <a:gridCol w="3110523">
                  <a:extLst>
                    <a:ext uri="{9D8B030D-6E8A-4147-A177-3AD203B41FA5}">
                      <a16:colId xmlns:a16="http://schemas.microsoft.com/office/drawing/2014/main" val="3095684738"/>
                    </a:ext>
                  </a:extLst>
                </a:gridCol>
                <a:gridCol w="1883507">
                  <a:extLst>
                    <a:ext uri="{9D8B030D-6E8A-4147-A177-3AD203B41FA5}">
                      <a16:colId xmlns:a16="http://schemas.microsoft.com/office/drawing/2014/main" val="2760272199"/>
                    </a:ext>
                  </a:extLst>
                </a:gridCol>
                <a:gridCol w="4825552">
                  <a:extLst>
                    <a:ext uri="{9D8B030D-6E8A-4147-A177-3AD203B41FA5}">
                      <a16:colId xmlns:a16="http://schemas.microsoft.com/office/drawing/2014/main" val="3114485894"/>
                    </a:ext>
                  </a:extLst>
                </a:gridCol>
              </a:tblGrid>
              <a:tr h="307724"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구 분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직함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이름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주요담당업무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9430652"/>
                  </a:ext>
                </a:extLst>
              </a:tr>
              <a:tr h="311271">
                <a:tc rowSpan="3"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ko-KR" altLang="en-US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비상대책위원회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ko-KR" altLang="en-US" sz="1200" b="1" i="1" kern="0" spc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위원장</a:t>
                      </a:r>
                      <a:endParaRPr lang="ko-KR" altLang="en-US" sz="1200" b="1" i="1" kern="0" spc="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ko-KR" altLang="en-US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안</a:t>
                      </a:r>
                      <a:r>
                        <a:rPr lang="en-US" altLang="ko-KR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00</a:t>
                      </a:r>
                      <a:endParaRPr lang="ko-KR" altLang="en-US" sz="1200" b="1" i="1" kern="120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총책임자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792601"/>
                  </a:ext>
                </a:extLst>
              </a:tr>
              <a:tr h="36093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endParaRPr lang="ko-KR" altLang="en-US" sz="1200" b="1" i="1" kern="0" spc="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endParaRPr lang="ko-KR" altLang="en-US" sz="1200" b="1" i="1" kern="120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생산 책임자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801787"/>
                  </a:ext>
                </a:extLst>
              </a:tr>
              <a:tr h="36093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endParaRPr lang="ko-KR" altLang="en-US" sz="1200" b="1" i="1" kern="0" spc="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endParaRPr lang="ko-KR" altLang="en-US" sz="1200" b="1" i="1" kern="120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원자재 책임자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8445536"/>
                  </a:ext>
                </a:extLst>
              </a:tr>
              <a:tr h="360933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의료자문위원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의학 자문 지원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0363680"/>
                  </a:ext>
                </a:extLst>
              </a:tr>
              <a:tr h="382216">
                <a:tc rowSpan="3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비상대책팀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비상대책위 지시사항 전달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370122"/>
                  </a:ext>
                </a:extLst>
              </a:tr>
              <a:tr h="382216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정부기관 및 유관기관 연락체계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33396017"/>
                  </a:ext>
                </a:extLst>
              </a:tr>
              <a:tr h="382216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보고체계 구축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3468364"/>
                  </a:ext>
                </a:extLst>
              </a:tr>
              <a:tr h="382216">
                <a:tc rowSpan="4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운영관리팀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고객 및 영업점 관리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329681"/>
                  </a:ext>
                </a:extLst>
              </a:tr>
              <a:tr h="382216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운용자금 및 지출 감시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7088910"/>
                  </a:ext>
                </a:extLst>
              </a:tr>
              <a:tr h="382216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원격근무체계 도입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운영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82382103"/>
                  </a:ext>
                </a:extLst>
              </a:tr>
              <a:tr h="382216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32697130"/>
                  </a:ext>
                </a:extLst>
              </a:tr>
              <a:tr h="382216">
                <a:tc rowSpan="2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물류관리팀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위생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소독용품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관리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4581107"/>
                  </a:ext>
                </a:extLst>
              </a:tr>
              <a:tr h="382216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협력업체 관리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62993235"/>
                  </a:ext>
                </a:extLst>
              </a:tr>
            </a:tbl>
          </a:graphicData>
        </a:graphic>
      </p:graphicFrame>
      <p:grpSp>
        <p:nvGrpSpPr>
          <p:cNvPr id="17" name="그룹 16"/>
          <p:cNvGrpSpPr/>
          <p:nvPr/>
        </p:nvGrpSpPr>
        <p:grpSpPr>
          <a:xfrm>
            <a:off x="590205" y="327278"/>
            <a:ext cx="5123174" cy="617349"/>
            <a:chOff x="4946074" y="669025"/>
            <a:chExt cx="5123174" cy="617349"/>
          </a:xfrm>
        </p:grpSpPr>
        <p:sp>
          <p:nvSpPr>
            <p:cNvPr id="18" name="직사각형 17"/>
            <p:cNvSpPr/>
            <p:nvPr/>
          </p:nvSpPr>
          <p:spPr>
            <a:xfrm>
              <a:off x="4946074" y="669025"/>
              <a:ext cx="5123174" cy="617349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ko-KR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 </a:t>
              </a:r>
              <a:r>
                <a:rPr lang="ko-KR" altLang="en-US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양식 </a:t>
              </a:r>
              <a:endParaRPr lang="ko-KR" altLang="en-US" sz="2000" dirty="0">
                <a:latin typeface="G마켓 산스 TTF Medium" panose="02000000000000000000" pitchFamily="2" charset="-127"/>
                <a:ea typeface="G마켓 산스 TTF Medium" panose="02000000000000000000" pitchFamily="2" charset="-127"/>
              </a:endParaRPr>
            </a:p>
          </p:txBody>
        </p:sp>
        <p:sp>
          <p:nvSpPr>
            <p:cNvPr id="19" name="직사각형 18"/>
            <p:cNvSpPr/>
            <p:nvPr/>
          </p:nvSpPr>
          <p:spPr>
            <a:xfrm>
              <a:off x="5781822" y="745583"/>
              <a:ext cx="4209604" cy="4642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fontAlgn="base" latinLnBrk="0"/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5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단계 </a:t>
              </a:r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: 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기능연속성계획의 </a:t>
              </a:r>
              <a:r>
                <a:rPr lang="ko-KR" altLang="en-US" b="1" dirty="0">
                  <a:solidFill>
                    <a:schemeClr val="tx1"/>
                  </a:solidFill>
                  <a:latin typeface="+mn-ea"/>
                </a:rPr>
                <a:t>수립 및 시행</a:t>
              </a:r>
            </a:p>
          </p:txBody>
        </p:sp>
      </p:grpSp>
      <p:sp>
        <p:nvSpPr>
          <p:cNvPr id="8" name="직사각형 7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123129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359053"/>
              </p:ext>
            </p:extLst>
          </p:nvPr>
        </p:nvGraphicFramePr>
        <p:xfrm>
          <a:off x="590204" y="1188723"/>
          <a:ext cx="11021058" cy="5023368"/>
        </p:xfrm>
        <a:graphic>
          <a:graphicData uri="http://schemas.openxmlformats.org/drawingml/2006/table">
            <a:tbl>
              <a:tblPr/>
              <a:tblGrid>
                <a:gridCol w="971896">
                  <a:extLst>
                    <a:ext uri="{9D8B030D-6E8A-4147-A177-3AD203B41FA5}">
                      <a16:colId xmlns:a16="http://schemas.microsoft.com/office/drawing/2014/main" val="675024935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3095684738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2760272199"/>
                    </a:ext>
                  </a:extLst>
                </a:gridCol>
                <a:gridCol w="1890729">
                  <a:extLst>
                    <a:ext uri="{9D8B030D-6E8A-4147-A177-3AD203B41FA5}">
                      <a16:colId xmlns:a16="http://schemas.microsoft.com/office/drawing/2014/main" val="459005406"/>
                    </a:ext>
                  </a:extLst>
                </a:gridCol>
                <a:gridCol w="1572907">
                  <a:extLst>
                    <a:ext uri="{9D8B030D-6E8A-4147-A177-3AD203B41FA5}">
                      <a16:colId xmlns:a16="http://schemas.microsoft.com/office/drawing/2014/main" val="3757379767"/>
                    </a:ext>
                  </a:extLst>
                </a:gridCol>
                <a:gridCol w="1583620">
                  <a:extLst>
                    <a:ext uri="{9D8B030D-6E8A-4147-A177-3AD203B41FA5}">
                      <a16:colId xmlns:a16="http://schemas.microsoft.com/office/drawing/2014/main" val="602304287"/>
                    </a:ext>
                  </a:extLst>
                </a:gridCol>
                <a:gridCol w="1572906">
                  <a:extLst>
                    <a:ext uri="{9D8B030D-6E8A-4147-A177-3AD203B41FA5}">
                      <a16:colId xmlns:a16="http://schemas.microsoft.com/office/drawing/2014/main" val="2802685183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구분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기업</a:t>
                      </a:r>
                      <a:r>
                        <a:rPr lang="en-US" altLang="ko-KR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·</a:t>
                      </a:r>
                      <a:r>
                        <a:rPr lang="ko-KR" altLang="en-US" sz="1000" kern="0" spc="0" dirty="0" err="1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기관명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담당자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연락처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휴대전화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메일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비고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9430652"/>
                  </a:ext>
                </a:extLst>
              </a:tr>
              <a:tr h="325700">
                <a:tc rowSpan="2"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ko-KR" altLang="en-US" sz="900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고객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ko-KR" altLang="en-US" sz="1200" b="1" i="1" kern="0" spc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납품 업체 </a:t>
                      </a:r>
                      <a:r>
                        <a:rPr lang="en-US" altLang="ko-KR" sz="1200" b="1" i="1" kern="0" spc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A</a:t>
                      </a:r>
                      <a:endParaRPr lang="ko-KR" altLang="en-US" sz="1200" b="1" i="1" kern="0" spc="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ko-KR" altLang="en-US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박 </a:t>
                      </a:r>
                      <a:r>
                        <a:rPr lang="en-US" altLang="ko-KR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00</a:t>
                      </a:r>
                      <a:endParaRPr lang="ko-KR" altLang="en-US" sz="1200" b="1" i="1" kern="120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  <a:cs typeface="+mn-cs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en-US" altLang="ko-KR" sz="1200" b="1" i="1" kern="120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  <a:cs typeface="+mn-cs"/>
                        </a:rPr>
                        <a:t>000-000-0000</a:t>
                      </a:r>
                      <a:endParaRPr lang="ko-KR" altLang="en-US" sz="1200" b="1" i="1" kern="120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  <a:cs typeface="+mn-cs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010-000-0000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납기일 준수 여부 </a:t>
                      </a:r>
                      <a:endParaRPr lang="en-US" altLang="ko-KR" sz="1200" b="1" i="1" dirty="0" smtClean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algn="ctr" latinLnBrk="1"/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알림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792601"/>
                  </a:ext>
                </a:extLst>
              </a:tr>
              <a:tr h="324000">
                <a:tc vMerge="1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900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0363680"/>
                  </a:ext>
                </a:extLst>
              </a:tr>
              <a:tr h="324000">
                <a:tc rowSpan="2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900" dirty="0" smtClean="0">
                          <a:latin typeface="+mn-ea"/>
                          <a:ea typeface="+mn-ea"/>
                        </a:rPr>
                        <a:t>협력업체</a:t>
                      </a:r>
                      <a:endParaRPr lang="ko-KR" altLang="en-US" sz="900" dirty="0"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원자재 수입업체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B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김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00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000-000-0000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010-000-0000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B</a:t>
                      </a:r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업체 </a:t>
                      </a:r>
                      <a:r>
                        <a:rPr lang="ko-KR" altLang="en-US" sz="1200" b="1" i="1" dirty="0" err="1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확진자</a:t>
                      </a:r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현황 및 </a:t>
                      </a:r>
                      <a:r>
                        <a:rPr lang="ko-KR" altLang="en-US" sz="1200" b="1" i="1" dirty="0" err="1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수급일정</a:t>
                      </a:r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확인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370122"/>
                  </a:ext>
                </a:extLst>
              </a:tr>
              <a:tr h="324000">
                <a:tc vMerge="1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900" kern="0" spc="-5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329681"/>
                  </a:ext>
                </a:extLst>
              </a:tr>
              <a:tr h="324000">
                <a:tc rowSpan="2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900" kern="0" spc="0" dirty="0" smtClean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유지보수</a:t>
                      </a:r>
                      <a:endParaRPr lang="ko-KR" altLang="en-US" sz="9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4581107"/>
                  </a:ext>
                </a:extLst>
              </a:tr>
              <a:tr h="324000">
                <a:tc vMerge="1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9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1095543"/>
                  </a:ext>
                </a:extLst>
              </a:tr>
              <a:tr h="324000">
                <a:tc rowSpan="2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900" kern="0" spc="0" dirty="0" smtClean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물류</a:t>
                      </a:r>
                      <a:endParaRPr lang="ko-KR" altLang="en-US" sz="9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9629597"/>
                  </a:ext>
                </a:extLst>
              </a:tr>
              <a:tr h="324000">
                <a:tc vMerge="1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9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1666919"/>
                  </a:ext>
                </a:extLst>
              </a:tr>
              <a:tr h="324000">
                <a:tc rowSpan="2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900" kern="0" spc="0" dirty="0" err="1" smtClean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데이테관리</a:t>
                      </a:r>
                      <a:endParaRPr lang="ko-KR" altLang="en-US" sz="9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2702319"/>
                  </a:ext>
                </a:extLst>
              </a:tr>
              <a:tr h="324000">
                <a:tc vMerge="1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900" kern="0" spc="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79583196"/>
                  </a:ext>
                </a:extLst>
              </a:tr>
              <a:tr h="324000">
                <a:tc rowSpan="2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000" kern="0" spc="0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금융기관</a:t>
                      </a:r>
                      <a:endParaRPr lang="ko-KR" altLang="en-US" sz="1000" kern="0" spc="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75429974"/>
                  </a:ext>
                </a:extLst>
              </a:tr>
              <a:tr h="324000">
                <a:tc vMerge="1">
                  <a:txBody>
                    <a:bodyPr/>
                    <a:lstStyle/>
                    <a:p>
                      <a:pPr marL="0" marR="0" indent="0" algn="l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000" kern="0" spc="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06039041"/>
                  </a:ext>
                </a:extLst>
              </a:tr>
              <a:tr h="324000">
                <a:tc rowSpan="2"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000" kern="0" spc="0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정부기관</a:t>
                      </a:r>
                      <a:endParaRPr lang="ko-KR" altLang="en-US" sz="1000" kern="0" spc="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4443137"/>
                  </a:ext>
                </a:extLst>
              </a:tr>
              <a:tr h="324000">
                <a:tc vMerge="1">
                  <a:txBody>
                    <a:bodyPr/>
                    <a:lstStyle/>
                    <a:p>
                      <a:pPr marL="0" marR="0" indent="0" algn="l" fontAlgn="base" latinLnBrk="1">
                        <a:lnSpc>
                          <a:spcPts val="81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000" kern="0" spc="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rgbClr val="00000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700" kern="0" spc="-5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dirty="0">
                        <a:solidFill>
                          <a:schemeClr val="bg2">
                            <a:lumMod val="75000"/>
                          </a:schemeClr>
                        </a:solidFill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 marL="64770" marR="64770" marT="17907" marB="1790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92744820"/>
                  </a:ext>
                </a:extLst>
              </a:tr>
            </a:tbl>
          </a:graphicData>
        </a:graphic>
      </p:graphicFrame>
      <p:grpSp>
        <p:nvGrpSpPr>
          <p:cNvPr id="8" name="그룹 7"/>
          <p:cNvGrpSpPr/>
          <p:nvPr/>
        </p:nvGrpSpPr>
        <p:grpSpPr>
          <a:xfrm>
            <a:off x="590206" y="327278"/>
            <a:ext cx="5136143" cy="617349"/>
            <a:chOff x="4946075" y="669025"/>
            <a:chExt cx="5136143" cy="617349"/>
          </a:xfrm>
        </p:grpSpPr>
        <p:sp>
          <p:nvSpPr>
            <p:cNvPr id="9" name="직사각형 8"/>
            <p:cNvSpPr/>
            <p:nvPr/>
          </p:nvSpPr>
          <p:spPr>
            <a:xfrm>
              <a:off x="4946075" y="669025"/>
              <a:ext cx="5136143" cy="617349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ko-KR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 </a:t>
              </a:r>
              <a:r>
                <a:rPr lang="ko-KR" altLang="en-US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양식 </a:t>
              </a:r>
              <a:endParaRPr lang="ko-KR" altLang="en-US" sz="2000" dirty="0">
                <a:latin typeface="G마켓 산스 TTF Medium" panose="02000000000000000000" pitchFamily="2" charset="-127"/>
                <a:ea typeface="G마켓 산스 TTF Medium" panose="02000000000000000000" pitchFamily="2" charset="-127"/>
              </a:endParaRPr>
            </a:p>
          </p:txBody>
        </p:sp>
        <p:sp>
          <p:nvSpPr>
            <p:cNvPr id="10" name="직사각형 9"/>
            <p:cNvSpPr/>
            <p:nvPr/>
          </p:nvSpPr>
          <p:spPr>
            <a:xfrm>
              <a:off x="5781822" y="745583"/>
              <a:ext cx="4222575" cy="4642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fontAlgn="base" latinLnBrk="0"/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5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단계 </a:t>
              </a:r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: 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기능연속성계획의 </a:t>
              </a:r>
              <a:r>
                <a:rPr lang="ko-KR" altLang="en-US" b="1" dirty="0">
                  <a:solidFill>
                    <a:schemeClr val="tx1"/>
                  </a:solidFill>
                  <a:latin typeface="+mn-ea"/>
                </a:rPr>
                <a:t>수립 및 시행</a:t>
              </a:r>
            </a:p>
          </p:txBody>
        </p:sp>
      </p:grpSp>
      <p:sp>
        <p:nvSpPr>
          <p:cNvPr id="11" name="직사각형 10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67110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1766931"/>
              </p:ext>
            </p:extLst>
          </p:nvPr>
        </p:nvGraphicFramePr>
        <p:xfrm>
          <a:off x="590204" y="1188723"/>
          <a:ext cx="11022670" cy="5302466"/>
        </p:xfrm>
        <a:graphic>
          <a:graphicData uri="http://schemas.openxmlformats.org/drawingml/2006/table">
            <a:tbl>
              <a:tblPr/>
              <a:tblGrid>
                <a:gridCol w="2204534">
                  <a:extLst>
                    <a:ext uri="{9D8B030D-6E8A-4147-A177-3AD203B41FA5}">
                      <a16:colId xmlns:a16="http://schemas.microsoft.com/office/drawing/2014/main" val="675024935"/>
                    </a:ext>
                  </a:extLst>
                </a:gridCol>
                <a:gridCol w="2204534">
                  <a:extLst>
                    <a:ext uri="{9D8B030D-6E8A-4147-A177-3AD203B41FA5}">
                      <a16:colId xmlns:a16="http://schemas.microsoft.com/office/drawing/2014/main" val="3095684738"/>
                    </a:ext>
                  </a:extLst>
                </a:gridCol>
                <a:gridCol w="2204534">
                  <a:extLst>
                    <a:ext uri="{9D8B030D-6E8A-4147-A177-3AD203B41FA5}">
                      <a16:colId xmlns:a16="http://schemas.microsoft.com/office/drawing/2014/main" val="2760272199"/>
                    </a:ext>
                  </a:extLst>
                </a:gridCol>
                <a:gridCol w="2204534">
                  <a:extLst>
                    <a:ext uri="{9D8B030D-6E8A-4147-A177-3AD203B41FA5}">
                      <a16:colId xmlns:a16="http://schemas.microsoft.com/office/drawing/2014/main" val="3114485894"/>
                    </a:ext>
                  </a:extLst>
                </a:gridCol>
                <a:gridCol w="2204534">
                  <a:extLst>
                    <a:ext uri="{9D8B030D-6E8A-4147-A177-3AD203B41FA5}">
                      <a16:colId xmlns:a16="http://schemas.microsoft.com/office/drawing/2014/main" val="459005406"/>
                    </a:ext>
                  </a:extLst>
                </a:gridCol>
              </a:tblGrid>
              <a:tr h="261949"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err="1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전달사항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kern="0" spc="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</a:rPr>
                        <a:t>대상 그룹</a:t>
                      </a:r>
                      <a:endParaRPr lang="ko-KR" altLang="en-US" sz="1000" kern="0" spc="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주요 메시지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전달 방식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/>
                      <a:r>
                        <a:rPr lang="ko-KR" altLang="en-US" sz="1000" kern="1200" dirty="0" smtClean="0">
                          <a:solidFill>
                            <a:schemeClr val="bg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비고</a:t>
                      </a:r>
                      <a:endParaRPr lang="ko-KR" altLang="en-US" sz="1000" kern="1200" dirty="0">
                        <a:solidFill>
                          <a:schemeClr val="bg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9430652"/>
                  </a:ext>
                </a:extLst>
              </a:tr>
              <a:tr h="497419"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sz="900" b="1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직원</a:t>
                      </a:r>
                      <a:r>
                        <a:rPr lang="en-US" altLang="ko-KR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노조</a:t>
                      </a:r>
                      <a:r>
                        <a:rPr lang="en-US" altLang="ko-KR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담당자</a:t>
                      </a:r>
                      <a:r>
                        <a:rPr lang="en-US" altLang="ko-KR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고객</a:t>
                      </a:r>
                      <a:endParaRPr lang="en-US" altLang="ko-KR" sz="900" b="1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algn="ctr" fontAlgn="base" latinLnBrk="1">
                        <a:lnSpc>
                          <a:spcPct val="150000"/>
                        </a:lnSpc>
                      </a:pP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공급업체 등</a:t>
                      </a:r>
                      <a:endParaRPr lang="ko-KR" altLang="en-US" sz="900" b="1" kern="12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sz="900" b="1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메일</a:t>
                      </a:r>
                      <a:r>
                        <a:rPr lang="en-US" altLang="ko-KR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팩스</a:t>
                      </a:r>
                      <a:r>
                        <a:rPr lang="en-US" altLang="ko-KR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</a:t>
                      </a:r>
                    </a:p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유선전화 등</a:t>
                      </a: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언제</a:t>
                      </a:r>
                      <a:r>
                        <a:rPr lang="en-US" altLang="ko-KR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누가</a:t>
                      </a:r>
                      <a:r>
                        <a:rPr lang="en-US" altLang="ko-KR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어떻게</a:t>
                      </a:r>
                      <a:r>
                        <a:rPr lang="en-US" altLang="ko-KR" sz="900" b="1" kern="120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,</a:t>
                      </a:r>
                      <a:r>
                        <a:rPr lang="en-US" altLang="ko-KR" sz="900" b="1" kern="1200" baseline="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r>
                        <a:rPr lang="ko-KR" altLang="en-US" sz="900" b="1" kern="1200" baseline="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메시지를</a:t>
                      </a:r>
                      <a:endParaRPr lang="en-US" altLang="ko-KR" sz="900" b="1" kern="1200" baseline="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900" b="1" kern="1200" baseline="0" dirty="0" smtClean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전달하고 확인할 것인지</a:t>
                      </a:r>
                      <a:endParaRPr lang="ko-KR" altLang="en-US" sz="900" b="1" kern="1200" dirty="0" smtClean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E2E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792601"/>
                  </a:ext>
                </a:extLst>
              </a:tr>
              <a:tr h="1300681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확진자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발생 현황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직원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노조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고객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협력업체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</a:p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질병관리 본부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baseline="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확진자수</a:t>
                      </a:r>
                      <a:endParaRPr lang="en-US" altLang="ko-KR" sz="1200" b="1" i="1" kern="0" spc="-50" baseline="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baseline="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확진자</a:t>
                      </a:r>
                      <a:r>
                        <a:rPr lang="ko-KR" altLang="en-US" sz="1200" b="1" i="1" kern="0" spc="-50" baseline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동선</a:t>
                      </a:r>
                      <a:endParaRPr lang="en-US" altLang="ko-KR" sz="1200" b="1" i="1" kern="0" spc="-50" baseline="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baseline="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소독범위</a:t>
                      </a:r>
                      <a:r>
                        <a:rPr lang="ko-KR" altLang="en-US" sz="1200" b="1" i="1" kern="0" spc="-50" baseline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및 일정</a:t>
                      </a:r>
                      <a:endParaRPr lang="en-US" altLang="ko-KR" sz="1200" b="1" i="1" kern="0" spc="-50" baseline="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baseline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정상 재개 시점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메일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유선전화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사내방송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err="1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확진자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발생 즉시 조치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</a:p>
                    <a:p>
                      <a:pPr marL="0" marR="0" indent="0" algn="ctr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담당자 김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00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0363680"/>
                  </a:ext>
                </a:extLst>
              </a:tr>
              <a:tr h="1042980"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dirty="0" smtClean="0">
                          <a:solidFill>
                            <a:srgbClr val="0070C0"/>
                          </a:solidFill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사업 중단 계획</a:t>
                      </a:r>
                      <a:endParaRPr lang="ko-KR" altLang="en-US" sz="1200" b="1" i="1" dirty="0">
                        <a:solidFill>
                          <a:srgbClr val="0070C0"/>
                        </a:solidFill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직원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노조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고객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공급업체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1450" marR="0" indent="-17145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사업중단 사유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중단 기간 및 사업 재개 일정</a:t>
                      </a:r>
                      <a:endParaRPr lang="en-US" altLang="ko-KR" sz="1200" b="1" i="1" kern="0" spc="-50" dirty="0" smtClean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  <a:p>
                      <a:pPr marL="171450" marR="0" indent="-17145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사업중단 기간 동안의 인력관리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보수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메일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</a:t>
                      </a:r>
                      <a:r>
                        <a:rPr lang="en-US" altLang="ko-KR" sz="1200" b="1" i="1" kern="0" spc="-50" baseline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 </a:t>
                      </a:r>
                      <a:r>
                        <a:rPr lang="ko-KR" altLang="en-US" sz="1200" b="1" i="1" kern="0" spc="-50" baseline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유선전화</a:t>
                      </a:r>
                      <a:r>
                        <a:rPr lang="en-US" altLang="ko-KR" sz="1200" b="1" i="1" kern="0" spc="-50" baseline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, </a:t>
                      </a:r>
                      <a:r>
                        <a:rPr lang="ko-KR" altLang="en-US" sz="1200" b="1" i="1" kern="0" spc="-50" baseline="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사내방송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사장 최 </a:t>
                      </a:r>
                      <a:r>
                        <a:rPr lang="en-US" altLang="ko-KR" sz="1200" b="1" i="1" kern="0" spc="-50" dirty="0" smtClean="0">
                          <a:solidFill>
                            <a:srgbClr val="0070C0"/>
                          </a:solidFill>
                          <a:effectLst/>
                          <a:latin typeface="HY엽서M" panose="02030600000101010101" pitchFamily="18" charset="-127"/>
                          <a:ea typeface="HY엽서M" panose="02030600000101010101" pitchFamily="18" charset="-127"/>
                        </a:rPr>
                        <a:t>00</a:t>
                      </a: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HY엽서M" panose="02030600000101010101" pitchFamily="18" charset="-127"/>
                        <a:ea typeface="HY엽서M" panose="02030600000101010101" pitchFamily="18" charset="-127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2370122"/>
                  </a:ext>
                </a:extLst>
              </a:tr>
              <a:tr h="366162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329681"/>
                  </a:ext>
                </a:extLst>
              </a:tr>
              <a:tr h="366162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84581107"/>
                  </a:ext>
                </a:extLst>
              </a:tr>
              <a:tr h="366162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21095543"/>
                  </a:ext>
                </a:extLst>
              </a:tr>
              <a:tr h="366162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9629597"/>
                  </a:ext>
                </a:extLst>
              </a:tr>
              <a:tr h="366162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1666919"/>
                  </a:ext>
                </a:extLst>
              </a:tr>
              <a:tr h="366162"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20000"/>
                        </a:lnSpc>
                        <a:spcBef>
                          <a:spcPts val="20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fontAlgn="base" latinLnBrk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ko-KR" altLang="en-US" sz="1200" b="1" i="1" kern="0" spc="-50" dirty="0">
                        <a:solidFill>
                          <a:srgbClr val="0070C0"/>
                        </a:solidFill>
                        <a:effectLst/>
                        <a:latin typeface="한컴바탕"/>
                      </a:endParaRPr>
                    </a:p>
                  </a:txBody>
                  <a:tcPr marL="64770" marR="64770" marT="17907" marB="17907" anchor="ctr">
                    <a:lnL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556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556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2702319"/>
                  </a:ext>
                </a:extLst>
              </a:tr>
            </a:tbl>
          </a:graphicData>
        </a:graphic>
      </p:graphicFrame>
      <p:grpSp>
        <p:nvGrpSpPr>
          <p:cNvPr id="9" name="그룹 8"/>
          <p:cNvGrpSpPr/>
          <p:nvPr/>
        </p:nvGrpSpPr>
        <p:grpSpPr>
          <a:xfrm>
            <a:off x="590206" y="327278"/>
            <a:ext cx="4515194" cy="617349"/>
            <a:chOff x="4946075" y="669025"/>
            <a:chExt cx="4515194" cy="617349"/>
          </a:xfrm>
        </p:grpSpPr>
        <p:sp>
          <p:nvSpPr>
            <p:cNvPr id="7" name="직사각형 6"/>
            <p:cNvSpPr/>
            <p:nvPr/>
          </p:nvSpPr>
          <p:spPr>
            <a:xfrm>
              <a:off x="4946075" y="669025"/>
              <a:ext cx="4515194" cy="617349"/>
            </a:xfrm>
            <a:prstGeom prst="rect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altLang="ko-KR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 </a:t>
              </a:r>
              <a:r>
                <a:rPr lang="ko-KR" altLang="en-US" sz="2000" dirty="0" smtClean="0">
                  <a:latin typeface="G마켓 산스 TTF Medium" panose="02000000000000000000" pitchFamily="2" charset="-127"/>
                  <a:ea typeface="G마켓 산스 TTF Medium" panose="02000000000000000000" pitchFamily="2" charset="-127"/>
                </a:rPr>
                <a:t>양식 </a:t>
              </a:r>
              <a:endParaRPr lang="ko-KR" altLang="en-US" sz="2000" dirty="0">
                <a:latin typeface="G마켓 산스 TTF Medium" panose="02000000000000000000" pitchFamily="2" charset="-127"/>
                <a:ea typeface="G마켓 산스 TTF Medium" panose="02000000000000000000" pitchFamily="2" charset="-127"/>
              </a:endParaRPr>
            </a:p>
          </p:txBody>
        </p:sp>
        <p:sp>
          <p:nvSpPr>
            <p:cNvPr id="8" name="직사각형 7"/>
            <p:cNvSpPr/>
            <p:nvPr/>
          </p:nvSpPr>
          <p:spPr>
            <a:xfrm>
              <a:off x="5781822" y="745583"/>
              <a:ext cx="3577847" cy="46423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fontAlgn="base" latinLnBrk="0"/>
              <a:r>
                <a:rPr lang="en-US" altLang="ko-KR" b="1" dirty="0">
                  <a:solidFill>
                    <a:schemeClr val="tx1"/>
                  </a:solidFill>
                  <a:latin typeface="+mn-ea"/>
                </a:rPr>
                <a:t>6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단계 </a:t>
              </a:r>
              <a:r>
                <a:rPr lang="en-US" altLang="ko-KR" b="1" dirty="0" smtClean="0">
                  <a:solidFill>
                    <a:schemeClr val="tx1"/>
                  </a:solidFill>
                  <a:latin typeface="+mn-ea"/>
                </a:rPr>
                <a:t>: </a:t>
              </a:r>
              <a:r>
                <a:rPr lang="ko-KR" altLang="en-US" b="1" dirty="0" smtClean="0">
                  <a:solidFill>
                    <a:schemeClr val="tx1"/>
                  </a:solidFill>
                  <a:latin typeface="+mn-ea"/>
                </a:rPr>
                <a:t>기능연속성계획의 소통</a:t>
              </a:r>
              <a:endParaRPr lang="ko-KR" altLang="en-US" sz="1600" b="1" dirty="0">
                <a:solidFill>
                  <a:schemeClr val="tx1"/>
                </a:solidFill>
                <a:latin typeface="+mn-ea"/>
              </a:endParaRPr>
            </a:p>
          </p:txBody>
        </p:sp>
      </p:grpSp>
      <p:sp>
        <p:nvSpPr>
          <p:cNvPr id="10" name="직사각형 9"/>
          <p:cNvSpPr/>
          <p:nvPr/>
        </p:nvSpPr>
        <p:spPr>
          <a:xfrm>
            <a:off x="10105652" y="305917"/>
            <a:ext cx="1797287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ko-KR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0000</a:t>
            </a:r>
            <a:r>
              <a:rPr lang="ko-KR" altLang="en-US" sz="1100" dirty="0" smtClean="0">
                <a:solidFill>
                  <a:schemeClr val="bg1">
                    <a:lumMod val="65000"/>
                  </a:schemeClr>
                </a:solidFill>
                <a:latin typeface="G마켓 산스 TTF Medium" panose="02000000000000000000" pitchFamily="2" charset="-127"/>
                <a:ea typeface="G마켓 산스 TTF Medium" panose="02000000000000000000" pitchFamily="2" charset="-127"/>
              </a:rPr>
              <a:t>기업 기능연속성계획</a:t>
            </a:r>
            <a:endParaRPr lang="ko-KR" altLang="en-US" sz="1100" dirty="0">
              <a:solidFill>
                <a:schemeClr val="bg1">
                  <a:lumMod val="65000"/>
                </a:schemeClr>
              </a:solidFill>
              <a:latin typeface="G마켓 산스 TTF Medium" panose="02000000000000000000" pitchFamily="2" charset="-127"/>
              <a:ea typeface="G마켓 산스 TTF Medium" panose="020000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902239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337</TotalTime>
  <Words>927</Words>
  <Application>Microsoft Office PowerPoint</Application>
  <PresentationFormat>와이드스크린</PresentationFormat>
  <Paragraphs>263</Paragraphs>
  <Slides>10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10</vt:i4>
      </vt:variant>
    </vt:vector>
  </HeadingPairs>
  <TitlesOfParts>
    <vt:vector size="17" baseType="lpstr">
      <vt:lpstr>HY엽서M</vt:lpstr>
      <vt:lpstr>G마켓 산스 TTF Medium</vt:lpstr>
      <vt:lpstr>Arial</vt:lpstr>
      <vt:lpstr>맑은 고딕</vt:lpstr>
      <vt:lpstr>한컴바탕</vt:lpstr>
      <vt:lpstr>RixGoM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Windows 사용자</dc:creator>
  <cp:lastModifiedBy>KWAKJINHO</cp:lastModifiedBy>
  <cp:revision>37</cp:revision>
  <dcterms:created xsi:type="dcterms:W3CDTF">2022-03-09T00:07:20Z</dcterms:created>
  <dcterms:modified xsi:type="dcterms:W3CDTF">2022-03-29T08:20:28Z</dcterms:modified>
</cp:coreProperties>
</file>

<file path=docProps/thumbnail.jpeg>
</file>