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4" r:id="rId5"/>
    <p:sldId id="316" r:id="rId6"/>
    <p:sldId id="281" r:id="rId7"/>
    <p:sldId id="257" r:id="rId8"/>
    <p:sldId id="304" r:id="rId9"/>
    <p:sldId id="288" r:id="rId10"/>
    <p:sldId id="272" r:id="rId11"/>
    <p:sldId id="271" r:id="rId12"/>
    <p:sldId id="315" r:id="rId13"/>
    <p:sldId id="270" r:id="rId14"/>
    <p:sldId id="292" r:id="rId15"/>
    <p:sldId id="291" r:id="rId16"/>
    <p:sldId id="282" r:id="rId17"/>
    <p:sldId id="285" r:id="rId18"/>
    <p:sldId id="283" r:id="rId19"/>
    <p:sldId id="305" r:id="rId20"/>
    <p:sldId id="306" r:id="rId21"/>
    <p:sldId id="307" r:id="rId22"/>
    <p:sldId id="309" r:id="rId23"/>
    <p:sldId id="310" r:id="rId24"/>
    <p:sldId id="311" r:id="rId25"/>
    <p:sldId id="302" r:id="rId26"/>
    <p:sldId id="313" r:id="rId27"/>
    <p:sldId id="303" r:id="rId28"/>
    <p:sldId id="286" r:id="rId29"/>
    <p:sldId id="273" r:id="rId30"/>
    <p:sldId id="259" r:id="rId31"/>
    <p:sldId id="296" r:id="rId32"/>
    <p:sldId id="297" r:id="rId33"/>
    <p:sldId id="269" r:id="rId34"/>
    <p:sldId id="295" r:id="rId35"/>
    <p:sldId id="299" r:id="rId36"/>
    <p:sldId id="298" r:id="rId37"/>
    <p:sldId id="300" r:id="rId38"/>
    <p:sldId id="301" r:id="rId39"/>
  </p:sldIdLst>
  <p:sldSz cx="12192000" cy="6858000"/>
  <p:notesSz cx="6858000" cy="9144000"/>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FF66"/>
    <a:srgbClr val="FFFF00"/>
    <a:srgbClr val="B4FF8F"/>
    <a:srgbClr val="3F3F3F"/>
    <a:srgbClr val="525252"/>
    <a:srgbClr val="FFFF66"/>
    <a:srgbClr val="FFFF99"/>
    <a:srgbClr val="00CC66"/>
    <a:srgbClr val="5E74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C15FFC-4828-4B88-8D21-9039CE74C75F}" v="13" dt="2021-12-07T08:28:50.4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80F23-276D-439F-89A9-44B29191B7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E"/>
          </a:p>
        </p:txBody>
      </p:sp>
      <p:sp>
        <p:nvSpPr>
          <p:cNvPr id="3" name="Subtitle 2">
            <a:extLst>
              <a:ext uri="{FF2B5EF4-FFF2-40B4-BE49-F238E27FC236}">
                <a16:creationId xmlns:a16="http://schemas.microsoft.com/office/drawing/2014/main" id="{B28FDCA4-9659-485C-B0EC-EB6FB81A48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
        <p:nvSpPr>
          <p:cNvPr id="4" name="Date Placeholder 3">
            <a:extLst>
              <a:ext uri="{FF2B5EF4-FFF2-40B4-BE49-F238E27FC236}">
                <a16:creationId xmlns:a16="http://schemas.microsoft.com/office/drawing/2014/main" id="{B9E7533B-3396-4032-8D7B-17132C23A6F2}"/>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5" name="Footer Placeholder 4">
            <a:extLst>
              <a:ext uri="{FF2B5EF4-FFF2-40B4-BE49-F238E27FC236}">
                <a16:creationId xmlns:a16="http://schemas.microsoft.com/office/drawing/2014/main" id="{36AEDE39-43BA-4C82-8710-91CBD98F0A07}"/>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D9CF2072-F997-4F23-B1EE-7229ED9F86FF}"/>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1075588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357D7-118D-474D-9A1F-F05999D23D6F}"/>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8030BC78-79D8-4198-A401-5FC555D18A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C0E951D4-16C7-4B1B-8017-8098ECC24BD6}"/>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5" name="Footer Placeholder 4">
            <a:extLst>
              <a:ext uri="{FF2B5EF4-FFF2-40B4-BE49-F238E27FC236}">
                <a16:creationId xmlns:a16="http://schemas.microsoft.com/office/drawing/2014/main" id="{B46F6835-DC29-483B-99F5-415F37290549}"/>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A3F9D9DA-90B2-489D-9638-BCA3F06636C5}"/>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3225564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4FB63F-9AAA-4C6C-98CA-F0DD252682A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FC479D0A-BE2C-41A1-A9FF-FD0FDC12A56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EE8991FC-80A0-4D18-8847-34F4718FC7C8}"/>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5" name="Footer Placeholder 4">
            <a:extLst>
              <a:ext uri="{FF2B5EF4-FFF2-40B4-BE49-F238E27FC236}">
                <a16:creationId xmlns:a16="http://schemas.microsoft.com/office/drawing/2014/main" id="{C717FC38-27DE-4D8E-B677-831F558C90D9}"/>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977DD709-3DAC-4D01-8633-583E329F72B6}"/>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617990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0BC3C-6226-4CE0-8649-B4BE35275C11}"/>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1149E044-1BE1-4779-A8A2-8218AFB88D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4CC51B49-07C1-4E72-815F-3402438B52BD}"/>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5" name="Footer Placeholder 4">
            <a:extLst>
              <a:ext uri="{FF2B5EF4-FFF2-40B4-BE49-F238E27FC236}">
                <a16:creationId xmlns:a16="http://schemas.microsoft.com/office/drawing/2014/main" id="{9F4BADB2-C2FC-4EEA-BEB3-20E8C75B649C}"/>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80D599E4-3B82-4115-A95A-DB62C03D9F12}"/>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2427064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312E0-928F-4D89-93BF-98EEBBFC298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D07C1E68-FDA6-4D17-878C-9ABE1EBF088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233E50-EFF3-4725-8110-1E95843F557B}"/>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5" name="Footer Placeholder 4">
            <a:extLst>
              <a:ext uri="{FF2B5EF4-FFF2-40B4-BE49-F238E27FC236}">
                <a16:creationId xmlns:a16="http://schemas.microsoft.com/office/drawing/2014/main" id="{3475A5C0-E404-446B-83DD-96FFA05F89C6}"/>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78B26167-324E-45A4-BECA-C912C8F00365}"/>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1295877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CAFCB-CE0C-4B69-97DA-99DDF96F9EAA}"/>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970B9294-0BE8-4D21-A165-D8CDB60C662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C8B01A1C-5713-4D1B-8EF2-E30D63C43E8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Date Placeholder 4">
            <a:extLst>
              <a:ext uri="{FF2B5EF4-FFF2-40B4-BE49-F238E27FC236}">
                <a16:creationId xmlns:a16="http://schemas.microsoft.com/office/drawing/2014/main" id="{B071C620-4E8C-4F88-9B47-A249191A2237}"/>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6" name="Footer Placeholder 5">
            <a:extLst>
              <a:ext uri="{FF2B5EF4-FFF2-40B4-BE49-F238E27FC236}">
                <a16:creationId xmlns:a16="http://schemas.microsoft.com/office/drawing/2014/main" id="{2A427BC1-A368-4DDA-B63C-B98493360A80}"/>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3F7D11C9-3955-4D6E-BACC-2F77B9BA9675}"/>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541486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5A2F6-1D09-4795-B35D-B1A7D0875B18}"/>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5D5346DD-8D28-45DB-B9EA-92E5A107E4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112E88F-2A80-43B0-A2F9-E7EE29CDF47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2D5B24D3-CCB8-4640-8217-15FBCB73A4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C7373A-F733-41AF-8014-4DCF193894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7" name="Date Placeholder 6">
            <a:extLst>
              <a:ext uri="{FF2B5EF4-FFF2-40B4-BE49-F238E27FC236}">
                <a16:creationId xmlns:a16="http://schemas.microsoft.com/office/drawing/2014/main" id="{03A56B63-3AB6-479A-86A2-4B8C82C348F9}"/>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8" name="Footer Placeholder 7">
            <a:extLst>
              <a:ext uri="{FF2B5EF4-FFF2-40B4-BE49-F238E27FC236}">
                <a16:creationId xmlns:a16="http://schemas.microsoft.com/office/drawing/2014/main" id="{2223A1EE-A985-416B-AE5C-4E8B28488905}"/>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A3ED59E9-D7E9-48E6-B525-C8D1FDFE6634}"/>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716578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56CB1-0C61-4C06-A5DF-B1BBF45CF573}"/>
              </a:ext>
            </a:extLst>
          </p:cNvPr>
          <p:cNvSpPr>
            <a:spLocks noGrp="1"/>
          </p:cNvSpPr>
          <p:nvPr>
            <p:ph type="title"/>
          </p:nvPr>
        </p:nvSpPr>
        <p:spPr/>
        <p:txBody>
          <a:bodyPr/>
          <a:lstStyle/>
          <a:p>
            <a:r>
              <a:rPr lang="en-US"/>
              <a:t>Click to edit Master title style</a:t>
            </a:r>
            <a:endParaRPr lang="en-BE"/>
          </a:p>
        </p:txBody>
      </p:sp>
      <p:sp>
        <p:nvSpPr>
          <p:cNvPr id="3" name="Date Placeholder 2">
            <a:extLst>
              <a:ext uri="{FF2B5EF4-FFF2-40B4-BE49-F238E27FC236}">
                <a16:creationId xmlns:a16="http://schemas.microsoft.com/office/drawing/2014/main" id="{400D5965-0004-49C8-B2F5-3A69171093AB}"/>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4" name="Footer Placeholder 3">
            <a:extLst>
              <a:ext uri="{FF2B5EF4-FFF2-40B4-BE49-F238E27FC236}">
                <a16:creationId xmlns:a16="http://schemas.microsoft.com/office/drawing/2014/main" id="{72DF4E81-8C8C-4F38-B375-BD6380F97C88}"/>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FAEFB47C-6D7E-4536-8A4E-5388759746B8}"/>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1805281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A6297D-5EEC-4A90-A083-3D7D51F831FE}"/>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3" name="Footer Placeholder 2">
            <a:extLst>
              <a:ext uri="{FF2B5EF4-FFF2-40B4-BE49-F238E27FC236}">
                <a16:creationId xmlns:a16="http://schemas.microsoft.com/office/drawing/2014/main" id="{127A4FF7-ACCA-4CA2-A972-7F9CD9F42923}"/>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81EB41A2-1DE7-490B-BFDA-BF371726BE06}"/>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2959830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2935F-E013-4C4D-ACD0-44E8E482D2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479C1821-62C7-4272-A6E4-2C637B6885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249606F9-4034-4877-BAA3-CBC22EDA7C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79B8BA-FBEA-496D-B810-D1771F6842A8}"/>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6" name="Footer Placeholder 5">
            <a:extLst>
              <a:ext uri="{FF2B5EF4-FFF2-40B4-BE49-F238E27FC236}">
                <a16:creationId xmlns:a16="http://schemas.microsoft.com/office/drawing/2014/main" id="{06CEC9E5-663A-4607-974A-5887CC3687FC}"/>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484640D4-C73C-44C7-8D81-B05F68491190}"/>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1523300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FF4F4-5602-4F3A-A313-A779C982DB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8D255EA6-9E99-471A-989F-9FCFA6C0BD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5AE45FD5-574A-4470-86BD-1101471BD8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E620EA-4E1B-4B5F-A4BE-D4D7C030ECCF}"/>
              </a:ext>
            </a:extLst>
          </p:cNvPr>
          <p:cNvSpPr>
            <a:spLocks noGrp="1"/>
          </p:cNvSpPr>
          <p:nvPr>
            <p:ph type="dt" sz="half" idx="10"/>
          </p:nvPr>
        </p:nvSpPr>
        <p:spPr/>
        <p:txBody>
          <a:bodyPr/>
          <a:lstStyle/>
          <a:p>
            <a:fld id="{843A7402-3A5E-4605-B26B-230013AAF54B}" type="datetimeFigureOut">
              <a:rPr lang="en-BE" smtClean="0"/>
              <a:t>07/12/2021</a:t>
            </a:fld>
            <a:endParaRPr lang="en-BE"/>
          </a:p>
        </p:txBody>
      </p:sp>
      <p:sp>
        <p:nvSpPr>
          <p:cNvPr id="6" name="Footer Placeholder 5">
            <a:extLst>
              <a:ext uri="{FF2B5EF4-FFF2-40B4-BE49-F238E27FC236}">
                <a16:creationId xmlns:a16="http://schemas.microsoft.com/office/drawing/2014/main" id="{A1689933-1C97-4EEE-8210-E68B4ABBB8E7}"/>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01C9521A-F4B6-456E-8C50-03C0540A82DB}"/>
              </a:ext>
            </a:extLst>
          </p:cNvPr>
          <p:cNvSpPr>
            <a:spLocks noGrp="1"/>
          </p:cNvSpPr>
          <p:nvPr>
            <p:ph type="sldNum" sz="quarter" idx="12"/>
          </p:nvPr>
        </p:nvSpPr>
        <p:spPr/>
        <p:txBody>
          <a:bodyPr/>
          <a:lstStyle/>
          <a:p>
            <a:fld id="{279D721A-91AC-4D55-93B2-3989ECF6FE0B}" type="slidenum">
              <a:rPr lang="en-BE" smtClean="0"/>
              <a:t>‹#›</a:t>
            </a:fld>
            <a:endParaRPr lang="en-BE"/>
          </a:p>
        </p:txBody>
      </p:sp>
    </p:spTree>
    <p:extLst>
      <p:ext uri="{BB962C8B-B14F-4D97-AF65-F5344CB8AC3E}">
        <p14:creationId xmlns:p14="http://schemas.microsoft.com/office/powerpoint/2010/main" val="1782993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A60798-D79C-407D-9E9C-54E5F2A809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BE"/>
          </a:p>
        </p:txBody>
      </p:sp>
      <p:sp>
        <p:nvSpPr>
          <p:cNvPr id="3" name="Text Placeholder 2">
            <a:extLst>
              <a:ext uri="{FF2B5EF4-FFF2-40B4-BE49-F238E27FC236}">
                <a16:creationId xmlns:a16="http://schemas.microsoft.com/office/drawing/2014/main" id="{4FF54E2B-AAAA-48AD-8676-52828F4DF0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C85118CC-F224-4737-8A87-A9A264D795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3A7402-3A5E-4605-B26B-230013AAF54B}" type="datetimeFigureOut">
              <a:rPr lang="en-BE" smtClean="0"/>
              <a:t>07/12/2021</a:t>
            </a:fld>
            <a:endParaRPr lang="en-BE"/>
          </a:p>
        </p:txBody>
      </p:sp>
      <p:sp>
        <p:nvSpPr>
          <p:cNvPr id="5" name="Footer Placeholder 4">
            <a:extLst>
              <a:ext uri="{FF2B5EF4-FFF2-40B4-BE49-F238E27FC236}">
                <a16:creationId xmlns:a16="http://schemas.microsoft.com/office/drawing/2014/main" id="{23D0B7BA-110C-4DE6-ABF9-F43CE2B81C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E"/>
          </a:p>
        </p:txBody>
      </p:sp>
      <p:sp>
        <p:nvSpPr>
          <p:cNvPr id="6" name="Slide Number Placeholder 5">
            <a:extLst>
              <a:ext uri="{FF2B5EF4-FFF2-40B4-BE49-F238E27FC236}">
                <a16:creationId xmlns:a16="http://schemas.microsoft.com/office/drawing/2014/main" id="{E6DF0C9F-FB83-4673-A328-0165BFA980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9D721A-91AC-4D55-93B2-3989ECF6FE0B}" type="slidenum">
              <a:rPr lang="en-BE" smtClean="0"/>
              <a:t>‹#›</a:t>
            </a:fld>
            <a:endParaRPr lang="en-BE"/>
          </a:p>
        </p:txBody>
      </p:sp>
    </p:spTree>
    <p:extLst>
      <p:ext uri="{BB962C8B-B14F-4D97-AF65-F5344CB8AC3E}">
        <p14:creationId xmlns:p14="http://schemas.microsoft.com/office/powerpoint/2010/main" val="1635664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e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Rectangle 134">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ectangle 136">
            <a:extLst>
              <a:ext uri="{FF2B5EF4-FFF2-40B4-BE49-F238E27FC236}">
                <a16:creationId xmlns:a16="http://schemas.microsoft.com/office/drawing/2014/main" id="{D84C2E9E-0B5D-4B5F-9A1F-70EBDCE390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2461" y="1197769"/>
            <a:ext cx="10987078" cy="446246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838200" y="6356350"/>
            <a:ext cx="2743200" cy="365125"/>
          </a:xfrm>
        </p:spPr>
        <p:txBody>
          <a:bodyPr numCol="1" anchorCtr="0" compatLnSpc="1">
            <a:prstTxWarp prst="textNoShape">
              <a:avLst/>
            </a:prstTxWarp>
            <a:normAutofit/>
          </a:bodyPr>
          <a:lstStyle/>
          <a:p>
            <a:pPr marL="0" marR="0" lvl="0" indent="0" defTabSz="914400" rtl="0" eaLnBrk="1" fontAlgn="base" latinLnBrk="0" hangingPunct="1">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50000"/>
                  </a:schemeClr>
                </a:solidFill>
                <a:effectLst/>
                <a:uLnTx/>
                <a:uFillTx/>
                <a:latin typeface="Arial" panose="020B0604020202020204" pitchFamily="34" charset="0"/>
                <a:ea typeface="+mn-ea"/>
                <a:cs typeface="Arial" panose="020B0604020202020204" pitchFamily="34" charset="0"/>
              </a:rPr>
              <a:t>Aida Ponce Del Castillo © etui (2021)</a:t>
            </a: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pic>
        <p:nvPicPr>
          <p:cNvPr id="5" name="Picture 4">
            <a:extLst>
              <a:ext uri="{FF2B5EF4-FFF2-40B4-BE49-F238E27FC236}">
                <a16:creationId xmlns:a16="http://schemas.microsoft.com/office/drawing/2014/main" id="{78EC2178-A35B-46DD-A562-2A24251BDB16}"/>
              </a:ext>
            </a:extLst>
          </p:cNvPr>
          <p:cNvPicPr>
            <a:picLocks noChangeAspect="1"/>
          </p:cNvPicPr>
          <p:nvPr/>
        </p:nvPicPr>
        <p:blipFill>
          <a:blip r:embed="rId3"/>
          <a:stretch>
            <a:fillRect/>
          </a:stretch>
        </p:blipFill>
        <p:spPr>
          <a:xfrm>
            <a:off x="0" y="0"/>
            <a:ext cx="12192000" cy="6857999"/>
          </a:xfrm>
          <a:prstGeom prst="rect">
            <a:avLst/>
          </a:prstGeom>
        </p:spPr>
      </p:pic>
      <p:sp>
        <p:nvSpPr>
          <p:cNvPr id="11" name="TextBox 10">
            <a:extLst>
              <a:ext uri="{FF2B5EF4-FFF2-40B4-BE49-F238E27FC236}">
                <a16:creationId xmlns:a16="http://schemas.microsoft.com/office/drawing/2014/main" id="{7F456E75-F305-4460-8F20-2D382796857C}"/>
              </a:ext>
            </a:extLst>
          </p:cNvPr>
          <p:cNvSpPr txBox="1"/>
          <p:nvPr/>
        </p:nvSpPr>
        <p:spPr>
          <a:xfrm>
            <a:off x="5775911" y="4552235"/>
            <a:ext cx="5813628" cy="1107996"/>
          </a:xfrm>
          <a:prstGeom prst="rect">
            <a:avLst/>
          </a:prstGeom>
          <a:solidFill>
            <a:schemeClr val="bg2">
              <a:lumMod val="10000"/>
            </a:schemeClr>
          </a:solidFill>
        </p:spPr>
        <p:txBody>
          <a:bodyPr wrap="square">
            <a:spAutoFit/>
          </a:bodyPr>
          <a:lstStyle/>
          <a:p>
            <a:r>
              <a:rPr lang="en-GB" sz="2200" dirty="0">
                <a:solidFill>
                  <a:schemeClr val="bg2"/>
                </a:solidFill>
                <a:latin typeface="Calibri" panose="020F0502020204030204" pitchFamily="34" charset="0"/>
                <a:cs typeface="Calibri" panose="020F0502020204030204" pitchFamily="34" charset="0"/>
              </a:rPr>
              <a:t>Aida Ponce Del Castillo</a:t>
            </a:r>
          </a:p>
          <a:p>
            <a:r>
              <a:rPr lang="en-GB" sz="2200" dirty="0">
                <a:solidFill>
                  <a:schemeClr val="bg2"/>
                </a:solidFill>
                <a:latin typeface="Calibri" panose="020F0502020204030204" pitchFamily="34" charset="0"/>
                <a:cs typeface="Calibri" panose="020F0502020204030204" pitchFamily="34" charset="0"/>
              </a:rPr>
              <a:t>European Trade Union Institute             </a:t>
            </a:r>
          </a:p>
          <a:p>
            <a:r>
              <a:rPr lang="en-GB" sz="2200" dirty="0">
                <a:solidFill>
                  <a:schemeClr val="bg2"/>
                </a:solidFill>
                <a:latin typeface="Calibri" panose="020F0502020204030204" pitchFamily="34" charset="0"/>
                <a:cs typeface="Calibri" panose="020F0502020204030204" pitchFamily="34" charset="0"/>
              </a:rPr>
              <a:t>Brussels, Belgium</a:t>
            </a:r>
          </a:p>
        </p:txBody>
      </p:sp>
      <p:sp>
        <p:nvSpPr>
          <p:cNvPr id="12" name="Subtitle 2">
            <a:extLst>
              <a:ext uri="{FF2B5EF4-FFF2-40B4-BE49-F238E27FC236}">
                <a16:creationId xmlns:a16="http://schemas.microsoft.com/office/drawing/2014/main" id="{472B4431-79F9-4648-BD09-F89BE296ADEE}"/>
              </a:ext>
            </a:extLst>
          </p:cNvPr>
          <p:cNvSpPr>
            <a:spLocks noGrp="1"/>
          </p:cNvSpPr>
          <p:nvPr>
            <p:ph type="subTitle" idx="1"/>
          </p:nvPr>
        </p:nvSpPr>
        <p:spPr>
          <a:xfrm>
            <a:off x="714527" y="2824929"/>
            <a:ext cx="6387609" cy="1379247"/>
          </a:xfrm>
        </p:spPr>
        <p:txBody>
          <a:bodyPr anchor="ctr">
            <a:normAutofit fontScale="92500" lnSpcReduction="20000"/>
          </a:bodyPr>
          <a:lstStyle/>
          <a:p>
            <a:pPr algn="l">
              <a:spcBef>
                <a:spcPts val="0"/>
              </a:spcBef>
            </a:pPr>
            <a:endParaRPr lang="en-US" sz="1800" dirty="0">
              <a:solidFill>
                <a:schemeClr val="bg1"/>
              </a:solidFill>
              <a:ea typeface="Georgia" panose="02040502050405020303" pitchFamily="18" charset="0"/>
            </a:endParaRPr>
          </a:p>
          <a:p>
            <a:pPr algn="l">
              <a:spcBef>
                <a:spcPts val="0"/>
              </a:spcBef>
            </a:pPr>
            <a:r>
              <a:rPr lang="en-GB" sz="4000" b="1" dirty="0">
                <a:solidFill>
                  <a:srgbClr val="FF6600"/>
                </a:solidFill>
                <a:effectLst/>
                <a:ea typeface="Georgia" panose="02040502050405020303" pitchFamily="18" charset="0"/>
                <a:cs typeface="Times New Roman" panose="02020603050405020304" pitchFamily="18" charset="0"/>
              </a:rPr>
              <a:t>Algorithmic worker surveillance</a:t>
            </a:r>
          </a:p>
          <a:p>
            <a:pPr algn="l">
              <a:spcBef>
                <a:spcPts val="0"/>
              </a:spcBef>
            </a:pPr>
            <a:br>
              <a:rPr lang="en-BE" sz="2800" b="1" dirty="0">
                <a:solidFill>
                  <a:srgbClr val="FF6600"/>
                </a:solidFill>
                <a:effectLst/>
                <a:ea typeface="Georgia" panose="02040502050405020303" pitchFamily="18" charset="0"/>
                <a:cs typeface="Times New Roman" panose="02020603050405020304" pitchFamily="18" charset="0"/>
              </a:rPr>
            </a:br>
            <a:endParaRPr lang="en-GB" sz="2800" b="1" dirty="0">
              <a:solidFill>
                <a:srgbClr val="FF6600"/>
              </a:solidFill>
              <a:effectLst/>
              <a:ea typeface="Georgia" panose="02040502050405020303" pitchFamily="18" charset="0"/>
            </a:endParaRPr>
          </a:p>
          <a:p>
            <a:pPr algn="l">
              <a:spcBef>
                <a:spcPts val="0"/>
              </a:spcBef>
              <a:spcAft>
                <a:spcPts val="0"/>
              </a:spcAft>
            </a:pPr>
            <a:endParaRPr lang="en-BE" sz="2800" dirty="0">
              <a:solidFill>
                <a:srgbClr val="FFFFFF"/>
              </a:solidFill>
              <a:effectLst/>
              <a:ea typeface="Georgia" panose="02040502050405020303" pitchFamily="18" charset="0"/>
            </a:endParaRPr>
          </a:p>
          <a:p>
            <a:pPr algn="l"/>
            <a:endParaRPr lang="en-BE" sz="1800" dirty="0">
              <a:solidFill>
                <a:srgbClr val="FFFFFF"/>
              </a:solidFill>
            </a:endParaRPr>
          </a:p>
        </p:txBody>
      </p:sp>
      <p:sp>
        <p:nvSpPr>
          <p:cNvPr id="14" name="Subtitle 2">
            <a:extLst>
              <a:ext uri="{FF2B5EF4-FFF2-40B4-BE49-F238E27FC236}">
                <a16:creationId xmlns:a16="http://schemas.microsoft.com/office/drawing/2014/main" id="{6AC073CA-1191-4D2F-AEED-48BA9AA3E042}"/>
              </a:ext>
            </a:extLst>
          </p:cNvPr>
          <p:cNvSpPr txBox="1">
            <a:spLocks/>
          </p:cNvSpPr>
          <p:nvPr/>
        </p:nvSpPr>
        <p:spPr>
          <a:xfrm>
            <a:off x="541724" y="136525"/>
            <a:ext cx="11047815" cy="1763296"/>
          </a:xfrm>
          <a:prstGeom prst="rect">
            <a:avLst/>
          </a:prstGeom>
        </p:spPr>
        <p:txBody>
          <a:bodyPr vert="horz" lIns="91440" tIns="45720" rIns="91440" bIns="45720" rtlCol="0" anchor="ctr">
            <a:normAutofit fontScale="5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endParaRPr lang="en-US" sz="1800" dirty="0">
              <a:solidFill>
                <a:schemeClr val="bg1"/>
              </a:solidFill>
              <a:ea typeface="Georgia" panose="02040502050405020303" pitchFamily="18" charset="0"/>
            </a:endParaRPr>
          </a:p>
          <a:p>
            <a:pPr algn="l">
              <a:spcBef>
                <a:spcPts val="0"/>
              </a:spcBef>
            </a:pPr>
            <a:r>
              <a:rPr lang="en-GB" sz="3600" b="1" dirty="0">
                <a:solidFill>
                  <a:schemeClr val="bg1">
                    <a:lumMod val="95000"/>
                  </a:schemeClr>
                </a:solidFill>
                <a:ea typeface="Georgia" panose="02040502050405020303" pitchFamily="18" charset="0"/>
                <a:cs typeface="Times New Roman" panose="02020603050405020304" pitchFamily="18" charset="0"/>
              </a:rPr>
              <a:t>Response to workplace surveillance using digital technologies</a:t>
            </a:r>
            <a:r>
              <a:rPr lang="en-GB" sz="3600" dirty="0">
                <a:solidFill>
                  <a:schemeClr val="bg1">
                    <a:lumMod val="95000"/>
                  </a:schemeClr>
                </a:solidFill>
                <a:ea typeface="Georgia" panose="02040502050405020303" pitchFamily="18" charset="0"/>
                <a:cs typeface="Times New Roman" panose="02020603050405020304" pitchFamily="18" charset="0"/>
              </a:rPr>
              <a:t>.</a:t>
            </a:r>
          </a:p>
          <a:p>
            <a:pPr algn="l">
              <a:spcBef>
                <a:spcPts val="0"/>
              </a:spcBef>
            </a:pPr>
            <a:r>
              <a:rPr lang="en-GB" sz="3600" dirty="0">
                <a:solidFill>
                  <a:schemeClr val="bg1">
                    <a:lumMod val="95000"/>
                  </a:schemeClr>
                </a:solidFill>
                <a:ea typeface="Georgia" panose="02040502050405020303" pitchFamily="18" charset="0"/>
                <a:cs typeface="Times New Roman" panose="02020603050405020304" pitchFamily="18" charset="0"/>
              </a:rPr>
              <a:t>Public Workers Solidarity Foundation, Korean Progressive Network </a:t>
            </a:r>
            <a:r>
              <a:rPr lang="en-GB" sz="3600" dirty="0" err="1">
                <a:solidFill>
                  <a:schemeClr val="bg1">
                    <a:lumMod val="95000"/>
                  </a:schemeClr>
                </a:solidFill>
                <a:ea typeface="Georgia" panose="02040502050405020303" pitchFamily="18" charset="0"/>
                <a:cs typeface="Times New Roman" panose="02020603050405020304" pitchFamily="18" charset="0"/>
              </a:rPr>
              <a:t>Jinbonet</a:t>
            </a:r>
            <a:r>
              <a:rPr lang="en-GB" sz="3600" dirty="0">
                <a:solidFill>
                  <a:schemeClr val="bg1">
                    <a:lumMod val="95000"/>
                  </a:schemeClr>
                </a:solidFill>
                <a:ea typeface="Georgia" panose="02040502050405020303" pitchFamily="18" charset="0"/>
                <a:cs typeface="Times New Roman" panose="02020603050405020304" pitchFamily="18" charset="0"/>
              </a:rPr>
              <a:t> Korean Confederation of Trade Unions, Federation of Korean Trade Unions, Institute for Digital Rights, Institute for Workers Rights, Gabjil119, </a:t>
            </a:r>
            <a:r>
              <a:rPr lang="en-GB" sz="3600" dirty="0" err="1">
                <a:solidFill>
                  <a:schemeClr val="bg1">
                    <a:lumMod val="95000"/>
                  </a:schemeClr>
                </a:solidFill>
                <a:ea typeface="Georgia" panose="02040502050405020303" pitchFamily="18" charset="0"/>
                <a:cs typeface="Times New Roman" panose="02020603050405020304" pitchFamily="18" charset="0"/>
              </a:rPr>
              <a:t>Minbyun</a:t>
            </a:r>
            <a:r>
              <a:rPr lang="en-GB" sz="3600" dirty="0">
                <a:solidFill>
                  <a:schemeClr val="bg1">
                    <a:lumMod val="95000"/>
                  </a:schemeClr>
                </a:solidFill>
                <a:ea typeface="Georgia" panose="02040502050405020303" pitchFamily="18" charset="0"/>
                <a:cs typeface="Times New Roman" panose="02020603050405020304" pitchFamily="18" charset="0"/>
              </a:rPr>
              <a:t>-Lawyers for Democratic Society Digital Rights Committee.      December 9, 2021 </a:t>
            </a:r>
          </a:p>
          <a:p>
            <a:pPr algn="l">
              <a:spcBef>
                <a:spcPts val="0"/>
              </a:spcBef>
            </a:pPr>
            <a:br>
              <a:rPr lang="en-BE" sz="3600" b="1" dirty="0">
                <a:solidFill>
                  <a:srgbClr val="FF6600"/>
                </a:solidFill>
                <a:ea typeface="Georgia" panose="02040502050405020303" pitchFamily="18" charset="0"/>
                <a:cs typeface="Times New Roman" panose="02020603050405020304" pitchFamily="18" charset="0"/>
              </a:rPr>
            </a:br>
            <a:endParaRPr lang="en-GB" sz="3600" b="1" dirty="0">
              <a:solidFill>
                <a:srgbClr val="FF6600"/>
              </a:solidFill>
              <a:ea typeface="Georgia" panose="02040502050405020303" pitchFamily="18" charset="0"/>
            </a:endParaRPr>
          </a:p>
          <a:p>
            <a:pPr algn="l">
              <a:spcBef>
                <a:spcPts val="0"/>
              </a:spcBef>
            </a:pPr>
            <a:endParaRPr lang="en-BE" sz="2800" dirty="0">
              <a:solidFill>
                <a:srgbClr val="FFFFFF"/>
              </a:solidFill>
              <a:ea typeface="Georgia" panose="02040502050405020303" pitchFamily="18" charset="0"/>
            </a:endParaRPr>
          </a:p>
          <a:p>
            <a:pPr algn="l"/>
            <a:endParaRPr lang="en-BE" sz="1800" dirty="0">
              <a:solidFill>
                <a:srgbClr val="FFFFFF"/>
              </a:solidFill>
            </a:endParaRPr>
          </a:p>
        </p:txBody>
      </p:sp>
    </p:spTree>
    <p:extLst>
      <p:ext uri="{BB962C8B-B14F-4D97-AF65-F5344CB8AC3E}">
        <p14:creationId xmlns:p14="http://schemas.microsoft.com/office/powerpoint/2010/main" val="16461885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pic>
        <p:nvPicPr>
          <p:cNvPr id="3" name="Picture 2">
            <a:extLst>
              <a:ext uri="{FF2B5EF4-FFF2-40B4-BE49-F238E27FC236}">
                <a16:creationId xmlns:a16="http://schemas.microsoft.com/office/drawing/2014/main" id="{81B4EBC3-D319-41B7-AF3A-0229E578A2D7}"/>
              </a:ext>
            </a:extLst>
          </p:cNvPr>
          <p:cNvPicPr>
            <a:picLocks noChangeAspect="1"/>
          </p:cNvPicPr>
          <p:nvPr/>
        </p:nvPicPr>
        <p:blipFill>
          <a:blip r:embed="rId3"/>
          <a:stretch>
            <a:fillRect/>
          </a:stretch>
        </p:blipFill>
        <p:spPr>
          <a:xfrm>
            <a:off x="2330441" y="0"/>
            <a:ext cx="7531118" cy="6858000"/>
          </a:xfrm>
          <a:prstGeom prst="rect">
            <a:avLst/>
          </a:prstGeom>
        </p:spPr>
      </p:pic>
      <p:pic>
        <p:nvPicPr>
          <p:cNvPr id="6" name="Picture 5">
            <a:extLst>
              <a:ext uri="{FF2B5EF4-FFF2-40B4-BE49-F238E27FC236}">
                <a16:creationId xmlns:a16="http://schemas.microsoft.com/office/drawing/2014/main" id="{196E6EC5-8557-4D42-B1FF-88A33775D54D}"/>
              </a:ext>
            </a:extLst>
          </p:cNvPr>
          <p:cNvPicPr>
            <a:picLocks noChangeAspect="1"/>
          </p:cNvPicPr>
          <p:nvPr/>
        </p:nvPicPr>
        <p:blipFill>
          <a:blip r:embed="rId3"/>
          <a:stretch>
            <a:fillRect/>
          </a:stretch>
        </p:blipFill>
        <p:spPr>
          <a:xfrm>
            <a:off x="2330441" y="0"/>
            <a:ext cx="7531118" cy="6858000"/>
          </a:xfrm>
          <a:prstGeom prst="rect">
            <a:avLst/>
          </a:prstGeom>
        </p:spPr>
      </p:pic>
      <p:pic>
        <p:nvPicPr>
          <p:cNvPr id="8" name="Picture 7">
            <a:extLst>
              <a:ext uri="{FF2B5EF4-FFF2-40B4-BE49-F238E27FC236}">
                <a16:creationId xmlns:a16="http://schemas.microsoft.com/office/drawing/2014/main" id="{0842C46F-8D03-449E-9186-F9B76E3FC242}"/>
              </a:ext>
            </a:extLst>
          </p:cNvPr>
          <p:cNvPicPr>
            <a:picLocks noChangeAspect="1"/>
          </p:cNvPicPr>
          <p:nvPr/>
        </p:nvPicPr>
        <p:blipFill>
          <a:blip r:embed="rId3"/>
          <a:stretch>
            <a:fillRect/>
          </a:stretch>
        </p:blipFill>
        <p:spPr>
          <a:xfrm>
            <a:off x="2330441" y="0"/>
            <a:ext cx="7531118" cy="6858000"/>
          </a:xfrm>
          <a:prstGeom prst="rect">
            <a:avLst/>
          </a:prstGeom>
        </p:spPr>
      </p:pic>
      <p:pic>
        <p:nvPicPr>
          <p:cNvPr id="11" name="Picture 10">
            <a:extLst>
              <a:ext uri="{FF2B5EF4-FFF2-40B4-BE49-F238E27FC236}">
                <a16:creationId xmlns:a16="http://schemas.microsoft.com/office/drawing/2014/main" id="{63121B18-10D8-4B49-88E0-262651856C4F}"/>
              </a:ext>
            </a:extLst>
          </p:cNvPr>
          <p:cNvPicPr>
            <a:picLocks noChangeAspect="1"/>
          </p:cNvPicPr>
          <p:nvPr/>
        </p:nvPicPr>
        <p:blipFill>
          <a:blip r:embed="rId4"/>
          <a:stretch>
            <a:fillRect/>
          </a:stretch>
        </p:blipFill>
        <p:spPr>
          <a:xfrm>
            <a:off x="410686" y="-66675"/>
            <a:ext cx="9713277" cy="6858000"/>
          </a:xfrm>
          <a:prstGeom prst="rect">
            <a:avLst/>
          </a:prstGeom>
        </p:spPr>
      </p:pic>
    </p:spTree>
    <p:extLst>
      <p:ext uri="{BB962C8B-B14F-4D97-AF65-F5344CB8AC3E}">
        <p14:creationId xmlns:p14="http://schemas.microsoft.com/office/powerpoint/2010/main" val="2977759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
        <p:nvSpPr>
          <p:cNvPr id="5" name="AutoShape 2">
            <a:extLst>
              <a:ext uri="{FF2B5EF4-FFF2-40B4-BE49-F238E27FC236}">
                <a16:creationId xmlns:a16="http://schemas.microsoft.com/office/drawing/2014/main" id="{14130DA7-387E-40AE-B5C6-85D640E5834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BE"/>
          </a:p>
        </p:txBody>
      </p:sp>
      <p:sp>
        <p:nvSpPr>
          <p:cNvPr id="21" name="TextBox 20">
            <a:extLst>
              <a:ext uri="{FF2B5EF4-FFF2-40B4-BE49-F238E27FC236}">
                <a16:creationId xmlns:a16="http://schemas.microsoft.com/office/drawing/2014/main" id="{CAEDE936-FD54-4669-98A4-C3702DDDE184}"/>
              </a:ext>
            </a:extLst>
          </p:cNvPr>
          <p:cNvSpPr txBox="1"/>
          <p:nvPr/>
        </p:nvSpPr>
        <p:spPr>
          <a:xfrm>
            <a:off x="323059" y="6296581"/>
            <a:ext cx="6096000" cy="276999"/>
          </a:xfrm>
          <a:prstGeom prst="rect">
            <a:avLst/>
          </a:prstGeom>
          <a:noFill/>
        </p:spPr>
        <p:txBody>
          <a:bodyPr wrap="square">
            <a:spAutoFit/>
          </a:bodyPr>
          <a:lstStyle/>
          <a:p>
            <a:r>
              <a:rPr lang="es-ES" sz="1200" b="0" i="0" dirty="0">
                <a:solidFill>
                  <a:schemeClr val="bg1">
                    <a:lumMod val="50000"/>
                  </a:schemeClr>
                </a:solidFill>
                <a:effectLst/>
                <a:latin typeface="Opensans"/>
              </a:rPr>
              <a:t>Deloitte 2017 Global Human Capital </a:t>
            </a:r>
            <a:r>
              <a:rPr lang="es-ES" sz="1200" b="0" i="0" dirty="0" err="1">
                <a:solidFill>
                  <a:schemeClr val="bg1">
                    <a:lumMod val="50000"/>
                  </a:schemeClr>
                </a:solidFill>
                <a:effectLst/>
                <a:latin typeface="Opensans"/>
              </a:rPr>
              <a:t>Trends</a:t>
            </a:r>
            <a:endParaRPr lang="en-BE" sz="1200" dirty="0">
              <a:solidFill>
                <a:schemeClr val="bg1">
                  <a:lumMod val="50000"/>
                </a:schemeClr>
              </a:solidFill>
            </a:endParaRPr>
          </a:p>
        </p:txBody>
      </p:sp>
      <p:pic>
        <p:nvPicPr>
          <p:cNvPr id="8" name="Picture 2" descr="Agencies Need to Move Beyond “People” Analytics to “Relational” Analytics -  Government Executive">
            <a:extLst>
              <a:ext uri="{FF2B5EF4-FFF2-40B4-BE49-F238E27FC236}">
                <a16:creationId xmlns:a16="http://schemas.microsoft.com/office/drawing/2014/main" id="{7C6CE8A7-4242-4141-B6C4-601C12EF7C00}"/>
              </a:ext>
            </a:extLst>
          </p:cNvPr>
          <p:cNvPicPr>
            <a:picLocks noChangeAspect="1" noChangeArrowheads="1"/>
          </p:cNvPicPr>
          <p:nvPr/>
        </p:nvPicPr>
        <p:blipFill rotWithShape="1">
          <a:blip r:embed="rId3">
            <a:alphaModFix amt="30000"/>
            <a:extLst>
              <a:ext uri="{28A0092B-C50C-407E-A947-70E740481C1C}">
                <a14:useLocalDpi xmlns:a14="http://schemas.microsoft.com/office/drawing/2010/main" val="0"/>
              </a:ext>
            </a:extLst>
          </a:blip>
          <a:srcRect l="14290" r="4376" b="-1"/>
          <a:stretch/>
        </p:blipFill>
        <p:spPr bwMode="auto">
          <a:xfrm>
            <a:off x="0" y="0"/>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9" name="Subtitle 2">
            <a:extLst>
              <a:ext uri="{FF2B5EF4-FFF2-40B4-BE49-F238E27FC236}">
                <a16:creationId xmlns:a16="http://schemas.microsoft.com/office/drawing/2014/main" id="{6650B3C1-2AB8-47A1-A084-B54215473ADE}"/>
              </a:ext>
            </a:extLst>
          </p:cNvPr>
          <p:cNvSpPr txBox="1">
            <a:spLocks/>
          </p:cNvSpPr>
          <p:nvPr/>
        </p:nvSpPr>
        <p:spPr>
          <a:xfrm>
            <a:off x="676276" y="752475"/>
            <a:ext cx="11128902" cy="490537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endParaRPr lang="en-US" sz="2000" dirty="0">
              <a:solidFill>
                <a:srgbClr val="FFFFFF"/>
              </a:solidFill>
              <a:ea typeface="Georgia" panose="02040502050405020303" pitchFamily="18" charset="0"/>
            </a:endParaRPr>
          </a:p>
          <a:p>
            <a:r>
              <a:rPr lang="en-US" dirty="0">
                <a:solidFill>
                  <a:srgbClr val="FFFFFF"/>
                </a:solidFill>
                <a:ea typeface="Georgia" panose="02040502050405020303" pitchFamily="18" charset="0"/>
              </a:rPr>
              <a:t>There are “basic” tools to monitor workers: call log monitoring, email, chat messengers, GPS location, images, video and audio files, recorded contacts, browsing history, bookmarks, social media apps, etc.</a:t>
            </a:r>
          </a:p>
          <a:p>
            <a:endParaRPr lang="en-US" dirty="0">
              <a:solidFill>
                <a:srgbClr val="FFFFFF"/>
              </a:solidFill>
              <a:ea typeface="Georgia" panose="02040502050405020303" pitchFamily="18" charset="0"/>
            </a:endParaRPr>
          </a:p>
          <a:p>
            <a:r>
              <a:rPr lang="en-US" dirty="0">
                <a:solidFill>
                  <a:srgbClr val="FFFFFF"/>
                </a:solidFill>
                <a:ea typeface="Georgia" panose="02040502050405020303" pitchFamily="18" charset="0"/>
              </a:rPr>
              <a:t>We now see</a:t>
            </a:r>
            <a:r>
              <a:rPr lang="en-US" b="1" dirty="0">
                <a:solidFill>
                  <a:srgbClr val="FFFFFF"/>
                </a:solidFill>
                <a:ea typeface="Georgia" panose="02040502050405020303" pitchFamily="18" charset="0"/>
              </a:rPr>
              <a:t> </a:t>
            </a:r>
            <a:r>
              <a:rPr lang="en-US" dirty="0">
                <a:solidFill>
                  <a:srgbClr val="FFFFFF"/>
                </a:solidFill>
                <a:ea typeface="Georgia" panose="02040502050405020303" pitchFamily="18" charset="0"/>
              </a:rPr>
              <a:t>the arrival of</a:t>
            </a:r>
            <a:r>
              <a:rPr lang="en-US" b="1" dirty="0">
                <a:solidFill>
                  <a:srgbClr val="FFFFFF"/>
                </a:solidFill>
                <a:ea typeface="Georgia" panose="02040502050405020303" pitchFamily="18" charset="0"/>
              </a:rPr>
              <a:t> advanced analytics </a:t>
            </a:r>
            <a:r>
              <a:rPr lang="en-US" dirty="0">
                <a:solidFill>
                  <a:srgbClr val="FFFFFF"/>
                </a:solidFill>
                <a:ea typeface="Georgia" panose="02040502050405020303" pitchFamily="18" charset="0"/>
              </a:rPr>
              <a:t>(biometrics, ML, semantic analysis, sentiment analysis, Emotion Sensing Technology, etc.),</a:t>
            </a:r>
            <a:r>
              <a:rPr lang="en-US" b="1" dirty="0">
                <a:solidFill>
                  <a:srgbClr val="FFFFFF"/>
                </a:solidFill>
                <a:ea typeface="Georgia" panose="02040502050405020303" pitchFamily="18" charset="0"/>
              </a:rPr>
              <a:t> </a:t>
            </a:r>
            <a:r>
              <a:rPr lang="en-US" dirty="0">
                <a:solidFill>
                  <a:srgbClr val="FFFFFF"/>
                </a:solidFill>
                <a:ea typeface="Georgia" panose="02040502050405020303" pitchFamily="18" charset="0"/>
              </a:rPr>
              <a:t>that</a:t>
            </a:r>
            <a:r>
              <a:rPr lang="en-US" b="1" dirty="0">
                <a:solidFill>
                  <a:srgbClr val="FFFFFF"/>
                </a:solidFill>
                <a:ea typeface="Georgia" panose="02040502050405020303" pitchFamily="18" charset="0"/>
              </a:rPr>
              <a:t> </a:t>
            </a:r>
            <a:r>
              <a:rPr lang="en-US" dirty="0">
                <a:solidFill>
                  <a:srgbClr val="FFFFFF"/>
                </a:solidFill>
                <a:ea typeface="Georgia" panose="02040502050405020303" pitchFamily="18" charset="0"/>
              </a:rPr>
              <a:t>monitor and measure </a:t>
            </a:r>
            <a:r>
              <a:rPr lang="en-US" b="1" dirty="0">
                <a:solidFill>
                  <a:srgbClr val="FFFFFF"/>
                </a:solidFill>
                <a:ea typeface="Georgia" panose="02040502050405020303" pitchFamily="18" charset="0"/>
              </a:rPr>
              <a:t>biology, </a:t>
            </a:r>
            <a:r>
              <a:rPr lang="en-GB" b="1" dirty="0">
                <a:solidFill>
                  <a:srgbClr val="FFFFFF"/>
                </a:solidFill>
                <a:ea typeface="Georgia" panose="02040502050405020303" pitchFamily="18" charset="0"/>
              </a:rPr>
              <a:t>behaviour</a:t>
            </a:r>
            <a:r>
              <a:rPr lang="en-US" b="1" dirty="0">
                <a:solidFill>
                  <a:srgbClr val="FFFFFF"/>
                </a:solidFill>
                <a:ea typeface="Georgia" panose="02040502050405020303" pitchFamily="18" charset="0"/>
              </a:rPr>
              <a:t> </a:t>
            </a:r>
            <a:r>
              <a:rPr lang="en-US" dirty="0">
                <a:solidFill>
                  <a:srgbClr val="FFFFFF"/>
                </a:solidFill>
                <a:ea typeface="Georgia" panose="02040502050405020303" pitchFamily="18" charset="0"/>
              </a:rPr>
              <a:t>and</a:t>
            </a:r>
            <a:r>
              <a:rPr lang="en-US" b="1" dirty="0">
                <a:solidFill>
                  <a:srgbClr val="FFFFFF"/>
                </a:solidFill>
                <a:ea typeface="Georgia" panose="02040502050405020303" pitchFamily="18" charset="0"/>
              </a:rPr>
              <a:t> emotions</a:t>
            </a:r>
            <a:r>
              <a:rPr lang="en-US" dirty="0">
                <a:solidFill>
                  <a:srgbClr val="FFFFFF"/>
                </a:solidFill>
                <a:ea typeface="Georgia" panose="02040502050405020303" pitchFamily="18" charset="0"/>
              </a:rPr>
              <a:t>.</a:t>
            </a:r>
            <a:endParaRPr lang="en-GB" sz="2000" dirty="0">
              <a:solidFill>
                <a:srgbClr val="FFFFFF"/>
              </a:solidFill>
              <a:ea typeface="Georgia" panose="02040502050405020303" pitchFamily="18" charset="0"/>
            </a:endParaRPr>
          </a:p>
          <a:p>
            <a:pPr>
              <a:spcBef>
                <a:spcPts val="0"/>
              </a:spcBef>
            </a:pPr>
            <a:endParaRPr lang="en-GB" sz="2000" dirty="0">
              <a:solidFill>
                <a:srgbClr val="FFFFFF"/>
              </a:solidFill>
              <a:ea typeface="Georgia" panose="02040502050405020303" pitchFamily="18" charset="0"/>
            </a:endParaRPr>
          </a:p>
          <a:p>
            <a:pPr>
              <a:spcBef>
                <a:spcPts val="0"/>
              </a:spcBef>
            </a:pPr>
            <a:endParaRPr lang="en-BE" sz="2000" dirty="0">
              <a:solidFill>
                <a:srgbClr val="FFFFFF"/>
              </a:solidFill>
              <a:ea typeface="Georgia" panose="02040502050405020303" pitchFamily="18" charset="0"/>
            </a:endParaRPr>
          </a:p>
          <a:p>
            <a:endParaRPr lang="en-BE" sz="2000" dirty="0">
              <a:solidFill>
                <a:srgbClr val="FFFFFF"/>
              </a:solidFill>
            </a:endParaRPr>
          </a:p>
        </p:txBody>
      </p:sp>
    </p:spTree>
    <p:extLst>
      <p:ext uri="{BB962C8B-B14F-4D97-AF65-F5344CB8AC3E}">
        <p14:creationId xmlns:p14="http://schemas.microsoft.com/office/powerpoint/2010/main" val="1463961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32282" y="1114427"/>
            <a:ext cx="10666646" cy="4457696"/>
          </a:xfrm>
        </p:spPr>
        <p:txBody>
          <a:bodyPr anchor="ctr">
            <a:normAutofit/>
          </a:bodyPr>
          <a:lstStyle/>
          <a:p>
            <a:pPr algn="l">
              <a:spcBef>
                <a:spcPts val="0"/>
              </a:spcBef>
            </a:pPr>
            <a:endParaRPr lang="en-US" sz="1800" dirty="0">
              <a:solidFill>
                <a:schemeClr val="bg1"/>
              </a:solidFill>
              <a:ea typeface="Georgia" panose="02040502050405020303" pitchFamily="18" charset="0"/>
            </a:endParaRPr>
          </a:p>
          <a:p>
            <a:pPr algn="l">
              <a:spcBef>
                <a:spcPts val="0"/>
              </a:spcBef>
            </a:pPr>
            <a:r>
              <a:rPr lang="en-GB" sz="2800" b="1" dirty="0">
                <a:solidFill>
                  <a:srgbClr val="FF6600"/>
                </a:solidFill>
                <a:effectLst/>
                <a:ea typeface="Georgia" panose="02040502050405020303" pitchFamily="18" charset="0"/>
                <a:cs typeface="Times New Roman" panose="02020603050405020304" pitchFamily="18" charset="0"/>
              </a:rPr>
              <a:t>2020, the birth of algorithmic surveillance: </a:t>
            </a:r>
          </a:p>
          <a:p>
            <a:pPr algn="l">
              <a:spcBef>
                <a:spcPts val="0"/>
              </a:spcBef>
            </a:pPr>
            <a:r>
              <a:rPr lang="en-GB" sz="2800" b="1" dirty="0">
                <a:solidFill>
                  <a:srgbClr val="FF6600"/>
                </a:solidFill>
                <a:effectLst/>
                <a:ea typeface="Georgia" panose="02040502050405020303" pitchFamily="18" charset="0"/>
                <a:cs typeface="Times New Roman" panose="02020603050405020304" pitchFamily="18" charset="0"/>
              </a:rPr>
              <a:t>from People Analytics to Algorithmic surveillance</a:t>
            </a:r>
            <a:br>
              <a:rPr lang="en-BE" sz="2800" b="1" dirty="0">
                <a:solidFill>
                  <a:srgbClr val="FF6600"/>
                </a:solidFill>
                <a:effectLst/>
                <a:ea typeface="Georgia" panose="02040502050405020303" pitchFamily="18" charset="0"/>
                <a:cs typeface="Times New Roman" panose="02020603050405020304" pitchFamily="18" charset="0"/>
              </a:rPr>
            </a:br>
            <a:endParaRPr lang="en-GB" sz="2800" b="1" dirty="0">
              <a:solidFill>
                <a:srgbClr val="FF6600"/>
              </a:solidFill>
              <a:effectLst/>
              <a:ea typeface="Georgia" panose="02040502050405020303" pitchFamily="18" charset="0"/>
            </a:endParaRPr>
          </a:p>
          <a:p>
            <a:pPr algn="l">
              <a:spcBef>
                <a:spcPts val="0"/>
              </a:spcBef>
              <a:spcAft>
                <a:spcPts val="0"/>
              </a:spcAft>
            </a:pPr>
            <a:endParaRPr lang="en-BE" sz="2800" dirty="0">
              <a:solidFill>
                <a:srgbClr val="FFFFFF"/>
              </a:solidFill>
              <a:effectLst/>
              <a:ea typeface="Georgia" panose="02040502050405020303" pitchFamily="18" charset="0"/>
            </a:endParaRPr>
          </a:p>
          <a:p>
            <a:pPr algn="l"/>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3082416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35330" y="566986"/>
            <a:ext cx="7369302" cy="5711664"/>
          </a:xfrm>
        </p:spPr>
        <p:txBody>
          <a:bodyPr anchor="ctr">
            <a:noAutofit/>
          </a:bodyPr>
          <a:lstStyle/>
          <a:p>
            <a:pPr algn="l">
              <a:spcBef>
                <a:spcPts val="0"/>
              </a:spcBef>
            </a:pPr>
            <a:endParaRPr lang="en-US" sz="2800" dirty="0">
              <a:solidFill>
                <a:schemeClr val="bg1"/>
              </a:solidFill>
              <a:ea typeface="Georgia" panose="02040502050405020303" pitchFamily="18" charset="0"/>
            </a:endParaRPr>
          </a:p>
          <a:p>
            <a:pPr marL="514350" indent="-514350" algn="l">
              <a:spcBef>
                <a:spcPts val="0"/>
              </a:spcBef>
              <a:buAutoNum type="arabicParenBoth"/>
            </a:pPr>
            <a:endParaRPr lang="en-US" sz="2800" dirty="0">
              <a:solidFill>
                <a:schemeClr val="bg1"/>
              </a:solidFill>
              <a:ea typeface="Georgia" panose="02040502050405020303" pitchFamily="18" charset="0"/>
              <a:cs typeface="Calibri" panose="020F0502020204030204" pitchFamily="34" charset="0"/>
            </a:endParaRPr>
          </a:p>
          <a:p>
            <a:pPr marL="514350" indent="-514350" algn="l">
              <a:spcBef>
                <a:spcPts val="0"/>
              </a:spcBef>
              <a:buAutoNum type="arabicParenBoth"/>
            </a:pPr>
            <a:r>
              <a:rPr lang="en-US" sz="2800" dirty="0">
                <a:solidFill>
                  <a:schemeClr val="bg1"/>
                </a:solidFill>
                <a:effectLst/>
                <a:ea typeface="Georgia" panose="02040502050405020303" pitchFamily="18" charset="0"/>
                <a:cs typeface="Calibri" panose="020F0502020204030204" pitchFamily="34" charset="0"/>
              </a:rPr>
              <a:t>Algorithm surveillance is diverse:  </a:t>
            </a:r>
          </a:p>
          <a:p>
            <a:pPr algn="l">
              <a:spcBef>
                <a:spcPts val="0"/>
              </a:spcBef>
            </a:pPr>
            <a:r>
              <a:rPr lang="en-US" sz="2800" dirty="0">
                <a:solidFill>
                  <a:schemeClr val="bg1"/>
                </a:solidFill>
                <a:ea typeface="Georgia" panose="02040502050405020303" pitchFamily="18" charset="0"/>
                <a:cs typeface="Calibri" panose="020F0502020204030204" pitchFamily="34" charset="0"/>
              </a:rPr>
              <a:t>       -</a:t>
            </a:r>
            <a:r>
              <a:rPr lang="en-US" sz="2800" dirty="0">
                <a:solidFill>
                  <a:schemeClr val="bg1"/>
                </a:solidFill>
                <a:effectLst/>
                <a:ea typeface="Georgia" panose="02040502050405020303" pitchFamily="18" charset="0"/>
                <a:cs typeface="Calibri" panose="020F0502020204030204" pitchFamily="34" charset="0"/>
              </a:rPr>
              <a:t>software companies &amp; startups	</a:t>
            </a:r>
          </a:p>
          <a:p>
            <a:pPr algn="l">
              <a:spcBef>
                <a:spcPts val="0"/>
              </a:spcBef>
            </a:pPr>
            <a:r>
              <a:rPr lang="en-US" sz="2000" dirty="0">
                <a:solidFill>
                  <a:schemeClr val="bg1"/>
                </a:solidFill>
                <a:ea typeface="Georgia" panose="02040502050405020303" pitchFamily="18" charset="0"/>
                <a:cs typeface="Calibri" panose="020F0502020204030204" pitchFamily="34" charset="0"/>
              </a:rPr>
              <a:t>         </a:t>
            </a:r>
            <a:r>
              <a:rPr lang="en-US" sz="2000" dirty="0">
                <a:solidFill>
                  <a:schemeClr val="bg1"/>
                </a:solidFill>
                <a:effectLst/>
                <a:ea typeface="Georgia" panose="02040502050405020303" pitchFamily="18" charset="0"/>
                <a:cs typeface="Calibri" panose="020F0502020204030204" pitchFamily="34" charset="0"/>
              </a:rPr>
              <a:t>(People Analytics</a:t>
            </a:r>
            <a:r>
              <a:rPr lang="en-US" sz="2000" dirty="0">
                <a:solidFill>
                  <a:schemeClr val="bg1"/>
                </a:solidFill>
                <a:ea typeface="Georgia" panose="02040502050405020303" pitchFamily="18" charset="0"/>
                <a:cs typeface="Calibri" panose="020F0502020204030204" pitchFamily="34" charset="0"/>
              </a:rPr>
              <a:t>, AI driven solutions, Emotion-Sensing    	Technology etc.)</a:t>
            </a:r>
          </a:p>
          <a:p>
            <a:pPr algn="l">
              <a:spcBef>
                <a:spcPts val="0"/>
              </a:spcBef>
            </a:pPr>
            <a:r>
              <a:rPr lang="en-US" sz="2800" dirty="0">
                <a:solidFill>
                  <a:schemeClr val="bg1"/>
                </a:solidFill>
                <a:ea typeface="Georgia" panose="02040502050405020303" pitchFamily="18" charset="0"/>
                <a:cs typeface="Calibri" panose="020F0502020204030204" pitchFamily="34" charset="0"/>
              </a:rPr>
              <a:t>       -big tech  </a:t>
            </a:r>
          </a:p>
          <a:p>
            <a:pPr algn="l">
              <a:spcBef>
                <a:spcPts val="0"/>
              </a:spcBef>
            </a:pPr>
            <a:r>
              <a:rPr lang="en-US" sz="2800" dirty="0">
                <a:solidFill>
                  <a:schemeClr val="bg1"/>
                </a:solidFill>
                <a:ea typeface="Georgia" panose="02040502050405020303" pitchFamily="18" charset="0"/>
                <a:cs typeface="Calibri" panose="020F0502020204030204" pitchFamily="34" charset="0"/>
              </a:rPr>
              <a:t>       -online platforms</a:t>
            </a:r>
          </a:p>
          <a:p>
            <a:pPr algn="l">
              <a:spcBef>
                <a:spcPts val="0"/>
              </a:spcBef>
            </a:pPr>
            <a:br>
              <a:rPr lang="en-US" sz="2800" b="0" dirty="0">
                <a:solidFill>
                  <a:schemeClr val="bg1"/>
                </a:solidFill>
                <a:effectLst/>
                <a:ea typeface="Georgia" panose="02040502050405020303" pitchFamily="18" charset="0"/>
                <a:cs typeface="Calibri" panose="020F0502020204030204" pitchFamily="34" charset="0"/>
              </a:rPr>
            </a:br>
            <a:r>
              <a:rPr lang="en-US" sz="2800" dirty="0">
                <a:solidFill>
                  <a:schemeClr val="bg1"/>
                </a:solidFill>
                <a:effectLst/>
                <a:ea typeface="Georgia" panose="02040502050405020303" pitchFamily="18" charset="0"/>
                <a:cs typeface="Calibri" panose="020F0502020204030204" pitchFamily="34" charset="0"/>
              </a:rPr>
              <a:t>(3)</a:t>
            </a:r>
            <a:r>
              <a:rPr lang="en-US" sz="2800" b="0" dirty="0">
                <a:solidFill>
                  <a:schemeClr val="bg1"/>
                </a:solidFill>
                <a:effectLst/>
                <a:ea typeface="Georgia" panose="02040502050405020303" pitchFamily="18" charset="0"/>
                <a:cs typeface="Calibri" panose="020F0502020204030204" pitchFamily="34" charset="0"/>
              </a:rPr>
              <a:t>  They present a wide range of promises and features that elevate the expectation of the company to observe, know and manage almost everything.</a:t>
            </a:r>
          </a:p>
          <a:p>
            <a:pPr algn="l">
              <a:spcBef>
                <a:spcPts val="0"/>
              </a:spcBef>
            </a:pPr>
            <a:endParaRPr lang="en-US" sz="2800" b="0" dirty="0">
              <a:solidFill>
                <a:schemeClr val="bg1"/>
              </a:solidFill>
              <a:effectLst/>
              <a:ea typeface="Georgia" panose="02040502050405020303" pitchFamily="18" charset="0"/>
              <a:cs typeface="Calibri" panose="020F0502020204030204" pitchFamily="34" charset="0"/>
            </a:endParaRPr>
          </a:p>
          <a:p>
            <a:pPr algn="l">
              <a:spcBef>
                <a:spcPts val="0"/>
              </a:spcBef>
            </a:pPr>
            <a:endParaRPr lang="en-BE" sz="2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1832434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32281" y="143187"/>
            <a:ext cx="8429474" cy="6522726"/>
          </a:xfrm>
        </p:spPr>
        <p:txBody>
          <a:bodyPr anchor="ctr">
            <a:noAutofit/>
          </a:bodyPr>
          <a:lstStyle/>
          <a:p>
            <a:pPr algn="l">
              <a:spcBef>
                <a:spcPts val="0"/>
              </a:spcBef>
            </a:pPr>
            <a:r>
              <a:rPr lang="en-US" b="0" dirty="0">
                <a:solidFill>
                  <a:srgbClr val="FF6600"/>
                </a:solidFill>
                <a:effectLst/>
                <a:ea typeface="Georgia" panose="02040502050405020303" pitchFamily="18" charset="0"/>
                <a:cs typeface="Times New Roman" panose="02020603050405020304" pitchFamily="18" charset="0"/>
              </a:rPr>
              <a:t>Two concerns:</a:t>
            </a:r>
          </a:p>
          <a:p>
            <a:pPr marL="514350" indent="-514350" algn="l">
              <a:spcBef>
                <a:spcPts val="0"/>
              </a:spcBef>
              <a:buAutoNum type="arabicParenBoth"/>
            </a:pPr>
            <a:r>
              <a:rPr lang="en-US" b="0" dirty="0">
                <a:solidFill>
                  <a:srgbClr val="FF6600"/>
                </a:solidFill>
                <a:effectLst/>
                <a:ea typeface="Georgia" panose="02040502050405020303" pitchFamily="18" charset="0"/>
                <a:cs typeface="Times New Roman" panose="02020603050405020304" pitchFamily="18" charset="0"/>
              </a:rPr>
              <a:t>Scraping mechanisms of worker’s data: </a:t>
            </a:r>
          </a:p>
          <a:p>
            <a:pPr marL="457200" indent="-457200" algn="l">
              <a:spcBef>
                <a:spcPts val="0"/>
              </a:spcBef>
              <a:buFont typeface="Arial" panose="020B0604020202020204" pitchFamily="34" charset="0"/>
              <a:buChar char="•"/>
            </a:pPr>
            <a:r>
              <a:rPr lang="en-US" b="0" dirty="0">
                <a:solidFill>
                  <a:schemeClr val="bg1"/>
                </a:solidFill>
                <a:effectLst/>
                <a:ea typeface="Georgia" panose="02040502050405020303" pitchFamily="18" charset="0"/>
                <a:cs typeface="Times New Roman" panose="02020603050405020304" pitchFamily="18" charset="0"/>
              </a:rPr>
              <a:t>what and how workers might do or not</a:t>
            </a:r>
          </a:p>
          <a:p>
            <a:pPr marL="457200" indent="-457200" algn="l">
              <a:spcBef>
                <a:spcPts val="0"/>
              </a:spcBef>
              <a:buFont typeface="Arial" panose="020B0604020202020204" pitchFamily="34" charset="0"/>
              <a:buChar char="•"/>
            </a:pPr>
            <a:r>
              <a:rPr lang="en-US" dirty="0">
                <a:solidFill>
                  <a:schemeClr val="bg1"/>
                </a:solidFill>
                <a:ea typeface="Georgia" panose="02040502050405020303" pitchFamily="18" charset="0"/>
                <a:cs typeface="Times New Roman" panose="02020603050405020304" pitchFamily="18" charset="0"/>
              </a:rPr>
              <a:t>how workers might feel</a:t>
            </a:r>
          </a:p>
          <a:p>
            <a:pPr marL="457200" indent="-457200" algn="l">
              <a:spcBef>
                <a:spcPts val="0"/>
              </a:spcBef>
              <a:buFont typeface="Arial" panose="020B0604020202020204" pitchFamily="34" charset="0"/>
              <a:buChar char="•"/>
            </a:pPr>
            <a:r>
              <a:rPr lang="en-US" dirty="0">
                <a:solidFill>
                  <a:schemeClr val="bg1"/>
                </a:solidFill>
                <a:ea typeface="Georgia" panose="02040502050405020303" pitchFamily="18" charset="0"/>
                <a:cs typeface="Times New Roman" panose="02020603050405020304" pitchFamily="18" charset="0"/>
              </a:rPr>
              <a:t>h</a:t>
            </a:r>
            <a:r>
              <a:rPr lang="en-US" b="0" dirty="0">
                <a:solidFill>
                  <a:schemeClr val="bg1"/>
                </a:solidFill>
                <a:effectLst/>
                <a:ea typeface="Georgia" panose="02040502050405020303" pitchFamily="18" charset="0"/>
                <a:cs typeface="Times New Roman" panose="02020603050405020304" pitchFamily="18" charset="0"/>
              </a:rPr>
              <a:t>ow happy or healthy </a:t>
            </a:r>
            <a:r>
              <a:rPr lang="en-US" dirty="0">
                <a:solidFill>
                  <a:schemeClr val="bg1"/>
                </a:solidFill>
                <a:ea typeface="Georgia" panose="02040502050405020303" pitchFamily="18" charset="0"/>
                <a:cs typeface="Times New Roman" panose="02020603050405020304" pitchFamily="18" charset="0"/>
              </a:rPr>
              <a:t>workers are </a:t>
            </a:r>
          </a:p>
          <a:p>
            <a:pPr marL="457200" indent="-457200" algn="l">
              <a:spcBef>
                <a:spcPts val="0"/>
              </a:spcBef>
              <a:buFont typeface="Arial" panose="020B0604020202020204" pitchFamily="34" charset="0"/>
              <a:buChar char="•"/>
            </a:pPr>
            <a:r>
              <a:rPr lang="en-US" dirty="0">
                <a:solidFill>
                  <a:schemeClr val="bg1"/>
                </a:solidFill>
                <a:ea typeface="Georgia" panose="02040502050405020303" pitchFamily="18" charset="0"/>
                <a:cs typeface="Times New Roman" panose="02020603050405020304" pitchFamily="18" charset="0"/>
              </a:rPr>
              <a:t>how attentive they are</a:t>
            </a:r>
          </a:p>
          <a:p>
            <a:pPr marL="457200" indent="-457200" algn="l">
              <a:spcBef>
                <a:spcPts val="0"/>
              </a:spcBef>
              <a:buFont typeface="Arial" panose="020B0604020202020204" pitchFamily="34" charset="0"/>
              <a:buChar char="•"/>
            </a:pPr>
            <a:r>
              <a:rPr lang="en-US" dirty="0">
                <a:solidFill>
                  <a:schemeClr val="bg1"/>
                </a:solidFill>
                <a:ea typeface="Georgia" panose="02040502050405020303" pitchFamily="18" charset="0"/>
                <a:cs typeface="Times New Roman" panose="02020603050405020304" pitchFamily="18" charset="0"/>
              </a:rPr>
              <a:t>analysis, interpretation</a:t>
            </a:r>
          </a:p>
          <a:p>
            <a:pPr marL="457200" indent="-457200" algn="l">
              <a:spcBef>
                <a:spcPts val="0"/>
              </a:spcBef>
              <a:buFont typeface="Arial" panose="020B0604020202020204" pitchFamily="34" charset="0"/>
              <a:buChar char="•"/>
            </a:pPr>
            <a:r>
              <a:rPr lang="en-US" b="0" dirty="0">
                <a:solidFill>
                  <a:schemeClr val="bg1"/>
                </a:solidFill>
                <a:effectLst/>
                <a:ea typeface="Georgia" panose="02040502050405020303" pitchFamily="18" charset="0"/>
                <a:cs typeface="Times New Roman" panose="02020603050405020304" pitchFamily="18" charset="0"/>
              </a:rPr>
              <a:t>linkages of patterns</a:t>
            </a:r>
            <a:r>
              <a:rPr lang="en-US" dirty="0">
                <a:solidFill>
                  <a:schemeClr val="bg1"/>
                </a:solidFill>
                <a:ea typeface="Georgia" panose="02040502050405020303" pitchFamily="18" charset="0"/>
                <a:cs typeface="Times New Roman" panose="02020603050405020304" pitchFamily="18" charset="0"/>
              </a:rPr>
              <a:t> </a:t>
            </a:r>
          </a:p>
          <a:p>
            <a:pPr algn="l">
              <a:spcBef>
                <a:spcPts val="0"/>
              </a:spcBef>
            </a:pPr>
            <a:r>
              <a:rPr lang="en-US" sz="2000" dirty="0">
                <a:solidFill>
                  <a:schemeClr val="bg1"/>
                </a:solidFill>
                <a:ea typeface="Georgia" panose="02040502050405020303" pitchFamily="18" charset="0"/>
                <a:cs typeface="Times New Roman" panose="02020603050405020304" pitchFamily="18" charset="0"/>
              </a:rPr>
              <a:t>(Hao 2021; Heaven 2020; </a:t>
            </a:r>
            <a:r>
              <a:rPr lang="en-US" sz="2000" dirty="0" err="1">
                <a:solidFill>
                  <a:schemeClr val="bg1"/>
                </a:solidFill>
                <a:ea typeface="Georgia" panose="02040502050405020303" pitchFamily="18" charset="0"/>
                <a:cs typeface="Times New Roman" panose="02020603050405020304" pitchFamily="18" charset="0"/>
              </a:rPr>
              <a:t>Migliano</a:t>
            </a:r>
            <a:r>
              <a:rPr lang="en-US" sz="2000" dirty="0">
                <a:solidFill>
                  <a:schemeClr val="bg1"/>
                </a:solidFill>
                <a:ea typeface="Georgia" panose="02040502050405020303" pitchFamily="18" charset="0"/>
                <a:cs typeface="Times New Roman" panose="02020603050405020304" pitchFamily="18" charset="0"/>
              </a:rPr>
              <a:t> 2020; Whelan 2018))</a:t>
            </a:r>
          </a:p>
          <a:p>
            <a:pPr algn="l">
              <a:spcBef>
                <a:spcPts val="0"/>
              </a:spcBef>
            </a:pPr>
            <a:endParaRPr lang="en-US" dirty="0">
              <a:solidFill>
                <a:schemeClr val="bg1"/>
              </a:solidFill>
              <a:ea typeface="Georgia" panose="02040502050405020303" pitchFamily="18" charset="0"/>
              <a:cs typeface="Times New Roman" panose="02020603050405020304" pitchFamily="18" charset="0"/>
            </a:endParaRPr>
          </a:p>
          <a:p>
            <a:pPr algn="l">
              <a:spcBef>
                <a:spcPts val="0"/>
              </a:spcBef>
            </a:pPr>
            <a:r>
              <a:rPr lang="en-US" dirty="0">
                <a:solidFill>
                  <a:srgbClr val="FF6600"/>
                </a:solidFill>
                <a:ea typeface="Georgia" panose="02040502050405020303" pitchFamily="18" charset="0"/>
                <a:cs typeface="Times New Roman" panose="02020603050405020304" pitchFamily="18" charset="0"/>
              </a:rPr>
              <a:t>(1a) Use of the technology</a:t>
            </a:r>
          </a:p>
          <a:p>
            <a:pPr marL="342900" indent="-342900" algn="l">
              <a:spcBef>
                <a:spcPts val="0"/>
              </a:spcBef>
              <a:buFont typeface="Arial" panose="020B0604020202020204" pitchFamily="34" charset="0"/>
              <a:buChar char="•"/>
            </a:pPr>
            <a:r>
              <a:rPr lang="en-US" dirty="0">
                <a:solidFill>
                  <a:schemeClr val="bg1"/>
                </a:solidFill>
                <a:ea typeface="Georgia" panose="02040502050405020303" pitchFamily="18" charset="0"/>
                <a:cs typeface="Times New Roman" panose="02020603050405020304" pitchFamily="18" charset="0"/>
              </a:rPr>
              <a:t>reliability and validity tests</a:t>
            </a:r>
          </a:p>
          <a:p>
            <a:pPr marL="342900" indent="-342900" algn="l">
              <a:spcBef>
                <a:spcPts val="0"/>
              </a:spcBef>
              <a:buFont typeface="Arial" panose="020B0604020202020204" pitchFamily="34" charset="0"/>
              <a:buChar char="•"/>
            </a:pPr>
            <a:r>
              <a:rPr lang="en-US" dirty="0">
                <a:solidFill>
                  <a:schemeClr val="bg1"/>
                </a:solidFill>
                <a:ea typeface="Georgia" panose="02040502050405020303" pitchFamily="18" charset="0"/>
                <a:cs typeface="Times New Roman" panose="02020603050405020304" pitchFamily="18" charset="0"/>
              </a:rPr>
              <a:t>accuracy and bias (implicit and explicit)</a:t>
            </a:r>
          </a:p>
          <a:p>
            <a:pPr marL="342900" indent="-342900" algn="l">
              <a:spcBef>
                <a:spcPts val="0"/>
              </a:spcBef>
              <a:buFont typeface="Arial" panose="020B0604020202020204" pitchFamily="34" charset="0"/>
              <a:buChar char="•"/>
            </a:pPr>
            <a:r>
              <a:rPr lang="en-US" dirty="0">
                <a:solidFill>
                  <a:schemeClr val="bg1"/>
                </a:solidFill>
                <a:ea typeface="Georgia" panose="02040502050405020303" pitchFamily="18" charset="0"/>
                <a:cs typeface="Times New Roman" panose="02020603050405020304" pitchFamily="18" charset="0"/>
              </a:rPr>
              <a:t>fairness and privacy  assessment</a:t>
            </a:r>
          </a:p>
          <a:p>
            <a:pPr marL="342900" indent="-342900" algn="l">
              <a:spcBef>
                <a:spcPts val="0"/>
              </a:spcBef>
              <a:buFont typeface="Arial" panose="020B0604020202020204" pitchFamily="34" charset="0"/>
              <a:buChar char="•"/>
            </a:pPr>
            <a:r>
              <a:rPr lang="en-US" dirty="0">
                <a:solidFill>
                  <a:schemeClr val="bg1"/>
                </a:solidFill>
                <a:ea typeface="Georgia" panose="02040502050405020303" pitchFamily="18" charset="0"/>
                <a:cs typeface="Times New Roman" panose="02020603050405020304" pitchFamily="18" charset="0"/>
              </a:rPr>
              <a:t>transparency and accountability (Trade secret)</a:t>
            </a:r>
          </a:p>
          <a:p>
            <a:pPr algn="l">
              <a:spcBef>
                <a:spcPts val="0"/>
              </a:spcBef>
            </a:pPr>
            <a:r>
              <a:rPr lang="en-US" sz="2000" dirty="0">
                <a:solidFill>
                  <a:schemeClr val="bg1"/>
                </a:solidFill>
                <a:ea typeface="Georgia" panose="02040502050405020303" pitchFamily="18" charset="0"/>
                <a:cs typeface="Times New Roman" panose="02020603050405020304" pitchFamily="18" charset="0"/>
              </a:rPr>
              <a:t>(Richardson et al 2019)</a:t>
            </a:r>
          </a:p>
          <a:p>
            <a:pPr algn="l">
              <a:spcBef>
                <a:spcPts val="0"/>
              </a:spcBef>
            </a:pPr>
            <a:endParaRPr lang="en-US" dirty="0">
              <a:solidFill>
                <a:schemeClr val="bg1"/>
              </a:solidFill>
              <a:ea typeface="Georgia" panose="02040502050405020303" pitchFamily="18" charset="0"/>
              <a:cs typeface="Times New Roman" panose="02020603050405020304" pitchFamily="18" charset="0"/>
            </a:endParaRPr>
          </a:p>
          <a:p>
            <a:pPr marL="457200" indent="-457200" algn="l">
              <a:spcBef>
                <a:spcPts val="0"/>
              </a:spcBef>
              <a:buFont typeface="Arial" panose="020B0604020202020204" pitchFamily="34" charset="0"/>
              <a:buChar char="•"/>
            </a:pPr>
            <a:r>
              <a:rPr lang="en-US" dirty="0">
                <a:solidFill>
                  <a:schemeClr val="bg1"/>
                </a:solidFill>
                <a:ea typeface="Georgia" panose="02040502050405020303" pitchFamily="18" charset="0"/>
                <a:cs typeface="Times New Roman" panose="02020603050405020304" pitchFamily="18" charset="0"/>
              </a:rPr>
              <a:t>Questioning the “tech neutrality” argument.</a:t>
            </a:r>
            <a:endParaRPr lang="en-BE"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9338508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430529" y="99136"/>
            <a:ext cx="7589521" cy="6566777"/>
          </a:xfrm>
        </p:spPr>
        <p:txBody>
          <a:bodyPr anchor="ctr">
            <a:normAutofit fontScale="47500" lnSpcReduction="20000"/>
          </a:bodyPr>
          <a:lstStyle/>
          <a:p>
            <a:pPr algn="l">
              <a:spcBef>
                <a:spcPts val="0"/>
              </a:spcBef>
            </a:pPr>
            <a:r>
              <a:rPr lang="en-US" sz="5900" b="1" dirty="0">
                <a:solidFill>
                  <a:srgbClr val="FF6600"/>
                </a:solidFill>
                <a:cs typeface="Calibri" panose="020F0502020204030204" pitchFamily="34" charset="0"/>
              </a:rPr>
              <a:t>XM QUALTRICS</a:t>
            </a:r>
            <a:r>
              <a:rPr lang="en-US" sz="5900" i="1" dirty="0">
                <a:solidFill>
                  <a:srgbClr val="FF6600"/>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“Turn billions of employee data points into actions”</a:t>
            </a: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a:solidFill>
                  <a:srgbClr val="FF6600"/>
                </a:solidFill>
                <a:cs typeface="Calibri" panose="020F0502020204030204" pitchFamily="34" charset="0"/>
              </a:rPr>
              <a:t>Aware</a:t>
            </a:r>
            <a:r>
              <a:rPr lang="en-US" sz="5900" dirty="0">
                <a:solidFill>
                  <a:schemeClr val="bg1"/>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“What if you could automatically measure the voice of the employee, getting an authentic reflection of how your workforce feels?”</a:t>
            </a:r>
          </a:p>
          <a:p>
            <a:pPr algn="l">
              <a:spcBef>
                <a:spcPts val="0"/>
              </a:spcBef>
            </a:pPr>
            <a:endParaRPr lang="en-US" sz="5900" dirty="0">
              <a:solidFill>
                <a:schemeClr val="bg1"/>
              </a:solidFill>
              <a:cs typeface="Calibri" panose="020F0502020204030204" pitchFamily="34" charset="0"/>
            </a:endParaRP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a:solidFill>
                  <a:srgbClr val="FF6600"/>
                </a:solidFill>
                <a:cs typeface="Calibri" panose="020F0502020204030204" pitchFamily="34" charset="0"/>
              </a:rPr>
              <a:t>Clever Control</a:t>
            </a:r>
            <a:r>
              <a:rPr lang="en-US" sz="5900" dirty="0">
                <a:solidFill>
                  <a:schemeClr val="bg1"/>
                </a:solidFill>
                <a:cs typeface="Calibri" panose="020F0502020204030204" pitchFamily="34" charset="0"/>
              </a:rPr>
              <a:t>     </a:t>
            </a:r>
          </a:p>
          <a:p>
            <a:pPr algn="l">
              <a:spcBef>
                <a:spcPts val="0"/>
              </a:spcBef>
            </a:pPr>
            <a:r>
              <a:rPr lang="en-US" sz="5900" dirty="0">
                <a:solidFill>
                  <a:schemeClr val="bg1"/>
                </a:solidFill>
                <a:cs typeface="Calibri" panose="020F0502020204030204" pitchFamily="34" charset="0"/>
              </a:rPr>
              <a:t>“</a:t>
            </a:r>
            <a:r>
              <a:rPr lang="en-US" sz="5900" i="1" dirty="0">
                <a:solidFill>
                  <a:schemeClr val="bg1"/>
                </a:solidFill>
                <a:cs typeface="Calibri" panose="020F0502020204030204" pitchFamily="34" charset="0"/>
              </a:rPr>
              <a:t>How to Identify Slackers without Being Noticed”</a:t>
            </a: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err="1">
                <a:solidFill>
                  <a:srgbClr val="FF6600"/>
                </a:solidFill>
                <a:cs typeface="Calibri" panose="020F0502020204030204" pitchFamily="34" charset="0"/>
              </a:rPr>
              <a:t>Coveo</a:t>
            </a:r>
            <a:r>
              <a:rPr lang="en-US" sz="5900" dirty="0">
                <a:solidFill>
                  <a:schemeClr val="bg1"/>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“Through content suggestions, curate information based on an employee’s profile and those of similar users. Tailor content”</a:t>
            </a:r>
          </a:p>
          <a:p>
            <a:pPr algn="l">
              <a:spcBef>
                <a:spcPts val="0"/>
              </a:spcBef>
            </a:pPr>
            <a:br>
              <a:rPr lang="en-US" sz="3200" b="0" dirty="0">
                <a:solidFill>
                  <a:schemeClr val="bg1"/>
                </a:solidFill>
                <a:effectLst/>
                <a:latin typeface="Calibri" panose="020F0502020204030204" pitchFamily="34" charset="0"/>
                <a:ea typeface="Georgia" panose="02040502050405020303" pitchFamily="18" charset="0"/>
                <a:cs typeface="Calibri" panose="020F0502020204030204" pitchFamily="34" charset="0"/>
              </a:rPr>
            </a:br>
            <a:endParaRPr lang="en-BE" sz="1800" dirty="0">
              <a:solidFill>
                <a:schemeClr val="bg1"/>
              </a:solidFill>
              <a:effectLst/>
              <a:ea typeface="Georgia" panose="02040502050405020303" pitchFamily="18" charset="0"/>
            </a:endParaRPr>
          </a:p>
          <a:p>
            <a:pPr algn="l"/>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805935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430529" y="99136"/>
            <a:ext cx="7589521" cy="6566777"/>
          </a:xfrm>
        </p:spPr>
        <p:txBody>
          <a:bodyPr anchor="ctr">
            <a:normAutofit fontScale="47500" lnSpcReduction="20000"/>
          </a:bodyPr>
          <a:lstStyle/>
          <a:p>
            <a:pPr algn="l">
              <a:spcBef>
                <a:spcPts val="0"/>
              </a:spcBef>
            </a:pPr>
            <a:r>
              <a:rPr lang="en-US" sz="5900" b="1" dirty="0">
                <a:solidFill>
                  <a:srgbClr val="FF6600"/>
                </a:solidFill>
                <a:cs typeface="Calibri" panose="020F0502020204030204" pitchFamily="34" charset="0"/>
              </a:rPr>
              <a:t>XM QUALTRICS</a:t>
            </a:r>
            <a:r>
              <a:rPr lang="en-US" sz="5900" i="1" dirty="0">
                <a:solidFill>
                  <a:srgbClr val="FF6600"/>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“Turn billions of employee data points into actions”</a:t>
            </a: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a:solidFill>
                  <a:srgbClr val="FF6600"/>
                </a:solidFill>
                <a:cs typeface="Calibri" panose="020F0502020204030204" pitchFamily="34" charset="0"/>
              </a:rPr>
              <a:t>Aware</a:t>
            </a:r>
            <a:r>
              <a:rPr lang="en-US" sz="5900" dirty="0">
                <a:solidFill>
                  <a:schemeClr val="bg1"/>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“What if you could automatically measure the voice of the employee, getting an authentic reflection of how your workforce feels?”</a:t>
            </a:r>
          </a:p>
          <a:p>
            <a:pPr algn="l">
              <a:spcBef>
                <a:spcPts val="0"/>
              </a:spcBef>
            </a:pPr>
            <a:endParaRPr lang="en-US" sz="5900" dirty="0">
              <a:solidFill>
                <a:schemeClr val="bg1"/>
              </a:solidFill>
              <a:cs typeface="Calibri" panose="020F0502020204030204" pitchFamily="34" charset="0"/>
            </a:endParaRP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a:solidFill>
                  <a:srgbClr val="FF6600"/>
                </a:solidFill>
                <a:cs typeface="Calibri" panose="020F0502020204030204" pitchFamily="34" charset="0"/>
              </a:rPr>
              <a:t>Clever Control</a:t>
            </a:r>
            <a:r>
              <a:rPr lang="en-US" sz="5900" dirty="0">
                <a:solidFill>
                  <a:schemeClr val="bg1"/>
                </a:solidFill>
                <a:cs typeface="Calibri" panose="020F0502020204030204" pitchFamily="34" charset="0"/>
              </a:rPr>
              <a:t>     </a:t>
            </a:r>
          </a:p>
          <a:p>
            <a:pPr algn="l">
              <a:spcBef>
                <a:spcPts val="0"/>
              </a:spcBef>
            </a:pPr>
            <a:r>
              <a:rPr lang="en-US" sz="5900" dirty="0">
                <a:solidFill>
                  <a:schemeClr val="bg1"/>
                </a:solidFill>
                <a:cs typeface="Calibri" panose="020F0502020204030204" pitchFamily="34" charset="0"/>
              </a:rPr>
              <a:t>“</a:t>
            </a:r>
            <a:r>
              <a:rPr lang="en-US" sz="5900" i="1" dirty="0">
                <a:solidFill>
                  <a:schemeClr val="bg1"/>
                </a:solidFill>
                <a:cs typeface="Calibri" panose="020F0502020204030204" pitchFamily="34" charset="0"/>
              </a:rPr>
              <a:t>How to Identify Slackers without Being Noticed”</a:t>
            </a: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err="1">
                <a:solidFill>
                  <a:srgbClr val="FF6600"/>
                </a:solidFill>
                <a:cs typeface="Calibri" panose="020F0502020204030204" pitchFamily="34" charset="0"/>
              </a:rPr>
              <a:t>Coveo</a:t>
            </a:r>
            <a:r>
              <a:rPr lang="en-US" sz="5900" dirty="0">
                <a:solidFill>
                  <a:schemeClr val="bg1"/>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“Through content suggestions, curate information based on an employee’s profile and those of similar users. Tailor content”</a:t>
            </a:r>
          </a:p>
          <a:p>
            <a:pPr algn="l">
              <a:spcBef>
                <a:spcPts val="0"/>
              </a:spcBef>
            </a:pPr>
            <a:br>
              <a:rPr lang="en-US" sz="3200" b="0" dirty="0">
                <a:solidFill>
                  <a:schemeClr val="bg1"/>
                </a:solidFill>
                <a:effectLst/>
                <a:latin typeface="Calibri" panose="020F0502020204030204" pitchFamily="34" charset="0"/>
                <a:ea typeface="Georgia" panose="02040502050405020303" pitchFamily="18" charset="0"/>
                <a:cs typeface="Calibri" panose="020F0502020204030204" pitchFamily="34" charset="0"/>
              </a:rPr>
            </a:br>
            <a:endParaRPr lang="en-BE" sz="1800" dirty="0">
              <a:solidFill>
                <a:schemeClr val="bg1"/>
              </a:solidFill>
              <a:effectLst/>
              <a:ea typeface="Georgia" panose="02040502050405020303" pitchFamily="18" charset="0"/>
            </a:endParaRPr>
          </a:p>
          <a:p>
            <a:pPr algn="l"/>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pic>
        <p:nvPicPr>
          <p:cNvPr id="4" name="Picture 3">
            <a:extLst>
              <a:ext uri="{FF2B5EF4-FFF2-40B4-BE49-F238E27FC236}">
                <a16:creationId xmlns:a16="http://schemas.microsoft.com/office/drawing/2014/main" id="{A8393990-89D5-40B8-9993-F0EE65264302}"/>
              </a:ext>
            </a:extLst>
          </p:cNvPr>
          <p:cNvPicPr>
            <a:picLocks noChangeAspect="1"/>
          </p:cNvPicPr>
          <p:nvPr/>
        </p:nvPicPr>
        <p:blipFill rotWithShape="1">
          <a:blip r:embed="rId4"/>
          <a:srcRect t="4447" r="7524" b="5389"/>
          <a:stretch/>
        </p:blipFill>
        <p:spPr>
          <a:xfrm>
            <a:off x="430529" y="92297"/>
            <a:ext cx="11083809" cy="6078840"/>
          </a:xfrm>
          <a:prstGeom prst="rect">
            <a:avLst/>
          </a:prstGeom>
        </p:spPr>
      </p:pic>
    </p:spTree>
    <p:extLst>
      <p:ext uri="{BB962C8B-B14F-4D97-AF65-F5344CB8AC3E}">
        <p14:creationId xmlns:p14="http://schemas.microsoft.com/office/powerpoint/2010/main" val="3607732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430529" y="99136"/>
            <a:ext cx="7589521" cy="6566777"/>
          </a:xfrm>
        </p:spPr>
        <p:txBody>
          <a:bodyPr anchor="ctr">
            <a:normAutofit fontScale="47500" lnSpcReduction="20000"/>
          </a:bodyPr>
          <a:lstStyle/>
          <a:p>
            <a:pPr algn="l">
              <a:spcBef>
                <a:spcPts val="0"/>
              </a:spcBef>
            </a:pPr>
            <a:r>
              <a:rPr lang="en-US" sz="5900" b="1" dirty="0">
                <a:solidFill>
                  <a:srgbClr val="FF6600"/>
                </a:solidFill>
                <a:cs typeface="Calibri" panose="020F0502020204030204" pitchFamily="34" charset="0"/>
              </a:rPr>
              <a:t>XM QUALTRICS</a:t>
            </a:r>
            <a:r>
              <a:rPr lang="en-US" sz="5900" i="1" dirty="0">
                <a:solidFill>
                  <a:srgbClr val="FF6600"/>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“Turn billions of employee data points into actions”</a:t>
            </a: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a:solidFill>
                  <a:srgbClr val="FF6600"/>
                </a:solidFill>
                <a:cs typeface="Calibri" panose="020F0502020204030204" pitchFamily="34" charset="0"/>
              </a:rPr>
              <a:t>Aware</a:t>
            </a:r>
            <a:r>
              <a:rPr lang="en-US" sz="5900" dirty="0">
                <a:solidFill>
                  <a:schemeClr val="bg1"/>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“What if you could automatically measure the voice of the employee, getting an authentic reflection of how your workforce feels?”</a:t>
            </a:r>
          </a:p>
          <a:p>
            <a:pPr algn="l">
              <a:spcBef>
                <a:spcPts val="0"/>
              </a:spcBef>
            </a:pPr>
            <a:endParaRPr lang="en-US" sz="5900" dirty="0">
              <a:solidFill>
                <a:schemeClr val="bg1"/>
              </a:solidFill>
              <a:cs typeface="Calibri" panose="020F0502020204030204" pitchFamily="34" charset="0"/>
            </a:endParaRP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a:solidFill>
                  <a:srgbClr val="FF6600"/>
                </a:solidFill>
                <a:cs typeface="Calibri" panose="020F0502020204030204" pitchFamily="34" charset="0"/>
              </a:rPr>
              <a:t>Clever Control</a:t>
            </a:r>
            <a:r>
              <a:rPr lang="en-US" sz="5900" dirty="0">
                <a:solidFill>
                  <a:schemeClr val="bg1"/>
                </a:solidFill>
                <a:cs typeface="Calibri" panose="020F0502020204030204" pitchFamily="34" charset="0"/>
              </a:rPr>
              <a:t>     </a:t>
            </a:r>
          </a:p>
          <a:p>
            <a:pPr algn="l">
              <a:spcBef>
                <a:spcPts val="0"/>
              </a:spcBef>
            </a:pPr>
            <a:r>
              <a:rPr lang="en-US" sz="5900" dirty="0">
                <a:solidFill>
                  <a:schemeClr val="bg1"/>
                </a:solidFill>
                <a:cs typeface="Calibri" panose="020F0502020204030204" pitchFamily="34" charset="0"/>
              </a:rPr>
              <a:t>“</a:t>
            </a:r>
            <a:r>
              <a:rPr lang="en-US" sz="5900" i="1" dirty="0">
                <a:solidFill>
                  <a:schemeClr val="bg1"/>
                </a:solidFill>
                <a:cs typeface="Calibri" panose="020F0502020204030204" pitchFamily="34" charset="0"/>
              </a:rPr>
              <a:t>How to Identify Slackers without Being Noticed”</a:t>
            </a: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err="1">
                <a:solidFill>
                  <a:srgbClr val="FF6600"/>
                </a:solidFill>
                <a:cs typeface="Calibri" panose="020F0502020204030204" pitchFamily="34" charset="0"/>
              </a:rPr>
              <a:t>Coveo</a:t>
            </a:r>
            <a:r>
              <a:rPr lang="en-US" sz="5900" dirty="0">
                <a:solidFill>
                  <a:schemeClr val="bg1"/>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“Through content suggestions, curate information based on an employee’s profile and those of similar users. Tailor content”</a:t>
            </a:r>
          </a:p>
          <a:p>
            <a:pPr algn="l">
              <a:spcBef>
                <a:spcPts val="0"/>
              </a:spcBef>
            </a:pPr>
            <a:br>
              <a:rPr lang="en-US" sz="3200" b="0" dirty="0">
                <a:solidFill>
                  <a:schemeClr val="bg1"/>
                </a:solidFill>
                <a:effectLst/>
                <a:latin typeface="Calibri" panose="020F0502020204030204" pitchFamily="34" charset="0"/>
                <a:ea typeface="Georgia" panose="02040502050405020303" pitchFamily="18" charset="0"/>
                <a:cs typeface="Calibri" panose="020F0502020204030204" pitchFamily="34" charset="0"/>
              </a:rPr>
            </a:br>
            <a:endParaRPr lang="en-BE" sz="1800" dirty="0">
              <a:solidFill>
                <a:schemeClr val="bg1"/>
              </a:solidFill>
              <a:effectLst/>
              <a:ea typeface="Georgia" panose="02040502050405020303" pitchFamily="18" charset="0"/>
            </a:endParaRPr>
          </a:p>
          <a:p>
            <a:pPr algn="l"/>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pic>
        <p:nvPicPr>
          <p:cNvPr id="5" name="Picture 4">
            <a:extLst>
              <a:ext uri="{FF2B5EF4-FFF2-40B4-BE49-F238E27FC236}">
                <a16:creationId xmlns:a16="http://schemas.microsoft.com/office/drawing/2014/main" id="{A461C8F1-489F-4BA1-9A3A-C67E3459822B}"/>
              </a:ext>
            </a:extLst>
          </p:cNvPr>
          <p:cNvPicPr>
            <a:picLocks noChangeAspect="1"/>
          </p:cNvPicPr>
          <p:nvPr/>
        </p:nvPicPr>
        <p:blipFill rotWithShape="1">
          <a:blip r:embed="rId4"/>
          <a:srcRect t="4447" r="7597"/>
          <a:stretch/>
        </p:blipFill>
        <p:spPr>
          <a:xfrm>
            <a:off x="296411" y="112834"/>
            <a:ext cx="11265763" cy="6553080"/>
          </a:xfrm>
          <a:prstGeom prst="rect">
            <a:avLst/>
          </a:prstGeom>
        </p:spPr>
      </p:pic>
    </p:spTree>
    <p:extLst>
      <p:ext uri="{BB962C8B-B14F-4D97-AF65-F5344CB8AC3E}">
        <p14:creationId xmlns:p14="http://schemas.microsoft.com/office/powerpoint/2010/main" val="3556309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430529" y="99136"/>
            <a:ext cx="7589521" cy="6566777"/>
          </a:xfrm>
        </p:spPr>
        <p:txBody>
          <a:bodyPr anchor="ctr">
            <a:normAutofit fontScale="47500" lnSpcReduction="20000"/>
          </a:bodyPr>
          <a:lstStyle/>
          <a:p>
            <a:pPr algn="l">
              <a:spcBef>
                <a:spcPts val="0"/>
              </a:spcBef>
            </a:pPr>
            <a:r>
              <a:rPr lang="en-US" sz="5900" b="1" dirty="0">
                <a:solidFill>
                  <a:srgbClr val="FF6600"/>
                </a:solidFill>
                <a:cs typeface="Calibri" panose="020F0502020204030204" pitchFamily="34" charset="0"/>
              </a:rPr>
              <a:t>XM QUALTRICS</a:t>
            </a:r>
            <a:r>
              <a:rPr lang="en-US" sz="5900" i="1" dirty="0">
                <a:solidFill>
                  <a:srgbClr val="FF6600"/>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“Turn billions of employee data points into actions”</a:t>
            </a: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a:solidFill>
                  <a:srgbClr val="FF6600"/>
                </a:solidFill>
                <a:cs typeface="Calibri" panose="020F0502020204030204" pitchFamily="34" charset="0"/>
              </a:rPr>
              <a:t>Aware</a:t>
            </a:r>
            <a:r>
              <a:rPr lang="en-US" sz="5900" dirty="0">
                <a:solidFill>
                  <a:schemeClr val="bg1"/>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“What if you could automatically measure the voice of the employee, getting an authentic reflection of how your workforce feels?”</a:t>
            </a:r>
          </a:p>
          <a:p>
            <a:pPr algn="l">
              <a:spcBef>
                <a:spcPts val="0"/>
              </a:spcBef>
            </a:pPr>
            <a:endParaRPr lang="en-US" sz="5900" dirty="0">
              <a:solidFill>
                <a:schemeClr val="bg1"/>
              </a:solidFill>
              <a:cs typeface="Calibri" panose="020F0502020204030204" pitchFamily="34" charset="0"/>
            </a:endParaRP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a:solidFill>
                  <a:srgbClr val="FF6600"/>
                </a:solidFill>
                <a:cs typeface="Calibri" panose="020F0502020204030204" pitchFamily="34" charset="0"/>
              </a:rPr>
              <a:t>Clever Control</a:t>
            </a:r>
            <a:r>
              <a:rPr lang="en-US" sz="5900" dirty="0">
                <a:solidFill>
                  <a:schemeClr val="bg1"/>
                </a:solidFill>
                <a:cs typeface="Calibri" panose="020F0502020204030204" pitchFamily="34" charset="0"/>
              </a:rPr>
              <a:t>     </a:t>
            </a:r>
          </a:p>
          <a:p>
            <a:pPr algn="l">
              <a:spcBef>
                <a:spcPts val="0"/>
              </a:spcBef>
            </a:pPr>
            <a:r>
              <a:rPr lang="en-US" sz="5900" dirty="0">
                <a:solidFill>
                  <a:schemeClr val="bg1"/>
                </a:solidFill>
                <a:cs typeface="Calibri" panose="020F0502020204030204" pitchFamily="34" charset="0"/>
              </a:rPr>
              <a:t>“</a:t>
            </a:r>
            <a:r>
              <a:rPr lang="en-US" sz="5900" i="1" dirty="0">
                <a:solidFill>
                  <a:schemeClr val="bg1"/>
                </a:solidFill>
                <a:cs typeface="Calibri" panose="020F0502020204030204" pitchFamily="34" charset="0"/>
              </a:rPr>
              <a:t>How to Identify Slackers without Being Noticed”</a:t>
            </a:r>
          </a:p>
          <a:p>
            <a:pPr algn="l">
              <a:spcBef>
                <a:spcPts val="0"/>
              </a:spcBef>
            </a:pPr>
            <a:endParaRPr lang="en-US" sz="5900" dirty="0">
              <a:solidFill>
                <a:schemeClr val="bg1"/>
              </a:solidFill>
              <a:cs typeface="Calibri" panose="020F0502020204030204" pitchFamily="34" charset="0"/>
            </a:endParaRPr>
          </a:p>
          <a:p>
            <a:pPr algn="l">
              <a:spcBef>
                <a:spcPts val="0"/>
              </a:spcBef>
            </a:pPr>
            <a:r>
              <a:rPr lang="en-US" sz="5900" b="1" dirty="0" err="1">
                <a:solidFill>
                  <a:srgbClr val="FF6600"/>
                </a:solidFill>
                <a:cs typeface="Calibri" panose="020F0502020204030204" pitchFamily="34" charset="0"/>
              </a:rPr>
              <a:t>Coveo</a:t>
            </a:r>
            <a:r>
              <a:rPr lang="en-US" sz="5900" dirty="0">
                <a:solidFill>
                  <a:schemeClr val="bg1"/>
                </a:solidFill>
                <a:cs typeface="Calibri" panose="020F0502020204030204" pitchFamily="34" charset="0"/>
              </a:rPr>
              <a:t> </a:t>
            </a:r>
          </a:p>
          <a:p>
            <a:pPr algn="l">
              <a:spcBef>
                <a:spcPts val="0"/>
              </a:spcBef>
            </a:pPr>
            <a:r>
              <a:rPr lang="en-US" sz="5900" i="1" dirty="0">
                <a:solidFill>
                  <a:schemeClr val="bg1"/>
                </a:solidFill>
                <a:cs typeface="Calibri" panose="020F0502020204030204" pitchFamily="34" charset="0"/>
              </a:rPr>
              <a:t>“Through content suggestions, curate information based on an employee’s profile and those of similar users. Tailor content”</a:t>
            </a:r>
          </a:p>
          <a:p>
            <a:pPr algn="l">
              <a:spcBef>
                <a:spcPts val="0"/>
              </a:spcBef>
            </a:pPr>
            <a:br>
              <a:rPr lang="en-US" sz="3200" b="0" dirty="0">
                <a:solidFill>
                  <a:schemeClr val="bg1"/>
                </a:solidFill>
                <a:effectLst/>
                <a:latin typeface="Calibri" panose="020F0502020204030204" pitchFamily="34" charset="0"/>
                <a:ea typeface="Georgia" panose="02040502050405020303" pitchFamily="18" charset="0"/>
                <a:cs typeface="Calibri" panose="020F0502020204030204" pitchFamily="34" charset="0"/>
              </a:rPr>
            </a:br>
            <a:endParaRPr lang="en-BE" sz="1800" dirty="0">
              <a:solidFill>
                <a:schemeClr val="bg1"/>
              </a:solidFill>
              <a:effectLst/>
              <a:ea typeface="Georgia" panose="02040502050405020303" pitchFamily="18" charset="0"/>
            </a:endParaRPr>
          </a:p>
          <a:p>
            <a:pPr algn="l"/>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pic>
        <p:nvPicPr>
          <p:cNvPr id="7" name="Picture 6">
            <a:extLst>
              <a:ext uri="{FF2B5EF4-FFF2-40B4-BE49-F238E27FC236}">
                <a16:creationId xmlns:a16="http://schemas.microsoft.com/office/drawing/2014/main" id="{274D8340-9CB1-4E0C-BAAA-9A28D9778B99}"/>
              </a:ext>
            </a:extLst>
          </p:cNvPr>
          <p:cNvPicPr>
            <a:picLocks noChangeAspect="1"/>
          </p:cNvPicPr>
          <p:nvPr/>
        </p:nvPicPr>
        <p:blipFill rotWithShape="1">
          <a:blip r:embed="rId4"/>
          <a:srcRect t="4446" r="1917" b="4446"/>
          <a:stretch/>
        </p:blipFill>
        <p:spPr>
          <a:xfrm>
            <a:off x="330630" y="192087"/>
            <a:ext cx="11527692" cy="6023209"/>
          </a:xfrm>
          <a:prstGeom prst="rect">
            <a:avLst/>
          </a:prstGeom>
        </p:spPr>
      </p:pic>
    </p:spTree>
    <p:extLst>
      <p:ext uri="{BB962C8B-B14F-4D97-AF65-F5344CB8AC3E}">
        <p14:creationId xmlns:p14="http://schemas.microsoft.com/office/powerpoint/2010/main" val="1462574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pic>
        <p:nvPicPr>
          <p:cNvPr id="2" name="Picture 1">
            <a:extLst>
              <a:ext uri="{FF2B5EF4-FFF2-40B4-BE49-F238E27FC236}">
                <a16:creationId xmlns:a16="http://schemas.microsoft.com/office/drawing/2014/main" id="{4C9B45FF-CD18-4E99-99B4-C5EAB2655FCA}"/>
              </a:ext>
            </a:extLst>
          </p:cNvPr>
          <p:cNvPicPr>
            <a:picLocks noChangeAspect="1"/>
          </p:cNvPicPr>
          <p:nvPr/>
        </p:nvPicPr>
        <p:blipFill rotWithShape="1">
          <a:blip r:embed="rId4"/>
          <a:srcRect b="4997"/>
          <a:stretch/>
        </p:blipFill>
        <p:spPr>
          <a:xfrm>
            <a:off x="355793" y="240076"/>
            <a:ext cx="10446642" cy="5586095"/>
          </a:xfrm>
          <a:prstGeom prst="rect">
            <a:avLst/>
          </a:prstGeom>
        </p:spPr>
      </p:pic>
    </p:spTree>
    <p:extLst>
      <p:ext uri="{BB962C8B-B14F-4D97-AF65-F5344CB8AC3E}">
        <p14:creationId xmlns:p14="http://schemas.microsoft.com/office/powerpoint/2010/main" val="3237438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Rectangle 134">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602461" y="1197767"/>
            <a:ext cx="5198273" cy="4462463"/>
          </a:xfrm>
        </p:spPr>
        <p:txBody>
          <a:bodyPr>
            <a:normAutofit fontScale="85000" lnSpcReduction="20000"/>
          </a:bodyPr>
          <a:lstStyle/>
          <a:p>
            <a:pPr algn="l">
              <a:spcBef>
                <a:spcPts val="0"/>
              </a:spcBef>
            </a:pPr>
            <a:endParaRPr lang="en-US" sz="2800" dirty="0">
              <a:solidFill>
                <a:schemeClr val="bg1"/>
              </a:solidFill>
              <a:ea typeface="Georgia" panose="02040502050405020303" pitchFamily="18" charset="0"/>
            </a:endParaRPr>
          </a:p>
          <a:p>
            <a:pPr algn="l">
              <a:spcBef>
                <a:spcPts val="0"/>
              </a:spcBef>
            </a:pPr>
            <a:r>
              <a:rPr lang="en-US" sz="3900" b="1" dirty="0">
                <a:solidFill>
                  <a:schemeClr val="bg1"/>
                </a:solidFill>
                <a:effectLst/>
                <a:ea typeface="Georgia" panose="02040502050405020303" pitchFamily="18" charset="0"/>
              </a:rPr>
              <a:t>CONTENT</a:t>
            </a:r>
          </a:p>
          <a:p>
            <a:pPr algn="l">
              <a:spcBef>
                <a:spcPts val="0"/>
              </a:spcBef>
            </a:pPr>
            <a:endParaRPr lang="en-US" sz="3900" b="1" dirty="0">
              <a:solidFill>
                <a:schemeClr val="bg1"/>
              </a:solidFill>
              <a:effectLst/>
              <a:ea typeface="Georgia" panose="02040502050405020303" pitchFamily="18" charset="0"/>
            </a:endParaRPr>
          </a:p>
          <a:p>
            <a:pPr algn="l">
              <a:spcBef>
                <a:spcPts val="0"/>
              </a:spcBef>
            </a:pPr>
            <a:r>
              <a:rPr lang="en-US" sz="3100" dirty="0">
                <a:solidFill>
                  <a:schemeClr val="bg1"/>
                </a:solidFill>
                <a:effectLst/>
                <a:ea typeface="Georgia" panose="02040502050405020303" pitchFamily="18" charset="0"/>
              </a:rPr>
              <a:t>1. Background: what is surveillance</a:t>
            </a:r>
          </a:p>
          <a:p>
            <a:pPr algn="l">
              <a:spcBef>
                <a:spcPts val="0"/>
              </a:spcBef>
            </a:pPr>
            <a:br>
              <a:rPr lang="en-US" sz="3100" dirty="0">
                <a:solidFill>
                  <a:schemeClr val="bg1"/>
                </a:solidFill>
                <a:effectLst/>
                <a:ea typeface="Georgia" panose="02040502050405020303" pitchFamily="18" charset="0"/>
              </a:rPr>
            </a:br>
            <a:r>
              <a:rPr lang="en-US" sz="3100" dirty="0">
                <a:solidFill>
                  <a:schemeClr val="bg1"/>
                </a:solidFill>
                <a:effectLst/>
                <a:ea typeface="Georgia" panose="02040502050405020303" pitchFamily="18" charset="0"/>
              </a:rPr>
              <a:t>2. The trend of People Analytics</a:t>
            </a:r>
          </a:p>
          <a:p>
            <a:pPr algn="l">
              <a:spcBef>
                <a:spcPts val="0"/>
              </a:spcBef>
            </a:pPr>
            <a:br>
              <a:rPr lang="en-US" sz="3100" dirty="0">
                <a:solidFill>
                  <a:schemeClr val="bg1"/>
                </a:solidFill>
                <a:effectLst/>
                <a:ea typeface="Georgia" panose="02040502050405020303" pitchFamily="18" charset="0"/>
              </a:rPr>
            </a:br>
            <a:r>
              <a:rPr lang="en-US" sz="3100" dirty="0">
                <a:solidFill>
                  <a:schemeClr val="bg1"/>
                </a:solidFill>
                <a:effectLst/>
                <a:ea typeface="Georgia" panose="02040502050405020303" pitchFamily="18" charset="0"/>
              </a:rPr>
              <a:t>3. 2020, the birth of algorithmic surveillance: </a:t>
            </a:r>
            <a:r>
              <a:rPr lang="en-US" sz="3100" dirty="0">
                <a:solidFill>
                  <a:schemeClr val="bg1"/>
                </a:solidFill>
                <a:ea typeface="Georgia" panose="02040502050405020303" pitchFamily="18" charset="0"/>
              </a:rPr>
              <a:t>f</a:t>
            </a:r>
            <a:r>
              <a:rPr lang="en-US" sz="3100" dirty="0">
                <a:solidFill>
                  <a:schemeClr val="bg1"/>
                </a:solidFill>
                <a:effectLst/>
                <a:ea typeface="Georgia" panose="02040502050405020303" pitchFamily="18" charset="0"/>
              </a:rPr>
              <a:t>rom People Analytics to Algorithmic surveillance</a:t>
            </a:r>
          </a:p>
          <a:p>
            <a:pPr algn="l">
              <a:spcBef>
                <a:spcPts val="0"/>
              </a:spcBef>
            </a:pPr>
            <a:endParaRPr lang="en-US" sz="3100" dirty="0">
              <a:solidFill>
                <a:schemeClr val="bg1"/>
              </a:solidFill>
              <a:ea typeface="Georgia" panose="02040502050405020303" pitchFamily="18" charset="0"/>
            </a:endParaRPr>
          </a:p>
          <a:p>
            <a:pPr algn="l">
              <a:spcBef>
                <a:spcPts val="0"/>
              </a:spcBef>
            </a:pPr>
            <a:r>
              <a:rPr lang="en-US" sz="3100" dirty="0">
                <a:solidFill>
                  <a:schemeClr val="bg1"/>
                </a:solidFill>
                <a:effectLst/>
                <a:ea typeface="Georgia" panose="02040502050405020303" pitchFamily="18" charset="0"/>
              </a:rPr>
              <a:t>4. Research findings : 2 surveys</a:t>
            </a:r>
          </a:p>
          <a:p>
            <a:pPr algn="l">
              <a:spcBef>
                <a:spcPts val="0"/>
              </a:spcBef>
            </a:pPr>
            <a:endParaRPr lang="en-US" sz="3100" dirty="0">
              <a:solidFill>
                <a:schemeClr val="bg1"/>
              </a:solidFill>
              <a:ea typeface="Georgia" panose="02040502050405020303" pitchFamily="18" charset="0"/>
            </a:endParaRPr>
          </a:p>
          <a:p>
            <a:pPr algn="l">
              <a:spcBef>
                <a:spcPts val="0"/>
              </a:spcBef>
            </a:pPr>
            <a:r>
              <a:rPr lang="en-US" sz="3100" dirty="0">
                <a:solidFill>
                  <a:schemeClr val="bg1"/>
                </a:solidFill>
                <a:effectLst/>
                <a:ea typeface="Georgia" panose="02040502050405020303" pitchFamily="18" charset="0"/>
              </a:rPr>
              <a:t>5. Conclusions</a:t>
            </a:r>
            <a:br>
              <a:rPr lang="en-US" sz="2800" dirty="0">
                <a:solidFill>
                  <a:schemeClr val="bg1"/>
                </a:solidFill>
                <a:effectLst/>
                <a:ea typeface="Georgia" panose="02040502050405020303" pitchFamily="18" charset="0"/>
              </a:rPr>
            </a:br>
            <a:endParaRPr lang="en-GB" sz="2800" dirty="0">
              <a:solidFill>
                <a:schemeClr val="bg1"/>
              </a:solidFill>
              <a:effectLst/>
              <a:ea typeface="Georgia" panose="02040502050405020303" pitchFamily="18" charset="0"/>
            </a:endParaRPr>
          </a:p>
          <a:p>
            <a:pPr algn="l">
              <a:spcBef>
                <a:spcPts val="0"/>
              </a:spcBef>
              <a:spcAft>
                <a:spcPts val="0"/>
              </a:spcAft>
            </a:pPr>
            <a:endParaRPr lang="en-BE" sz="800" dirty="0">
              <a:solidFill>
                <a:schemeClr val="bg1"/>
              </a:solidFill>
              <a:effectLst/>
              <a:ea typeface="Georgia" panose="02040502050405020303" pitchFamily="18" charset="0"/>
            </a:endParaRPr>
          </a:p>
          <a:p>
            <a:pPr algn="l"/>
            <a:endParaRPr lang="en-BE" sz="800" dirty="0">
              <a:solidFill>
                <a:schemeClr val="bg1"/>
              </a:solidFill>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18099" r="24828" b="-2"/>
          <a:stretch/>
        </p:blipFill>
        <p:spPr bwMode="auto">
          <a:xfrm>
            <a:off x="5800734" y="1057275"/>
            <a:ext cx="5917401" cy="4743450"/>
          </a:xfrm>
          <a:prstGeom prst="rect">
            <a:avLst/>
          </a:prstGeom>
          <a:noFill/>
          <a:extLst>
            <a:ext uri="{909E8E84-426E-40DD-AFC4-6F175D3DCCD1}">
              <a14:hiddenFill xmlns:a14="http://schemas.microsoft.com/office/drawing/2010/main">
                <a:solidFill>
                  <a:srgbClr val="FFFFFF"/>
                </a:solidFill>
              </a14:hiddenFill>
            </a:ext>
          </a:extLst>
        </p:spPr>
      </p:pic>
      <p:sp>
        <p:nvSpPr>
          <p:cNvPr id="137" name="Rectangle 136">
            <a:extLst>
              <a:ext uri="{FF2B5EF4-FFF2-40B4-BE49-F238E27FC236}">
                <a16:creationId xmlns:a16="http://schemas.microsoft.com/office/drawing/2014/main" id="{D84C2E9E-0B5D-4B5F-9A1F-70EBDCE390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2461" y="1197769"/>
            <a:ext cx="10987078" cy="446246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838200" y="6356350"/>
            <a:ext cx="2743200" cy="365125"/>
          </a:xfrm>
        </p:spPr>
        <p:txBody>
          <a:bodyPr numCol="1" anchorCtr="0" compatLnSpc="1">
            <a:prstTxWarp prst="textNoShape">
              <a:avLst/>
            </a:prstTxWarp>
            <a:normAutofit/>
          </a:bodyPr>
          <a:lstStyle/>
          <a:p>
            <a:pPr marL="0" marR="0" lvl="0" indent="0" defTabSz="914400" rtl="0" eaLnBrk="1" fontAlgn="base" latinLnBrk="0" hangingPunct="1">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50000"/>
                  </a:schemeClr>
                </a:solidFill>
                <a:effectLst/>
                <a:uLnTx/>
                <a:uFillTx/>
                <a:latin typeface="Arial" panose="020B0604020202020204" pitchFamily="34" charset="0"/>
                <a:ea typeface="+mn-ea"/>
                <a:cs typeface="Arial" panose="020B0604020202020204" pitchFamily="34" charset="0"/>
              </a:rPr>
              <a:t>Aida Ponce Del Castillo © etui (2021)</a:t>
            </a: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Tree>
    <p:extLst>
      <p:ext uri="{BB962C8B-B14F-4D97-AF65-F5344CB8AC3E}">
        <p14:creationId xmlns:p14="http://schemas.microsoft.com/office/powerpoint/2010/main" val="867451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pic>
        <p:nvPicPr>
          <p:cNvPr id="4" name="Picture 3">
            <a:extLst>
              <a:ext uri="{FF2B5EF4-FFF2-40B4-BE49-F238E27FC236}">
                <a16:creationId xmlns:a16="http://schemas.microsoft.com/office/drawing/2014/main" id="{683CB699-9BEC-471F-AD3B-6F99269C42EB}"/>
              </a:ext>
            </a:extLst>
          </p:cNvPr>
          <p:cNvPicPr>
            <a:picLocks noChangeAspect="1"/>
          </p:cNvPicPr>
          <p:nvPr/>
        </p:nvPicPr>
        <p:blipFill rotWithShape="1">
          <a:blip r:embed="rId4"/>
          <a:srcRect t="4578" r="7718" b="7247"/>
          <a:stretch/>
        </p:blipFill>
        <p:spPr>
          <a:xfrm>
            <a:off x="296411" y="176780"/>
            <a:ext cx="10974369" cy="5898343"/>
          </a:xfrm>
          <a:prstGeom prst="rect">
            <a:avLst/>
          </a:prstGeom>
        </p:spPr>
      </p:pic>
    </p:spTree>
    <p:extLst>
      <p:ext uri="{BB962C8B-B14F-4D97-AF65-F5344CB8AC3E}">
        <p14:creationId xmlns:p14="http://schemas.microsoft.com/office/powerpoint/2010/main" val="2524145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pic>
        <p:nvPicPr>
          <p:cNvPr id="4" name="Picture 3">
            <a:extLst>
              <a:ext uri="{FF2B5EF4-FFF2-40B4-BE49-F238E27FC236}">
                <a16:creationId xmlns:a16="http://schemas.microsoft.com/office/drawing/2014/main" id="{81740054-271D-41EB-92FD-FF90F1F29145}"/>
              </a:ext>
            </a:extLst>
          </p:cNvPr>
          <p:cNvPicPr>
            <a:picLocks noChangeAspect="1"/>
          </p:cNvPicPr>
          <p:nvPr/>
        </p:nvPicPr>
        <p:blipFill rotWithShape="1">
          <a:blip r:embed="rId4"/>
          <a:srcRect t="4446" r="7394" b="4446"/>
          <a:stretch/>
        </p:blipFill>
        <p:spPr>
          <a:xfrm>
            <a:off x="296411" y="215882"/>
            <a:ext cx="10605368" cy="5869024"/>
          </a:xfrm>
          <a:prstGeom prst="rect">
            <a:avLst/>
          </a:prstGeom>
        </p:spPr>
      </p:pic>
    </p:spTree>
    <p:extLst>
      <p:ext uri="{BB962C8B-B14F-4D97-AF65-F5344CB8AC3E}">
        <p14:creationId xmlns:p14="http://schemas.microsoft.com/office/powerpoint/2010/main" val="14394889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
        <p:nvSpPr>
          <p:cNvPr id="5" name="AutoShape 2">
            <a:extLst>
              <a:ext uri="{FF2B5EF4-FFF2-40B4-BE49-F238E27FC236}">
                <a16:creationId xmlns:a16="http://schemas.microsoft.com/office/drawing/2014/main" id="{14130DA7-387E-40AE-B5C6-85D640E5834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BE"/>
          </a:p>
        </p:txBody>
      </p:sp>
      <p:pic>
        <p:nvPicPr>
          <p:cNvPr id="8" name="Picture 2" descr="Agencies Need to Move Beyond “People” Analytics to “Relational” Analytics -  Government Executive">
            <a:extLst>
              <a:ext uri="{FF2B5EF4-FFF2-40B4-BE49-F238E27FC236}">
                <a16:creationId xmlns:a16="http://schemas.microsoft.com/office/drawing/2014/main" id="{7C6CE8A7-4242-4141-B6C4-601C12EF7C00}"/>
              </a:ext>
            </a:extLst>
          </p:cNvPr>
          <p:cNvPicPr>
            <a:picLocks noChangeAspect="1" noChangeArrowheads="1"/>
          </p:cNvPicPr>
          <p:nvPr/>
        </p:nvPicPr>
        <p:blipFill rotWithShape="1">
          <a:blip r:embed="rId3">
            <a:alphaModFix amt="30000"/>
            <a:extLst>
              <a:ext uri="{28A0092B-C50C-407E-A947-70E740481C1C}">
                <a14:useLocalDpi xmlns:a14="http://schemas.microsoft.com/office/drawing/2010/main" val="0"/>
              </a:ext>
            </a:extLst>
          </a:blip>
          <a:srcRect l="14290" r="4376" b="-1"/>
          <a:stretch/>
        </p:blipFill>
        <p:spPr bwMode="auto">
          <a:xfrm>
            <a:off x="0" y="-152400"/>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9" name="Subtitle 2">
            <a:extLst>
              <a:ext uri="{FF2B5EF4-FFF2-40B4-BE49-F238E27FC236}">
                <a16:creationId xmlns:a16="http://schemas.microsoft.com/office/drawing/2014/main" id="{6650B3C1-2AB8-47A1-A084-B54215473ADE}"/>
              </a:ext>
            </a:extLst>
          </p:cNvPr>
          <p:cNvSpPr txBox="1">
            <a:spLocks/>
          </p:cNvSpPr>
          <p:nvPr/>
        </p:nvSpPr>
        <p:spPr>
          <a:xfrm>
            <a:off x="691622" y="1200151"/>
            <a:ext cx="11113555" cy="445769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endParaRPr lang="en-US" sz="2000" dirty="0">
              <a:solidFill>
                <a:srgbClr val="FFFFFF"/>
              </a:solidFill>
              <a:ea typeface="Georgia" panose="02040502050405020303" pitchFamily="18" charset="0"/>
            </a:endParaRPr>
          </a:p>
          <a:p>
            <a:pPr>
              <a:spcBef>
                <a:spcPts val="0"/>
              </a:spcBef>
            </a:pPr>
            <a:endParaRPr lang="en-GB" sz="2000" dirty="0">
              <a:solidFill>
                <a:srgbClr val="FFFFFF"/>
              </a:solidFill>
              <a:ea typeface="Georgia" panose="02040502050405020303" pitchFamily="18" charset="0"/>
            </a:endParaRPr>
          </a:p>
          <a:p>
            <a:pPr>
              <a:spcBef>
                <a:spcPts val="0"/>
              </a:spcBef>
            </a:pPr>
            <a:endParaRPr lang="en-GB" sz="2000" dirty="0">
              <a:solidFill>
                <a:srgbClr val="FFFFFF"/>
              </a:solidFill>
              <a:ea typeface="Georgia" panose="02040502050405020303" pitchFamily="18" charset="0"/>
            </a:endParaRPr>
          </a:p>
          <a:p>
            <a:pPr>
              <a:spcBef>
                <a:spcPts val="0"/>
              </a:spcBef>
            </a:pPr>
            <a:endParaRPr lang="en-BE" sz="2000" dirty="0">
              <a:solidFill>
                <a:srgbClr val="FFFFFF"/>
              </a:solidFill>
              <a:ea typeface="Georgia" panose="02040502050405020303" pitchFamily="18" charset="0"/>
            </a:endParaRPr>
          </a:p>
          <a:p>
            <a:endParaRPr lang="en-BE" sz="2000" dirty="0">
              <a:solidFill>
                <a:srgbClr val="FFFFFF"/>
              </a:solidFill>
            </a:endParaRPr>
          </a:p>
        </p:txBody>
      </p:sp>
      <p:sp>
        <p:nvSpPr>
          <p:cNvPr id="11" name="TextBox 10">
            <a:extLst>
              <a:ext uri="{FF2B5EF4-FFF2-40B4-BE49-F238E27FC236}">
                <a16:creationId xmlns:a16="http://schemas.microsoft.com/office/drawing/2014/main" id="{562843D6-E9C0-4D8A-8639-972A089B9788}"/>
              </a:ext>
            </a:extLst>
          </p:cNvPr>
          <p:cNvSpPr txBox="1"/>
          <p:nvPr/>
        </p:nvSpPr>
        <p:spPr>
          <a:xfrm>
            <a:off x="691622" y="561417"/>
            <a:ext cx="7455022" cy="3600986"/>
          </a:xfrm>
          <a:prstGeom prst="rect">
            <a:avLst/>
          </a:prstGeom>
          <a:noFill/>
        </p:spPr>
        <p:txBody>
          <a:bodyPr wrap="square">
            <a:spAutoFit/>
          </a:bodyPr>
          <a:lstStyle/>
          <a:p>
            <a:pPr algn="l">
              <a:spcBef>
                <a:spcPts val="0"/>
              </a:spcBef>
            </a:pPr>
            <a:r>
              <a:rPr lang="en-US" sz="1800" b="0" dirty="0">
                <a:solidFill>
                  <a:srgbClr val="FF6600"/>
                </a:solidFill>
                <a:effectLst/>
                <a:ea typeface="Georgia" panose="02040502050405020303" pitchFamily="18" charset="0"/>
                <a:cs typeface="Times New Roman" panose="02020603050405020304" pitchFamily="18" charset="0"/>
              </a:rPr>
              <a:t>(</a:t>
            </a:r>
            <a:r>
              <a:rPr lang="en-US" sz="2400" b="0" dirty="0">
                <a:solidFill>
                  <a:srgbClr val="FF6600"/>
                </a:solidFill>
                <a:effectLst/>
                <a:ea typeface="Georgia" panose="02040502050405020303" pitchFamily="18" charset="0"/>
                <a:cs typeface="Times New Roman" panose="02020603050405020304" pitchFamily="18" charset="0"/>
              </a:rPr>
              <a:t>2) Automated “decision”-making: </a:t>
            </a:r>
          </a:p>
          <a:p>
            <a:pPr algn="l">
              <a:spcBef>
                <a:spcPts val="0"/>
              </a:spcBef>
            </a:pPr>
            <a:r>
              <a:rPr lang="en-US" sz="2400" b="0" dirty="0">
                <a:solidFill>
                  <a:schemeClr val="bg1"/>
                </a:solidFill>
                <a:effectLst/>
                <a:ea typeface="Georgia" panose="02040502050405020303" pitchFamily="18" charset="0"/>
                <a:cs typeface="Times New Roman" panose="02020603050405020304" pitchFamily="18" charset="0"/>
              </a:rPr>
              <a:t>Workers are subjected to automated </a:t>
            </a:r>
            <a:r>
              <a:rPr lang="en-US" sz="2400" dirty="0">
                <a:solidFill>
                  <a:schemeClr val="bg1"/>
                </a:solidFill>
                <a:ea typeface="Georgia" panose="02040502050405020303" pitchFamily="18" charset="0"/>
                <a:cs typeface="Times New Roman" panose="02020603050405020304" pitchFamily="18" charset="0"/>
              </a:rPr>
              <a:t>“</a:t>
            </a:r>
            <a:r>
              <a:rPr lang="en-US" sz="2400" b="0" dirty="0">
                <a:solidFill>
                  <a:schemeClr val="bg1"/>
                </a:solidFill>
                <a:effectLst/>
                <a:ea typeface="Georgia" panose="02040502050405020303" pitchFamily="18" charset="0"/>
                <a:cs typeface="Times New Roman" panose="02020603050405020304" pitchFamily="18" charset="0"/>
              </a:rPr>
              <a:t>decisions”.</a:t>
            </a:r>
          </a:p>
          <a:p>
            <a:pPr algn="l">
              <a:spcBef>
                <a:spcPts val="0"/>
              </a:spcBef>
            </a:pPr>
            <a:r>
              <a:rPr lang="en-US" sz="2400" dirty="0">
                <a:solidFill>
                  <a:schemeClr val="bg1"/>
                </a:solidFill>
                <a:ea typeface="Georgia" panose="02040502050405020303" pitchFamily="18" charset="0"/>
                <a:cs typeface="Times New Roman" panose="02020603050405020304" pitchFamily="18" charset="0"/>
              </a:rPr>
              <a:t>The outcome is given greater weight than respecting the </a:t>
            </a:r>
          </a:p>
          <a:p>
            <a:pPr algn="l">
              <a:spcBef>
                <a:spcPts val="0"/>
              </a:spcBef>
            </a:pPr>
            <a:r>
              <a:rPr lang="en-US" sz="2400" dirty="0">
                <a:solidFill>
                  <a:schemeClr val="bg1"/>
                </a:solidFill>
                <a:ea typeface="Georgia" panose="02040502050405020303" pitchFamily="18" charset="0"/>
                <a:cs typeface="Times New Roman" panose="02020603050405020304" pitchFamily="18" charset="0"/>
              </a:rPr>
              <a:t>workers’ needs and rights.</a:t>
            </a:r>
          </a:p>
          <a:p>
            <a:pPr algn="l">
              <a:spcBef>
                <a:spcPts val="0"/>
              </a:spcBef>
            </a:pPr>
            <a:endParaRPr lang="en-US" sz="2400" dirty="0">
              <a:solidFill>
                <a:schemeClr val="bg1"/>
              </a:solidFill>
              <a:ea typeface="Georgia" panose="02040502050405020303" pitchFamily="18" charset="0"/>
              <a:cs typeface="Times New Roman" panose="02020603050405020304" pitchFamily="18" charset="0"/>
            </a:endParaRPr>
          </a:p>
          <a:p>
            <a:pPr algn="l">
              <a:spcBef>
                <a:spcPts val="0"/>
              </a:spcBef>
            </a:pPr>
            <a:r>
              <a:rPr lang="en-US" sz="2400" b="0" dirty="0">
                <a:solidFill>
                  <a:schemeClr val="bg1"/>
                </a:solidFill>
                <a:effectLst/>
                <a:ea typeface="Georgia" panose="02040502050405020303" pitchFamily="18" charset="0"/>
                <a:cs typeface="Times New Roman" panose="02020603050405020304" pitchFamily="18" charset="0"/>
              </a:rPr>
              <a:t>The replacement of subjective decision and of middle management by algorithms.</a:t>
            </a:r>
          </a:p>
          <a:p>
            <a:pPr algn="l">
              <a:spcBef>
                <a:spcPts val="0"/>
              </a:spcBef>
            </a:pPr>
            <a:r>
              <a:rPr lang="en-US" sz="2000" dirty="0">
                <a:solidFill>
                  <a:schemeClr val="bg1"/>
                </a:solidFill>
                <a:ea typeface="Georgia" panose="02040502050405020303" pitchFamily="18" charset="0"/>
                <a:cs typeface="Times New Roman" panose="02020603050405020304" pitchFamily="18" charset="0"/>
              </a:rPr>
              <a:t>(Cherry 2017)</a:t>
            </a:r>
            <a:endParaRPr lang="en-US" sz="2000" b="0" dirty="0">
              <a:solidFill>
                <a:schemeClr val="bg1"/>
              </a:solidFill>
              <a:effectLst/>
              <a:ea typeface="Georgia" panose="02040502050405020303" pitchFamily="18" charset="0"/>
              <a:cs typeface="Times New Roman" panose="02020603050405020304" pitchFamily="18" charset="0"/>
            </a:endParaRPr>
          </a:p>
          <a:p>
            <a:pPr algn="l">
              <a:spcBef>
                <a:spcPts val="0"/>
              </a:spcBef>
            </a:pPr>
            <a:endParaRPr lang="en-US" sz="1800" b="0" dirty="0">
              <a:solidFill>
                <a:schemeClr val="bg1"/>
              </a:solidFill>
              <a:effectLst/>
              <a:ea typeface="Georgia" panose="02040502050405020303" pitchFamily="18" charset="0"/>
              <a:cs typeface="Times New Roman" panose="02020603050405020304" pitchFamily="18" charset="0"/>
            </a:endParaRPr>
          </a:p>
          <a:p>
            <a:pPr algn="l">
              <a:spcBef>
                <a:spcPts val="0"/>
              </a:spcBef>
            </a:pPr>
            <a:endParaRPr lang="en-US" sz="1800" b="0" dirty="0">
              <a:solidFill>
                <a:schemeClr val="bg1"/>
              </a:solidFill>
              <a:effectLst/>
              <a:ea typeface="Georgia" panose="02040502050405020303" pitchFamily="18" charset="0"/>
              <a:cs typeface="Times New Roman" panose="02020603050405020304" pitchFamily="18" charset="0"/>
            </a:endParaRPr>
          </a:p>
        </p:txBody>
      </p:sp>
    </p:spTree>
    <p:extLst>
      <p:ext uri="{BB962C8B-B14F-4D97-AF65-F5344CB8AC3E}">
        <p14:creationId xmlns:p14="http://schemas.microsoft.com/office/powerpoint/2010/main" val="22031460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pic>
        <p:nvPicPr>
          <p:cNvPr id="2" name="Picture 1">
            <a:extLst>
              <a:ext uri="{FF2B5EF4-FFF2-40B4-BE49-F238E27FC236}">
                <a16:creationId xmlns:a16="http://schemas.microsoft.com/office/drawing/2014/main" id="{26D23DB0-7781-4FB2-A84F-B4CF3641B164}"/>
              </a:ext>
            </a:extLst>
          </p:cNvPr>
          <p:cNvPicPr>
            <a:picLocks noChangeAspect="1"/>
          </p:cNvPicPr>
          <p:nvPr/>
        </p:nvPicPr>
        <p:blipFill>
          <a:blip r:embed="rId3"/>
          <a:stretch>
            <a:fillRect/>
          </a:stretch>
        </p:blipFill>
        <p:spPr>
          <a:xfrm>
            <a:off x="341098" y="192087"/>
            <a:ext cx="10942754" cy="5881399"/>
          </a:xfrm>
          <a:prstGeom prst="rect">
            <a:avLst/>
          </a:prstGeom>
        </p:spPr>
      </p:pic>
    </p:spTree>
    <p:extLst>
      <p:ext uri="{BB962C8B-B14F-4D97-AF65-F5344CB8AC3E}">
        <p14:creationId xmlns:p14="http://schemas.microsoft.com/office/powerpoint/2010/main" val="16477647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
        <p:nvSpPr>
          <p:cNvPr id="5" name="AutoShape 2">
            <a:extLst>
              <a:ext uri="{FF2B5EF4-FFF2-40B4-BE49-F238E27FC236}">
                <a16:creationId xmlns:a16="http://schemas.microsoft.com/office/drawing/2014/main" id="{14130DA7-387E-40AE-B5C6-85D640E5834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BE"/>
          </a:p>
        </p:txBody>
      </p:sp>
      <p:pic>
        <p:nvPicPr>
          <p:cNvPr id="8" name="Picture 2" descr="Agencies Need to Move Beyond “People” Analytics to “Relational” Analytics -  Government Executive">
            <a:extLst>
              <a:ext uri="{FF2B5EF4-FFF2-40B4-BE49-F238E27FC236}">
                <a16:creationId xmlns:a16="http://schemas.microsoft.com/office/drawing/2014/main" id="{7C6CE8A7-4242-4141-B6C4-601C12EF7C00}"/>
              </a:ext>
            </a:extLst>
          </p:cNvPr>
          <p:cNvPicPr>
            <a:picLocks noChangeAspect="1" noChangeArrowheads="1"/>
          </p:cNvPicPr>
          <p:nvPr/>
        </p:nvPicPr>
        <p:blipFill rotWithShape="1">
          <a:blip r:embed="rId3">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9" name="Subtitle 2">
            <a:extLst>
              <a:ext uri="{FF2B5EF4-FFF2-40B4-BE49-F238E27FC236}">
                <a16:creationId xmlns:a16="http://schemas.microsoft.com/office/drawing/2014/main" id="{6650B3C1-2AB8-47A1-A084-B54215473ADE}"/>
              </a:ext>
            </a:extLst>
          </p:cNvPr>
          <p:cNvSpPr txBox="1">
            <a:spLocks/>
          </p:cNvSpPr>
          <p:nvPr/>
        </p:nvSpPr>
        <p:spPr>
          <a:xfrm>
            <a:off x="691622" y="1200151"/>
            <a:ext cx="11113555" cy="445769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endParaRPr lang="en-US" sz="2000" dirty="0">
              <a:solidFill>
                <a:srgbClr val="FFFFFF"/>
              </a:solidFill>
              <a:ea typeface="Georgia" panose="02040502050405020303" pitchFamily="18" charset="0"/>
            </a:endParaRPr>
          </a:p>
          <a:p>
            <a:pPr marL="0" indent="0">
              <a:buNone/>
            </a:pPr>
            <a:r>
              <a:rPr lang="en-GB" b="1" dirty="0">
                <a:solidFill>
                  <a:srgbClr val="FF6600"/>
                </a:solidFill>
                <a:ea typeface="Georgia" panose="02040502050405020303" pitchFamily="18" charset="0"/>
              </a:rPr>
              <a:t>Algorithmic worker surveillance:</a:t>
            </a:r>
            <a:r>
              <a:rPr lang="en-GB" dirty="0">
                <a:solidFill>
                  <a:srgbClr val="FFFFFF"/>
                </a:solidFill>
                <a:ea typeface="Georgia" panose="02040502050405020303" pitchFamily="18" charset="0"/>
              </a:rPr>
              <a:t> It is similar to switching from radar, which scans the surface of the sea, to a sonar, which can build a 3D image of everything that is happening under the surface. It is not anymore passively scanning but ‘scraping’ the intimate life of workers, actively building an image and then making decisions.</a:t>
            </a:r>
            <a:endParaRPr lang="en-GB" sz="2000" dirty="0">
              <a:solidFill>
                <a:srgbClr val="FFFFFF"/>
              </a:solidFill>
              <a:ea typeface="Georgia" panose="02040502050405020303" pitchFamily="18" charset="0"/>
            </a:endParaRPr>
          </a:p>
          <a:p>
            <a:pPr>
              <a:spcBef>
                <a:spcPts val="0"/>
              </a:spcBef>
            </a:pPr>
            <a:endParaRPr lang="en-GB" sz="2000" dirty="0">
              <a:solidFill>
                <a:srgbClr val="FFFFFF"/>
              </a:solidFill>
              <a:ea typeface="Georgia" panose="02040502050405020303" pitchFamily="18" charset="0"/>
            </a:endParaRPr>
          </a:p>
          <a:p>
            <a:pPr>
              <a:spcBef>
                <a:spcPts val="0"/>
              </a:spcBef>
            </a:pPr>
            <a:endParaRPr lang="en-GB" sz="2000" dirty="0">
              <a:solidFill>
                <a:srgbClr val="FFFFFF"/>
              </a:solidFill>
              <a:ea typeface="Georgia" panose="02040502050405020303" pitchFamily="18" charset="0"/>
            </a:endParaRPr>
          </a:p>
          <a:p>
            <a:pPr>
              <a:spcBef>
                <a:spcPts val="0"/>
              </a:spcBef>
            </a:pPr>
            <a:endParaRPr lang="en-BE" sz="2000" dirty="0">
              <a:solidFill>
                <a:srgbClr val="FFFFFF"/>
              </a:solidFill>
              <a:ea typeface="Georgia" panose="02040502050405020303" pitchFamily="18" charset="0"/>
            </a:endParaRPr>
          </a:p>
          <a:p>
            <a:endParaRPr lang="en-BE" sz="2000" dirty="0">
              <a:solidFill>
                <a:srgbClr val="FFFFFF"/>
              </a:solidFill>
            </a:endParaRPr>
          </a:p>
        </p:txBody>
      </p:sp>
    </p:spTree>
    <p:extLst>
      <p:ext uri="{BB962C8B-B14F-4D97-AF65-F5344CB8AC3E}">
        <p14:creationId xmlns:p14="http://schemas.microsoft.com/office/powerpoint/2010/main" val="15826579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32282" y="1114427"/>
            <a:ext cx="10666646" cy="4457696"/>
          </a:xfrm>
        </p:spPr>
        <p:txBody>
          <a:bodyPr anchor="ctr">
            <a:normAutofit/>
          </a:bodyPr>
          <a:lstStyle/>
          <a:p>
            <a:pPr algn="l">
              <a:spcBef>
                <a:spcPts val="0"/>
              </a:spcBef>
            </a:pPr>
            <a:endParaRPr lang="en-US" sz="1800" dirty="0">
              <a:solidFill>
                <a:schemeClr val="bg1"/>
              </a:solidFill>
              <a:ea typeface="Georgia" panose="02040502050405020303" pitchFamily="18" charset="0"/>
            </a:endParaRPr>
          </a:p>
          <a:p>
            <a:pPr algn="l">
              <a:spcBef>
                <a:spcPts val="0"/>
              </a:spcBef>
            </a:pPr>
            <a:r>
              <a:rPr lang="en-GB" sz="2800" b="1" dirty="0">
                <a:solidFill>
                  <a:srgbClr val="FF6600"/>
                </a:solidFill>
                <a:ea typeface="Georgia" panose="02040502050405020303" pitchFamily="18" charset="0"/>
                <a:cs typeface="Times New Roman" panose="02020603050405020304" pitchFamily="18" charset="0"/>
              </a:rPr>
              <a:t>Findings from two surveys:</a:t>
            </a:r>
            <a:br>
              <a:rPr lang="en-BE" sz="2800" b="1" dirty="0">
                <a:solidFill>
                  <a:srgbClr val="FF6600"/>
                </a:solidFill>
                <a:effectLst/>
                <a:ea typeface="Georgia" panose="02040502050405020303" pitchFamily="18" charset="0"/>
                <a:cs typeface="Times New Roman" panose="02020603050405020304" pitchFamily="18" charset="0"/>
              </a:rPr>
            </a:br>
            <a:endParaRPr lang="en-GB" sz="2800" b="1" dirty="0">
              <a:solidFill>
                <a:srgbClr val="FF6600"/>
              </a:solidFill>
              <a:effectLst/>
              <a:ea typeface="Georgia" panose="02040502050405020303" pitchFamily="18" charset="0"/>
            </a:endParaRPr>
          </a:p>
          <a:p>
            <a:pPr algn="l">
              <a:spcBef>
                <a:spcPts val="0"/>
              </a:spcBef>
              <a:spcAft>
                <a:spcPts val="0"/>
              </a:spcAft>
            </a:pPr>
            <a:endParaRPr lang="en-BE" sz="2800" dirty="0">
              <a:solidFill>
                <a:srgbClr val="FFFFFF"/>
              </a:solidFill>
              <a:effectLst/>
              <a:ea typeface="Georgia" panose="02040502050405020303" pitchFamily="18" charset="0"/>
            </a:endParaRPr>
          </a:p>
          <a:p>
            <a:pPr algn="l"/>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42917097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05494DE-B078-4D87-BB01-C8432061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A0576B0-CD8C-4661-95C8-A9F2CE7CDD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67712" y="-3324"/>
            <a:ext cx="4724288" cy="6861324"/>
          </a:xfrm>
          <a:prstGeom prst="rect">
            <a:avLst/>
          </a:prstGeom>
          <a:solidFill>
            <a:srgbClr val="000000">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3FF60E2B-3919-423C-B1FF-56CDE66811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67712" y="0"/>
            <a:ext cx="4319042" cy="6858000"/>
          </a:xfrm>
          <a:custGeom>
            <a:avLst/>
            <a:gdLst>
              <a:gd name="connsiteX0" fmla="*/ 0 w 4319042"/>
              <a:gd name="connsiteY0" fmla="*/ 0 h 6858000"/>
              <a:gd name="connsiteX1" fmla="*/ 1142888 w 4319042"/>
              <a:gd name="connsiteY1" fmla="*/ 0 h 6858000"/>
              <a:gd name="connsiteX2" fmla="*/ 4319042 w 4319042"/>
              <a:gd name="connsiteY2" fmla="*/ 6858000 h 6858000"/>
              <a:gd name="connsiteX3" fmla="*/ 0 w 43190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9042" h="6858000">
                <a:moveTo>
                  <a:pt x="0" y="0"/>
                </a:moveTo>
                <a:lnTo>
                  <a:pt x="1142888" y="0"/>
                </a:lnTo>
                <a:lnTo>
                  <a:pt x="4319042" y="6858000"/>
                </a:lnTo>
                <a:lnTo>
                  <a:pt x="0" y="6858000"/>
                </a:lnTo>
                <a:close/>
              </a:path>
            </a:pathLst>
          </a:custGeom>
          <a:solidFill>
            <a:srgbClr val="0000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516799" y="357454"/>
            <a:ext cx="4472578" cy="5535666"/>
          </a:xfrm>
        </p:spPr>
        <p:txBody>
          <a:bodyPr>
            <a:normAutofit/>
          </a:bodyPr>
          <a:lstStyle/>
          <a:p>
            <a:pPr algn="l">
              <a:spcBef>
                <a:spcPts val="0"/>
              </a:spcBef>
            </a:pPr>
            <a:endParaRPr lang="en-US" sz="1600" dirty="0">
              <a:solidFill>
                <a:srgbClr val="FFFFFF"/>
              </a:solidFill>
              <a:ea typeface="Georgia" panose="02040502050405020303" pitchFamily="18" charset="0"/>
            </a:endParaRPr>
          </a:p>
          <a:p>
            <a:pPr algn="l">
              <a:spcBef>
                <a:spcPts val="0"/>
              </a:spcBef>
            </a:pPr>
            <a:r>
              <a:rPr lang="en-US" sz="2100" dirty="0">
                <a:solidFill>
                  <a:srgbClr val="FFFFFF"/>
                </a:solidFill>
                <a:effectLst/>
                <a:ea typeface="Georgia" panose="02040502050405020303" pitchFamily="18" charset="0"/>
              </a:rPr>
              <a:t>Employers were asked about the use of data analytics for process improvement and/or monitoring employee performance.</a:t>
            </a:r>
          </a:p>
          <a:p>
            <a:pPr algn="l">
              <a:spcBef>
                <a:spcPts val="0"/>
              </a:spcBef>
            </a:pPr>
            <a:endParaRPr lang="en-US" sz="2100" dirty="0">
              <a:solidFill>
                <a:srgbClr val="FFFFFF"/>
              </a:solidFill>
              <a:ea typeface="Georgia" panose="02040502050405020303" pitchFamily="18" charset="0"/>
            </a:endParaRPr>
          </a:p>
          <a:p>
            <a:pPr algn="l">
              <a:spcBef>
                <a:spcPts val="0"/>
              </a:spcBef>
            </a:pPr>
            <a:r>
              <a:rPr lang="en-US" sz="2100" dirty="0">
                <a:solidFill>
                  <a:srgbClr val="FFFFFF"/>
                </a:solidFill>
                <a:effectLst/>
                <a:ea typeface="Georgia" panose="02040502050405020303" pitchFamily="18" charset="0"/>
              </a:rPr>
              <a:t>The use of data analytics is also indicative of the use of algorithms to not only monitor but also assess employee performance.</a:t>
            </a:r>
          </a:p>
          <a:p>
            <a:pPr algn="l">
              <a:spcBef>
                <a:spcPts val="0"/>
              </a:spcBef>
            </a:pPr>
            <a:endParaRPr lang="en-US" sz="2100" b="1" dirty="0">
              <a:solidFill>
                <a:srgbClr val="FFFFFF"/>
              </a:solidFill>
              <a:effectLst/>
              <a:ea typeface="Georgia" panose="02040502050405020303" pitchFamily="18" charset="0"/>
            </a:endParaRPr>
          </a:p>
          <a:p>
            <a:pPr algn="l">
              <a:spcBef>
                <a:spcPts val="0"/>
              </a:spcBef>
            </a:pPr>
            <a:endParaRPr lang="en-US" sz="2100" b="1" dirty="0">
              <a:solidFill>
                <a:srgbClr val="FFFFFF"/>
              </a:solidFill>
              <a:effectLst/>
              <a:ea typeface="Georgia" panose="02040502050405020303" pitchFamily="18" charset="0"/>
            </a:endParaRPr>
          </a:p>
          <a:p>
            <a:pPr algn="l">
              <a:spcBef>
                <a:spcPts val="0"/>
              </a:spcBef>
            </a:pPr>
            <a:r>
              <a:rPr lang="en-US" sz="2100" dirty="0">
                <a:solidFill>
                  <a:srgbClr val="FFFFFF"/>
                </a:solidFill>
                <a:effectLst/>
                <a:ea typeface="Georgia" panose="02040502050405020303" pitchFamily="18" charset="0"/>
              </a:rPr>
              <a:t>Conclusion: “</a:t>
            </a:r>
            <a:r>
              <a:rPr lang="en-US" sz="2100" i="1" dirty="0">
                <a:solidFill>
                  <a:srgbClr val="FFFFFF"/>
                </a:solidFill>
                <a:effectLst/>
                <a:ea typeface="Georgia" panose="02040502050405020303" pitchFamily="18" charset="0"/>
              </a:rPr>
              <a:t>Technological advances have certainly expanded employee monitoring and surveillance capabilities</a:t>
            </a:r>
            <a:r>
              <a:rPr lang="en-US" sz="2100" dirty="0">
                <a:solidFill>
                  <a:srgbClr val="FFFFFF"/>
                </a:solidFill>
                <a:effectLst/>
                <a:ea typeface="Georgia" panose="02040502050405020303" pitchFamily="18" charset="0"/>
              </a:rPr>
              <a:t>” (Eurofound 2020).</a:t>
            </a:r>
            <a:endParaRPr lang="en-GB" sz="2100" dirty="0">
              <a:solidFill>
                <a:srgbClr val="FFFFFF"/>
              </a:solidFill>
              <a:effectLst/>
              <a:ea typeface="Georgia" panose="02040502050405020303" pitchFamily="18" charset="0"/>
            </a:endParaRPr>
          </a:p>
          <a:p>
            <a:pPr algn="l">
              <a:spcBef>
                <a:spcPts val="0"/>
              </a:spcBef>
              <a:spcAft>
                <a:spcPts val="0"/>
              </a:spcAft>
            </a:pPr>
            <a:endParaRPr lang="en-GB" sz="2000" dirty="0">
              <a:solidFill>
                <a:srgbClr val="FFFFFF"/>
              </a:solidFill>
              <a:ea typeface="Georgia" panose="02040502050405020303" pitchFamily="18" charset="0"/>
            </a:endParaRPr>
          </a:p>
          <a:p>
            <a:pPr algn="l">
              <a:spcBef>
                <a:spcPts val="0"/>
              </a:spcBef>
              <a:spcAft>
                <a:spcPts val="0"/>
              </a:spcAft>
            </a:pPr>
            <a:endParaRPr lang="en-GB" sz="2000" dirty="0">
              <a:solidFill>
                <a:srgbClr val="FFFFFF"/>
              </a:solidFill>
              <a:effectLst/>
              <a:ea typeface="Georgia" panose="02040502050405020303" pitchFamily="18" charset="0"/>
            </a:endParaRPr>
          </a:p>
          <a:p>
            <a:pPr algn="l">
              <a:spcBef>
                <a:spcPts val="0"/>
              </a:spcBef>
              <a:spcAft>
                <a:spcPts val="0"/>
              </a:spcAft>
            </a:pPr>
            <a:endParaRPr lang="en-BE" sz="2000" dirty="0">
              <a:solidFill>
                <a:srgbClr val="FFFFFF"/>
              </a:solidFill>
              <a:effectLst/>
              <a:ea typeface="Georgia" panose="02040502050405020303" pitchFamily="18" charset="0"/>
            </a:endParaRPr>
          </a:p>
          <a:p>
            <a:pPr algn="l"/>
            <a:endParaRPr lang="en-BE" sz="800" dirty="0">
              <a:solidFill>
                <a:srgbClr val="FFFFFF"/>
              </a:solidFill>
            </a:endParaRPr>
          </a:p>
        </p:txBody>
      </p:sp>
      <p:sp>
        <p:nvSpPr>
          <p:cNvPr id="7" name="Date Placeholder 3">
            <a:extLst>
              <a:ext uri="{FF2B5EF4-FFF2-40B4-BE49-F238E27FC236}">
                <a16:creationId xmlns:a16="http://schemas.microsoft.com/office/drawing/2014/main" id="{94CF67FE-30A5-45C9-8E6F-BD88FD5F2A76}"/>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pic>
        <p:nvPicPr>
          <p:cNvPr id="10" name="Picture 9">
            <a:extLst>
              <a:ext uri="{FF2B5EF4-FFF2-40B4-BE49-F238E27FC236}">
                <a16:creationId xmlns:a16="http://schemas.microsoft.com/office/drawing/2014/main" id="{E77BDDA7-404D-4C9C-B290-0C05150E020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0971" y="536134"/>
            <a:ext cx="6405129" cy="5362839"/>
          </a:xfrm>
          <a:prstGeom prst="rect">
            <a:avLst/>
          </a:prstGeom>
        </p:spPr>
      </p:pic>
    </p:spTree>
    <p:extLst>
      <p:ext uri="{BB962C8B-B14F-4D97-AF65-F5344CB8AC3E}">
        <p14:creationId xmlns:p14="http://schemas.microsoft.com/office/powerpoint/2010/main" val="30071364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05494DE-B078-4D87-BB01-C8432061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A0576B0-CD8C-4661-95C8-A9F2CE7CDD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67712" y="-3324"/>
            <a:ext cx="4724288" cy="6861324"/>
          </a:xfrm>
          <a:prstGeom prst="rect">
            <a:avLst/>
          </a:prstGeom>
          <a:solidFill>
            <a:srgbClr val="000000">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3FF60E2B-3919-423C-B1FF-56CDE66811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67712" y="0"/>
            <a:ext cx="4319042" cy="6858000"/>
          </a:xfrm>
          <a:custGeom>
            <a:avLst/>
            <a:gdLst>
              <a:gd name="connsiteX0" fmla="*/ 0 w 4319042"/>
              <a:gd name="connsiteY0" fmla="*/ 0 h 6858000"/>
              <a:gd name="connsiteX1" fmla="*/ 1142888 w 4319042"/>
              <a:gd name="connsiteY1" fmla="*/ 0 h 6858000"/>
              <a:gd name="connsiteX2" fmla="*/ 4319042 w 4319042"/>
              <a:gd name="connsiteY2" fmla="*/ 6858000 h 6858000"/>
              <a:gd name="connsiteX3" fmla="*/ 0 w 43190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9042" h="6858000">
                <a:moveTo>
                  <a:pt x="0" y="0"/>
                </a:moveTo>
                <a:lnTo>
                  <a:pt x="1142888" y="0"/>
                </a:lnTo>
                <a:lnTo>
                  <a:pt x="4319042" y="6858000"/>
                </a:lnTo>
                <a:lnTo>
                  <a:pt x="0" y="6858000"/>
                </a:lnTo>
                <a:close/>
              </a:path>
            </a:pathLst>
          </a:custGeom>
          <a:solidFill>
            <a:srgbClr val="0000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670335" y="15404"/>
            <a:ext cx="4319042" cy="6266656"/>
          </a:xfrm>
        </p:spPr>
        <p:txBody>
          <a:bodyPr>
            <a:normAutofit fontScale="92500"/>
          </a:bodyPr>
          <a:lstStyle/>
          <a:p>
            <a:pPr algn="l">
              <a:spcBef>
                <a:spcPts val="0"/>
              </a:spcBef>
            </a:pPr>
            <a:r>
              <a:rPr lang="en-US" sz="2100" dirty="0">
                <a:solidFill>
                  <a:srgbClr val="FFFFFF"/>
                </a:solidFill>
                <a:effectLst/>
                <a:ea typeface="Georgia" panose="02040502050405020303" pitchFamily="18" charset="0"/>
              </a:rPr>
              <a:t>Workplace surveillance is used in </a:t>
            </a:r>
            <a:r>
              <a:rPr lang="en-US" sz="2100" b="1" dirty="0">
                <a:solidFill>
                  <a:srgbClr val="99FF66"/>
                </a:solidFill>
                <a:effectLst/>
                <a:ea typeface="Georgia" panose="02040502050405020303" pitchFamily="18" charset="0"/>
              </a:rPr>
              <a:t>all sectors </a:t>
            </a:r>
            <a:r>
              <a:rPr lang="en-US" sz="2100" dirty="0">
                <a:solidFill>
                  <a:srgbClr val="FFFFFF"/>
                </a:solidFill>
                <a:effectLst/>
                <a:ea typeface="Georgia" panose="02040502050405020303" pitchFamily="18" charset="0"/>
              </a:rPr>
              <a:t>of the economy.</a:t>
            </a:r>
            <a:endParaRPr lang="en-GB" sz="2100" dirty="0">
              <a:solidFill>
                <a:srgbClr val="FFFFFF"/>
              </a:solidFill>
              <a:ea typeface="Georgia" panose="02040502050405020303" pitchFamily="18" charset="0"/>
            </a:endParaRPr>
          </a:p>
          <a:p>
            <a:pPr algn="l">
              <a:spcBef>
                <a:spcPts val="0"/>
              </a:spcBef>
            </a:pPr>
            <a:endParaRPr lang="en-GB" sz="2100" dirty="0">
              <a:solidFill>
                <a:srgbClr val="FFFFFF"/>
              </a:solidFill>
              <a:ea typeface="Georgia" panose="02040502050405020303" pitchFamily="18" charset="0"/>
            </a:endParaRPr>
          </a:p>
          <a:p>
            <a:pPr algn="l">
              <a:spcBef>
                <a:spcPts val="0"/>
              </a:spcBef>
            </a:pPr>
            <a:endParaRPr lang="en-GB" sz="2100" dirty="0">
              <a:solidFill>
                <a:srgbClr val="FFFFFF"/>
              </a:solidFill>
              <a:ea typeface="Georgia" panose="02040502050405020303" pitchFamily="18" charset="0"/>
            </a:endParaRPr>
          </a:p>
          <a:p>
            <a:pPr algn="l">
              <a:spcBef>
                <a:spcPts val="0"/>
              </a:spcBef>
            </a:pPr>
            <a:r>
              <a:rPr lang="en-US" sz="2100" b="1" dirty="0">
                <a:solidFill>
                  <a:srgbClr val="99FF66"/>
                </a:solidFill>
                <a:ea typeface="Georgia" panose="02040502050405020303" pitchFamily="18" charset="0"/>
              </a:rPr>
              <a:t>National legislation </a:t>
            </a:r>
            <a:r>
              <a:rPr lang="en-US" sz="2100" dirty="0">
                <a:solidFill>
                  <a:srgbClr val="FFFFFF"/>
                </a:solidFill>
                <a:ea typeface="Georgia" panose="02040502050405020303" pitchFamily="18" charset="0"/>
              </a:rPr>
              <a:t>on workplace surveillance varies:</a:t>
            </a:r>
            <a:endParaRPr lang="en-BE" sz="2100" dirty="0">
              <a:effectLst/>
              <a:ea typeface="Georgia" panose="02040502050405020303" pitchFamily="18" charset="0"/>
            </a:endParaRPr>
          </a:p>
          <a:p>
            <a:pPr algn="l">
              <a:spcAft>
                <a:spcPts val="0"/>
              </a:spcAft>
            </a:pPr>
            <a:r>
              <a:rPr lang="en-US" sz="2100" dirty="0">
                <a:solidFill>
                  <a:schemeClr val="bg1"/>
                </a:solidFill>
                <a:effectLst/>
                <a:ea typeface="Georgia" panose="02040502050405020303" pitchFamily="18" charset="0"/>
              </a:rPr>
              <a:t>It is sometimes allowed only to ensure worker safety, sometimes only in extraordinary circumstances, sometimes if justified by the nature of the professional activity. </a:t>
            </a:r>
            <a:r>
              <a:rPr lang="en-US" sz="2100" dirty="0">
                <a:solidFill>
                  <a:schemeClr val="bg1"/>
                </a:solidFill>
                <a:ea typeface="Georgia" panose="02040502050405020303" pitchFamily="18" charset="0"/>
              </a:rPr>
              <a:t>Some national legislations state that worker monitoring </a:t>
            </a:r>
            <a:r>
              <a:rPr lang="en-US" sz="2100" dirty="0">
                <a:solidFill>
                  <a:schemeClr val="bg1"/>
                </a:solidFill>
                <a:effectLst/>
                <a:ea typeface="Georgia" panose="02040502050405020303" pitchFamily="18" charset="0"/>
              </a:rPr>
              <a:t>must be proportionate and necessary to safeguard the employer’s legitimate interest but without prejudice to the rights and freedoms of the worker.</a:t>
            </a:r>
            <a:endParaRPr lang="en-BE" sz="2100" dirty="0">
              <a:solidFill>
                <a:schemeClr val="bg1"/>
              </a:solidFill>
              <a:effectLst/>
              <a:ea typeface="Georgia" panose="02040502050405020303" pitchFamily="18" charset="0"/>
            </a:endParaRPr>
          </a:p>
          <a:p>
            <a:pPr algn="l">
              <a:spcBef>
                <a:spcPts val="0"/>
              </a:spcBef>
              <a:spcAft>
                <a:spcPts val="0"/>
              </a:spcAft>
            </a:pPr>
            <a:endParaRPr lang="en-US" sz="2100" dirty="0">
              <a:solidFill>
                <a:schemeClr val="bg1"/>
              </a:solidFill>
              <a:ea typeface="Georgia" panose="02040502050405020303" pitchFamily="18" charset="0"/>
            </a:endParaRPr>
          </a:p>
          <a:p>
            <a:pPr algn="l">
              <a:spcBef>
                <a:spcPts val="0"/>
              </a:spcBef>
              <a:spcAft>
                <a:spcPts val="0"/>
              </a:spcAft>
            </a:pPr>
            <a:r>
              <a:rPr lang="en-US" sz="2100" dirty="0">
                <a:solidFill>
                  <a:schemeClr val="bg1"/>
                </a:solidFill>
                <a:ea typeface="Georgia" panose="02040502050405020303" pitchFamily="18" charset="0"/>
              </a:rPr>
              <a:t>Importantly, most legislative frameworks </a:t>
            </a:r>
            <a:r>
              <a:rPr lang="en-US" sz="2100" dirty="0">
                <a:solidFill>
                  <a:srgbClr val="99FF66"/>
                </a:solidFill>
                <a:ea typeface="Georgia" panose="02040502050405020303" pitchFamily="18" charset="0"/>
              </a:rPr>
              <a:t>pre-dates GDPR</a:t>
            </a:r>
            <a:r>
              <a:rPr lang="en-US" sz="2100" dirty="0">
                <a:solidFill>
                  <a:schemeClr val="bg1"/>
                </a:solidFill>
                <a:ea typeface="Georgia" panose="02040502050405020303" pitchFamily="18" charset="0"/>
              </a:rPr>
              <a:t>.</a:t>
            </a:r>
          </a:p>
          <a:p>
            <a:pPr algn="l">
              <a:spcBef>
                <a:spcPts val="0"/>
              </a:spcBef>
              <a:spcAft>
                <a:spcPts val="0"/>
              </a:spcAft>
            </a:pPr>
            <a:endParaRPr lang="en-US" sz="2100" dirty="0">
              <a:solidFill>
                <a:schemeClr val="bg1"/>
              </a:solidFill>
              <a:ea typeface="Georgia" panose="02040502050405020303" pitchFamily="18" charset="0"/>
            </a:endParaRPr>
          </a:p>
          <a:p>
            <a:pPr algn="l">
              <a:spcBef>
                <a:spcPts val="0"/>
              </a:spcBef>
              <a:spcAft>
                <a:spcPts val="0"/>
              </a:spcAft>
            </a:pPr>
            <a:endParaRPr lang="en-US" sz="2100" dirty="0">
              <a:solidFill>
                <a:schemeClr val="bg1"/>
              </a:solidFill>
              <a:ea typeface="Georgia" panose="02040502050405020303" pitchFamily="18" charset="0"/>
            </a:endParaRPr>
          </a:p>
          <a:p>
            <a:pPr algn="l">
              <a:spcBef>
                <a:spcPts val="0"/>
              </a:spcBef>
              <a:spcAft>
                <a:spcPts val="0"/>
              </a:spcAft>
            </a:pPr>
            <a:r>
              <a:rPr lang="en-US" sz="2100" dirty="0">
                <a:solidFill>
                  <a:schemeClr val="bg1"/>
                </a:solidFill>
                <a:ea typeface="Georgia" panose="02040502050405020303" pitchFamily="18" charset="0"/>
              </a:rPr>
              <a:t>All of this existed before but has been exacerbated by the </a:t>
            </a:r>
            <a:r>
              <a:rPr lang="en-US" sz="2100" dirty="0">
                <a:solidFill>
                  <a:srgbClr val="99FF66"/>
                </a:solidFill>
                <a:ea typeface="Georgia" panose="02040502050405020303" pitchFamily="18" charset="0"/>
              </a:rPr>
              <a:t>COVID crisis</a:t>
            </a:r>
            <a:r>
              <a:rPr lang="en-US" sz="2100" dirty="0">
                <a:solidFill>
                  <a:srgbClr val="92D050"/>
                </a:solidFill>
                <a:ea typeface="Georgia" panose="02040502050405020303" pitchFamily="18" charset="0"/>
              </a:rPr>
              <a:t>.</a:t>
            </a:r>
          </a:p>
          <a:p>
            <a:pPr algn="l">
              <a:spcBef>
                <a:spcPts val="0"/>
              </a:spcBef>
              <a:spcAft>
                <a:spcPts val="0"/>
              </a:spcAft>
            </a:pPr>
            <a:endParaRPr lang="en-US" sz="2100" dirty="0">
              <a:solidFill>
                <a:srgbClr val="FFFFFF"/>
              </a:solidFill>
              <a:ea typeface="Georgia" panose="02040502050405020303" pitchFamily="18" charset="0"/>
            </a:endParaRPr>
          </a:p>
          <a:p>
            <a:pPr algn="l">
              <a:spcBef>
                <a:spcPts val="0"/>
              </a:spcBef>
              <a:spcAft>
                <a:spcPts val="0"/>
              </a:spcAft>
            </a:pPr>
            <a:endParaRPr lang="en-US" sz="2100" dirty="0">
              <a:solidFill>
                <a:srgbClr val="FFFFFF"/>
              </a:solidFill>
              <a:ea typeface="Georgia" panose="02040502050405020303" pitchFamily="18" charset="0"/>
            </a:endParaRPr>
          </a:p>
          <a:p>
            <a:pPr algn="l">
              <a:spcBef>
                <a:spcPts val="0"/>
              </a:spcBef>
              <a:spcAft>
                <a:spcPts val="0"/>
              </a:spcAft>
            </a:pPr>
            <a:endParaRPr lang="en-US" sz="2000" dirty="0">
              <a:solidFill>
                <a:srgbClr val="FFFFFF"/>
              </a:solidFill>
              <a:ea typeface="Georgia" panose="02040502050405020303" pitchFamily="18" charset="0"/>
            </a:endParaRPr>
          </a:p>
          <a:p>
            <a:pPr algn="l">
              <a:spcBef>
                <a:spcPts val="0"/>
              </a:spcBef>
              <a:spcAft>
                <a:spcPts val="0"/>
              </a:spcAft>
            </a:pPr>
            <a:endParaRPr lang="en-US" sz="2000" dirty="0">
              <a:solidFill>
                <a:srgbClr val="FFFFFF"/>
              </a:solidFill>
              <a:ea typeface="Georgia" panose="02040502050405020303" pitchFamily="18" charset="0"/>
            </a:endParaRPr>
          </a:p>
          <a:p>
            <a:pPr algn="l">
              <a:spcBef>
                <a:spcPts val="0"/>
              </a:spcBef>
              <a:spcAft>
                <a:spcPts val="0"/>
              </a:spcAft>
            </a:pPr>
            <a:endParaRPr lang="en-US" sz="2000" dirty="0">
              <a:solidFill>
                <a:srgbClr val="FFFFFF"/>
              </a:solidFill>
              <a:ea typeface="Georgia" panose="02040502050405020303" pitchFamily="18" charset="0"/>
            </a:endParaRPr>
          </a:p>
          <a:p>
            <a:pPr algn="l">
              <a:spcBef>
                <a:spcPts val="0"/>
              </a:spcBef>
              <a:spcAft>
                <a:spcPts val="0"/>
              </a:spcAft>
            </a:pPr>
            <a:endParaRPr lang="en-GB" sz="2000" dirty="0">
              <a:solidFill>
                <a:srgbClr val="FFFFFF"/>
              </a:solidFill>
              <a:effectLst/>
              <a:ea typeface="Georgia" panose="02040502050405020303" pitchFamily="18" charset="0"/>
            </a:endParaRPr>
          </a:p>
          <a:p>
            <a:pPr algn="l">
              <a:spcBef>
                <a:spcPts val="0"/>
              </a:spcBef>
              <a:spcAft>
                <a:spcPts val="0"/>
              </a:spcAft>
            </a:pPr>
            <a:endParaRPr lang="en-GB" sz="2000" dirty="0">
              <a:solidFill>
                <a:srgbClr val="FFFFFF"/>
              </a:solidFill>
              <a:ea typeface="Georgia" panose="02040502050405020303" pitchFamily="18" charset="0"/>
            </a:endParaRPr>
          </a:p>
          <a:p>
            <a:pPr algn="l">
              <a:spcBef>
                <a:spcPts val="0"/>
              </a:spcBef>
              <a:spcAft>
                <a:spcPts val="0"/>
              </a:spcAft>
            </a:pPr>
            <a:endParaRPr lang="en-GB" sz="2000" dirty="0">
              <a:solidFill>
                <a:srgbClr val="FFFFFF"/>
              </a:solidFill>
              <a:effectLst/>
              <a:ea typeface="Georgia" panose="02040502050405020303" pitchFamily="18" charset="0"/>
            </a:endParaRPr>
          </a:p>
          <a:p>
            <a:pPr algn="l">
              <a:spcBef>
                <a:spcPts val="0"/>
              </a:spcBef>
              <a:spcAft>
                <a:spcPts val="0"/>
              </a:spcAft>
            </a:pPr>
            <a:endParaRPr lang="en-BE" sz="2000" dirty="0">
              <a:solidFill>
                <a:srgbClr val="FFFFFF"/>
              </a:solidFill>
              <a:effectLst/>
              <a:ea typeface="Georgia" panose="02040502050405020303" pitchFamily="18" charset="0"/>
            </a:endParaRPr>
          </a:p>
          <a:p>
            <a:pPr algn="l"/>
            <a:endParaRPr lang="en-BE" sz="800" dirty="0">
              <a:solidFill>
                <a:srgbClr val="FFFFFF"/>
              </a:solidFill>
            </a:endParaRPr>
          </a:p>
        </p:txBody>
      </p:sp>
      <p:pic>
        <p:nvPicPr>
          <p:cNvPr id="9" name="Picture 8">
            <a:extLst>
              <a:ext uri="{FF2B5EF4-FFF2-40B4-BE49-F238E27FC236}">
                <a16:creationId xmlns:a16="http://schemas.microsoft.com/office/drawing/2014/main" id="{3D7AA0E6-9ACB-4F7A-A2B1-922CB41D59CE}"/>
              </a:ext>
            </a:extLst>
          </p:cNvPr>
          <p:cNvPicPr>
            <a:picLocks noChangeAspect="1"/>
          </p:cNvPicPr>
          <p:nvPr/>
        </p:nvPicPr>
        <p:blipFill rotWithShape="1">
          <a:blip r:embed="rId2">
            <a:extLst>
              <a:ext uri="{28A0092B-C50C-407E-A947-70E740481C1C}">
                <a14:useLocalDpi xmlns:a14="http://schemas.microsoft.com/office/drawing/2010/main" val="0"/>
              </a:ext>
            </a:extLst>
          </a:blip>
          <a:srcRect l="2830" r="6332"/>
          <a:stretch/>
        </p:blipFill>
        <p:spPr>
          <a:xfrm>
            <a:off x="141831" y="1009650"/>
            <a:ext cx="7271463" cy="3741890"/>
          </a:xfrm>
          <a:prstGeom prst="rect">
            <a:avLst/>
          </a:prstGeom>
        </p:spPr>
      </p:pic>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1" name="Date Placeholder 3">
            <a:extLst>
              <a:ext uri="{FF2B5EF4-FFF2-40B4-BE49-F238E27FC236}">
                <a16:creationId xmlns:a16="http://schemas.microsoft.com/office/drawing/2014/main" id="{CAA6567F-0F8E-4CED-9007-499F78D75119}"/>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13040454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6" name="Subtitle 2">
            <a:extLst>
              <a:ext uri="{FF2B5EF4-FFF2-40B4-BE49-F238E27FC236}">
                <a16:creationId xmlns:a16="http://schemas.microsoft.com/office/drawing/2014/main" id="{4C366AAB-2124-4529-A9E0-72666B9617E6}"/>
              </a:ext>
            </a:extLst>
          </p:cNvPr>
          <p:cNvSpPr txBox="1">
            <a:spLocks/>
          </p:cNvSpPr>
          <p:nvPr/>
        </p:nvSpPr>
        <p:spPr>
          <a:xfrm>
            <a:off x="355166" y="304920"/>
            <a:ext cx="11481667" cy="5898254"/>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u="sng" dirty="0">
                <a:solidFill>
                  <a:srgbClr val="B4FF8F"/>
                </a:solidFill>
              </a:rPr>
              <a:t>ETUC survey on new technologies allowing more surveillance at work </a:t>
            </a:r>
          </a:p>
          <a:p>
            <a:pPr marL="0" indent="0">
              <a:buNone/>
            </a:pPr>
            <a:endParaRPr lang="en-US" b="1" u="sng" dirty="0">
              <a:solidFill>
                <a:srgbClr val="B4FF8F"/>
              </a:solidFill>
            </a:endParaRPr>
          </a:p>
          <a:p>
            <a:pPr marL="0" indent="0">
              <a:buNone/>
            </a:pPr>
            <a:endParaRPr lang="en-US" dirty="0">
              <a:solidFill>
                <a:schemeClr val="bg1"/>
              </a:solidFill>
            </a:endParaRPr>
          </a:p>
          <a:p>
            <a:pPr marL="0" indent="0">
              <a:buNone/>
            </a:pPr>
            <a:endParaRPr lang="en-GB" dirty="0">
              <a:solidFill>
                <a:schemeClr val="bg1"/>
              </a:solidFill>
            </a:endParaRPr>
          </a:p>
        </p:txBody>
      </p:sp>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pic>
        <p:nvPicPr>
          <p:cNvPr id="7" name="Picture 6">
            <a:extLst>
              <a:ext uri="{FF2B5EF4-FFF2-40B4-BE49-F238E27FC236}">
                <a16:creationId xmlns:a16="http://schemas.microsoft.com/office/drawing/2014/main" id="{B5BD1233-F067-4413-955C-03FBBAE34CB2}"/>
              </a:ext>
            </a:extLst>
          </p:cNvPr>
          <p:cNvPicPr/>
          <p:nvPr/>
        </p:nvPicPr>
        <p:blipFill rotWithShape="1">
          <a:blip r:embed="rId3"/>
          <a:srcRect l="22571" t="13441" r="19858" b="10733"/>
          <a:stretch/>
        </p:blipFill>
        <p:spPr>
          <a:xfrm>
            <a:off x="355166" y="962026"/>
            <a:ext cx="5674159" cy="5324474"/>
          </a:xfrm>
          <a:prstGeom prst="rect">
            <a:avLst/>
          </a:prstGeom>
        </p:spPr>
      </p:pic>
      <p:sp>
        <p:nvSpPr>
          <p:cNvPr id="8" name="Subtitle 2">
            <a:extLst>
              <a:ext uri="{FF2B5EF4-FFF2-40B4-BE49-F238E27FC236}">
                <a16:creationId xmlns:a16="http://schemas.microsoft.com/office/drawing/2014/main" id="{3B718396-41D8-421E-AA2D-0DFEDBAB4D10}"/>
              </a:ext>
            </a:extLst>
          </p:cNvPr>
          <p:cNvSpPr txBox="1">
            <a:spLocks/>
          </p:cNvSpPr>
          <p:nvPr/>
        </p:nvSpPr>
        <p:spPr>
          <a:xfrm>
            <a:off x="7517791" y="863129"/>
            <a:ext cx="4319042" cy="521199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2100" dirty="0">
                <a:solidFill>
                  <a:srgbClr val="FFFFFF"/>
                </a:solidFill>
                <a:ea typeface="Georgia" panose="02040502050405020303" pitchFamily="18" charset="0"/>
              </a:rPr>
              <a:t>Follow up through conversations with several trade union policy advisors (full time employed by a trade union to look at policy ) and worker representatives working in a given company and who represent other employees.</a:t>
            </a:r>
          </a:p>
          <a:p>
            <a:pPr marL="0" indent="0">
              <a:spcBef>
                <a:spcPts val="0"/>
              </a:spcBef>
              <a:buNone/>
            </a:pPr>
            <a:endParaRPr lang="en-US" sz="2100" dirty="0">
              <a:solidFill>
                <a:srgbClr val="FFFFFF"/>
              </a:solidFill>
              <a:ea typeface="Georgia" panose="02040502050405020303" pitchFamily="18" charset="0"/>
            </a:endParaRPr>
          </a:p>
          <a:p>
            <a:pPr marL="0" indent="0">
              <a:spcBef>
                <a:spcPts val="0"/>
              </a:spcBef>
              <a:buNone/>
            </a:pPr>
            <a:r>
              <a:rPr lang="en-US" sz="2100" dirty="0">
                <a:solidFill>
                  <a:srgbClr val="FFFFFF"/>
                </a:solidFill>
                <a:ea typeface="Georgia" panose="02040502050405020303" pitchFamily="18" charset="0"/>
              </a:rPr>
              <a:t>Austria</a:t>
            </a:r>
          </a:p>
          <a:p>
            <a:pPr marL="0" indent="0">
              <a:spcBef>
                <a:spcPts val="0"/>
              </a:spcBef>
              <a:buNone/>
            </a:pPr>
            <a:r>
              <a:rPr lang="en-US" sz="2100" dirty="0">
                <a:solidFill>
                  <a:srgbClr val="FFFFFF"/>
                </a:solidFill>
                <a:ea typeface="Georgia" panose="02040502050405020303" pitchFamily="18" charset="0"/>
              </a:rPr>
              <a:t>Belgium</a:t>
            </a:r>
          </a:p>
          <a:p>
            <a:pPr marL="0" indent="0">
              <a:spcBef>
                <a:spcPts val="0"/>
              </a:spcBef>
              <a:buNone/>
            </a:pPr>
            <a:r>
              <a:rPr lang="en-US" sz="2100" dirty="0">
                <a:solidFill>
                  <a:srgbClr val="FFFFFF"/>
                </a:solidFill>
                <a:ea typeface="Georgia" panose="02040502050405020303" pitchFamily="18" charset="0"/>
              </a:rPr>
              <a:t>Italy</a:t>
            </a:r>
          </a:p>
          <a:p>
            <a:pPr marL="0" indent="0">
              <a:spcBef>
                <a:spcPts val="0"/>
              </a:spcBef>
              <a:buNone/>
            </a:pPr>
            <a:r>
              <a:rPr lang="en-US" sz="2100" dirty="0">
                <a:solidFill>
                  <a:srgbClr val="FFFFFF"/>
                </a:solidFill>
                <a:ea typeface="Georgia" panose="02040502050405020303" pitchFamily="18" charset="0"/>
              </a:rPr>
              <a:t>Germany</a:t>
            </a:r>
          </a:p>
          <a:p>
            <a:pPr marL="0" indent="0">
              <a:spcBef>
                <a:spcPts val="0"/>
              </a:spcBef>
              <a:buNone/>
            </a:pPr>
            <a:r>
              <a:rPr lang="en-US" sz="2100" dirty="0">
                <a:solidFill>
                  <a:srgbClr val="FFFFFF"/>
                </a:solidFill>
                <a:ea typeface="Georgia" panose="02040502050405020303" pitchFamily="18" charset="0"/>
              </a:rPr>
              <a:t>Norway</a:t>
            </a:r>
          </a:p>
          <a:p>
            <a:pPr marL="0" indent="0">
              <a:spcBef>
                <a:spcPts val="0"/>
              </a:spcBef>
              <a:buNone/>
            </a:pPr>
            <a:r>
              <a:rPr lang="en-US" sz="2100" dirty="0">
                <a:solidFill>
                  <a:srgbClr val="FFFFFF"/>
                </a:solidFill>
                <a:ea typeface="Georgia" panose="02040502050405020303" pitchFamily="18" charset="0"/>
              </a:rPr>
              <a:t>Spain</a:t>
            </a:r>
          </a:p>
          <a:p>
            <a:pPr marL="0" indent="0">
              <a:spcBef>
                <a:spcPts val="0"/>
              </a:spcBef>
              <a:buNone/>
            </a:pPr>
            <a:r>
              <a:rPr lang="en-US" sz="2100" dirty="0">
                <a:solidFill>
                  <a:srgbClr val="FFFFFF"/>
                </a:solidFill>
                <a:ea typeface="Georgia" panose="02040502050405020303" pitchFamily="18" charset="0"/>
              </a:rPr>
              <a:t>UK</a:t>
            </a:r>
          </a:p>
          <a:p>
            <a:pPr marL="0" indent="0">
              <a:spcBef>
                <a:spcPts val="0"/>
              </a:spcBef>
              <a:buNone/>
            </a:pPr>
            <a:r>
              <a:rPr lang="en-US" sz="2100" dirty="0">
                <a:solidFill>
                  <a:srgbClr val="FFFFFF"/>
                </a:solidFill>
                <a:ea typeface="Georgia" panose="02040502050405020303" pitchFamily="18" charset="0"/>
              </a:rPr>
              <a:t>Association of Nordic Engineers</a:t>
            </a:r>
          </a:p>
          <a:p>
            <a:pPr marL="0" indent="0">
              <a:spcBef>
                <a:spcPts val="0"/>
              </a:spcBef>
              <a:buNone/>
            </a:pPr>
            <a:r>
              <a:rPr lang="en-US" sz="2100" dirty="0">
                <a:solidFill>
                  <a:srgbClr val="FFFFFF"/>
                </a:solidFill>
                <a:ea typeface="Georgia" panose="02040502050405020303" pitchFamily="18" charset="0"/>
              </a:rPr>
              <a:t>Uni-Europa</a:t>
            </a:r>
          </a:p>
          <a:p>
            <a:pPr marL="0" indent="0">
              <a:spcBef>
                <a:spcPts val="0"/>
              </a:spcBef>
              <a:buNone/>
            </a:pPr>
            <a:r>
              <a:rPr lang="en-US" sz="2100" dirty="0" err="1">
                <a:solidFill>
                  <a:srgbClr val="FFFFFF"/>
                </a:solidFill>
                <a:ea typeface="Georgia" panose="02040502050405020303" pitchFamily="18" charset="0"/>
              </a:rPr>
              <a:t>IndutriAll</a:t>
            </a:r>
            <a:endParaRPr lang="en-US" sz="2100" dirty="0">
              <a:solidFill>
                <a:srgbClr val="FFFFFF"/>
              </a:solidFill>
              <a:ea typeface="Georgia" panose="02040502050405020303" pitchFamily="18" charset="0"/>
            </a:endParaRPr>
          </a:p>
          <a:p>
            <a:pPr marL="0" indent="0">
              <a:spcBef>
                <a:spcPts val="0"/>
              </a:spcBef>
              <a:buNone/>
            </a:pPr>
            <a:endParaRPr lang="en-US" sz="2100" dirty="0">
              <a:solidFill>
                <a:srgbClr val="FFFFFF"/>
              </a:solidFill>
              <a:ea typeface="Georgia" panose="02040502050405020303" pitchFamily="18" charset="0"/>
            </a:endParaRPr>
          </a:p>
          <a:p>
            <a:pPr marL="0" indent="0">
              <a:spcBef>
                <a:spcPts val="0"/>
              </a:spcBef>
              <a:buNone/>
            </a:pPr>
            <a:endParaRPr lang="en-US" sz="2100" dirty="0">
              <a:solidFill>
                <a:srgbClr val="FFFFFF"/>
              </a:solidFill>
              <a:ea typeface="Georgia" panose="02040502050405020303" pitchFamily="18" charset="0"/>
            </a:endParaRPr>
          </a:p>
          <a:p>
            <a:pPr marL="0" indent="0">
              <a:spcBef>
                <a:spcPts val="0"/>
              </a:spcBef>
              <a:buNone/>
            </a:pPr>
            <a:r>
              <a:rPr lang="en-US" sz="2100" dirty="0">
                <a:solidFill>
                  <a:srgbClr val="FFFFFF"/>
                </a:solidFill>
                <a:ea typeface="Georgia" panose="02040502050405020303" pitchFamily="18" charset="0"/>
              </a:rPr>
              <a:t>ETUI Education training courses </a:t>
            </a:r>
          </a:p>
          <a:p>
            <a:pPr marL="0" indent="0">
              <a:spcBef>
                <a:spcPts val="0"/>
              </a:spcBef>
              <a:buNone/>
            </a:pPr>
            <a:r>
              <a:rPr lang="en-US" sz="2100" dirty="0">
                <a:solidFill>
                  <a:srgbClr val="FFFFFF"/>
                </a:solidFill>
                <a:ea typeface="Georgia" panose="02040502050405020303" pitchFamily="18" charset="0"/>
              </a:rPr>
              <a:t>2019: Artificial intelligence</a:t>
            </a:r>
          </a:p>
          <a:p>
            <a:pPr marL="0" indent="0">
              <a:spcBef>
                <a:spcPts val="0"/>
              </a:spcBef>
              <a:buNone/>
            </a:pPr>
            <a:r>
              <a:rPr lang="en-US" sz="2100" dirty="0">
                <a:solidFill>
                  <a:srgbClr val="FFFFFF"/>
                </a:solidFill>
                <a:ea typeface="Georgia" panose="02040502050405020303" pitchFamily="18" charset="0"/>
              </a:rPr>
              <a:t>2021:  “AI and data”</a:t>
            </a:r>
          </a:p>
          <a:p>
            <a:pPr>
              <a:spcBef>
                <a:spcPts val="0"/>
              </a:spcBef>
            </a:pPr>
            <a:endParaRPr lang="en-US" sz="2100" dirty="0">
              <a:solidFill>
                <a:srgbClr val="FFFFFF"/>
              </a:solidFill>
              <a:ea typeface="Georgia" panose="02040502050405020303" pitchFamily="18" charset="0"/>
            </a:endParaRPr>
          </a:p>
          <a:p>
            <a:pPr>
              <a:spcBef>
                <a:spcPts val="0"/>
              </a:spcBef>
            </a:pPr>
            <a:endParaRPr lang="en-US" sz="2000" dirty="0">
              <a:solidFill>
                <a:srgbClr val="FFFFFF"/>
              </a:solidFill>
              <a:ea typeface="Georgia" panose="02040502050405020303" pitchFamily="18" charset="0"/>
            </a:endParaRPr>
          </a:p>
          <a:p>
            <a:pPr>
              <a:spcBef>
                <a:spcPts val="0"/>
              </a:spcBef>
            </a:pPr>
            <a:endParaRPr lang="en-US" sz="2000" dirty="0">
              <a:solidFill>
                <a:srgbClr val="FFFFFF"/>
              </a:solidFill>
              <a:ea typeface="Georgia" panose="02040502050405020303" pitchFamily="18" charset="0"/>
            </a:endParaRPr>
          </a:p>
          <a:p>
            <a:pPr>
              <a:spcBef>
                <a:spcPts val="0"/>
              </a:spcBef>
            </a:pPr>
            <a:endParaRPr lang="en-US" sz="2000" dirty="0">
              <a:solidFill>
                <a:srgbClr val="FFFFFF"/>
              </a:solidFill>
              <a:ea typeface="Georgia" panose="02040502050405020303" pitchFamily="18" charset="0"/>
            </a:endParaRPr>
          </a:p>
          <a:p>
            <a:pPr>
              <a:spcBef>
                <a:spcPts val="0"/>
              </a:spcBef>
            </a:pPr>
            <a:endParaRPr lang="en-GB" sz="2000" dirty="0">
              <a:solidFill>
                <a:srgbClr val="FFFFFF"/>
              </a:solidFill>
              <a:ea typeface="Georgia" panose="02040502050405020303" pitchFamily="18" charset="0"/>
            </a:endParaRPr>
          </a:p>
          <a:p>
            <a:pPr>
              <a:spcBef>
                <a:spcPts val="0"/>
              </a:spcBef>
            </a:pPr>
            <a:endParaRPr lang="en-GB" sz="2000" dirty="0">
              <a:solidFill>
                <a:srgbClr val="FFFFFF"/>
              </a:solidFill>
              <a:ea typeface="Georgia" panose="02040502050405020303" pitchFamily="18" charset="0"/>
            </a:endParaRPr>
          </a:p>
          <a:p>
            <a:pPr>
              <a:spcBef>
                <a:spcPts val="0"/>
              </a:spcBef>
            </a:pPr>
            <a:endParaRPr lang="en-GB" sz="2000" dirty="0">
              <a:solidFill>
                <a:srgbClr val="FFFFFF"/>
              </a:solidFill>
              <a:ea typeface="Georgia" panose="02040502050405020303" pitchFamily="18" charset="0"/>
            </a:endParaRPr>
          </a:p>
          <a:p>
            <a:pPr>
              <a:spcBef>
                <a:spcPts val="0"/>
              </a:spcBef>
            </a:pPr>
            <a:endParaRPr lang="en-BE" sz="2000" dirty="0">
              <a:solidFill>
                <a:srgbClr val="FFFFFF"/>
              </a:solidFill>
              <a:ea typeface="Georgia" panose="02040502050405020303" pitchFamily="18" charset="0"/>
            </a:endParaRPr>
          </a:p>
          <a:p>
            <a:endParaRPr lang="en-BE" sz="800" dirty="0">
              <a:solidFill>
                <a:srgbClr val="FFFFFF"/>
              </a:solidFill>
            </a:endParaRPr>
          </a:p>
        </p:txBody>
      </p:sp>
    </p:spTree>
    <p:extLst>
      <p:ext uri="{BB962C8B-B14F-4D97-AF65-F5344CB8AC3E}">
        <p14:creationId xmlns:p14="http://schemas.microsoft.com/office/powerpoint/2010/main" val="3254261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6" name="Subtitle 2">
            <a:extLst>
              <a:ext uri="{FF2B5EF4-FFF2-40B4-BE49-F238E27FC236}">
                <a16:creationId xmlns:a16="http://schemas.microsoft.com/office/drawing/2014/main" id="{4C366AAB-2124-4529-A9E0-72666B9617E6}"/>
              </a:ext>
            </a:extLst>
          </p:cNvPr>
          <p:cNvSpPr txBox="1">
            <a:spLocks/>
          </p:cNvSpPr>
          <p:nvPr/>
        </p:nvSpPr>
        <p:spPr>
          <a:xfrm>
            <a:off x="355166" y="304920"/>
            <a:ext cx="11481667" cy="5898254"/>
          </a:xfrm>
          <a:prstGeom prst="rect">
            <a:avLst/>
          </a:prstGeom>
        </p:spPr>
        <p:txBody>
          <a:bodyPr anchor="t">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600" b="1" u="sng" dirty="0">
                <a:solidFill>
                  <a:srgbClr val="B4FF8F"/>
                </a:solidFill>
              </a:rPr>
              <a:t>ETUC survey on new technologies allowing more surveillance at work. Perceptions:</a:t>
            </a:r>
          </a:p>
          <a:p>
            <a:pPr marL="0" indent="0">
              <a:buNone/>
            </a:pPr>
            <a:endParaRPr lang="en-US" sz="9600" b="1" u="sng" dirty="0">
              <a:solidFill>
                <a:srgbClr val="B4FF8F"/>
              </a:solidFill>
            </a:endParaRPr>
          </a:p>
          <a:p>
            <a:pPr marL="0" indent="0">
              <a:buNone/>
            </a:pPr>
            <a:r>
              <a:rPr lang="en-US" sz="9600" dirty="0">
                <a:solidFill>
                  <a:schemeClr val="bg1"/>
                </a:solidFill>
              </a:rPr>
              <a:t>Austria: “</a:t>
            </a:r>
            <a:r>
              <a:rPr lang="en-US" sz="9600" i="1" dirty="0">
                <a:solidFill>
                  <a:schemeClr val="bg1"/>
                </a:solidFill>
              </a:rPr>
              <a:t>It still very difficult to get information about the new AI-system and the ways in which personal data is treated</a:t>
            </a:r>
            <a:r>
              <a:rPr lang="en-US" sz="9600" dirty="0">
                <a:solidFill>
                  <a:schemeClr val="bg1"/>
                </a:solidFill>
              </a:rPr>
              <a:t>”.</a:t>
            </a:r>
          </a:p>
          <a:p>
            <a:pPr marL="0" indent="0">
              <a:buNone/>
            </a:pPr>
            <a:endParaRPr lang="en-US" sz="9600" dirty="0">
              <a:solidFill>
                <a:schemeClr val="bg1"/>
              </a:solidFill>
            </a:endParaRPr>
          </a:p>
          <a:p>
            <a:pPr marL="0" indent="0">
              <a:buNone/>
            </a:pPr>
            <a:r>
              <a:rPr lang="en-US" sz="9600" dirty="0">
                <a:solidFill>
                  <a:schemeClr val="bg1"/>
                </a:solidFill>
              </a:rPr>
              <a:t>Norway: “</a:t>
            </a:r>
            <a:r>
              <a:rPr lang="en-US" sz="9600" i="1" dirty="0">
                <a:solidFill>
                  <a:schemeClr val="bg1"/>
                </a:solidFill>
              </a:rPr>
              <a:t>complex picture of the ways in which the different systems impact on various aspects of the working environment</a:t>
            </a:r>
            <a:r>
              <a:rPr lang="en-US" sz="9600" dirty="0">
                <a:solidFill>
                  <a:schemeClr val="bg1"/>
                </a:solidFill>
              </a:rPr>
              <a:t>”</a:t>
            </a:r>
          </a:p>
          <a:p>
            <a:pPr marL="0" indent="0">
              <a:buNone/>
            </a:pPr>
            <a:r>
              <a:rPr lang="en-US" sz="9600" dirty="0">
                <a:solidFill>
                  <a:schemeClr val="bg1"/>
                </a:solidFill>
              </a:rPr>
              <a:t>“</a:t>
            </a:r>
            <a:r>
              <a:rPr lang="en-US" sz="9600" i="1" dirty="0">
                <a:solidFill>
                  <a:schemeClr val="bg1"/>
                </a:solidFill>
              </a:rPr>
              <a:t>This can be sources to stress and feelings of employer having excessive control of work performance</a:t>
            </a:r>
            <a:r>
              <a:rPr lang="en-US" sz="9600" dirty="0">
                <a:solidFill>
                  <a:schemeClr val="bg1"/>
                </a:solidFill>
              </a:rPr>
              <a:t>”.</a:t>
            </a:r>
          </a:p>
          <a:p>
            <a:pPr marL="0" indent="0">
              <a:buNone/>
            </a:pPr>
            <a:r>
              <a:rPr lang="en-US" sz="9600" dirty="0">
                <a:solidFill>
                  <a:schemeClr val="bg1"/>
                </a:solidFill>
              </a:rPr>
              <a:t>“</a:t>
            </a:r>
            <a:r>
              <a:rPr lang="en-US" sz="9600" i="1" dirty="0">
                <a:solidFill>
                  <a:schemeClr val="bg1"/>
                </a:solidFill>
              </a:rPr>
              <a:t>Employees perceive digital systems that provide opportunities for direct and detailed monitoring and surveillance of individuals as more uncomfortable than traditional systems for monitoring of entry and exit, time use and productivity</a:t>
            </a:r>
            <a:r>
              <a:rPr lang="en-US" sz="9600" dirty="0">
                <a:solidFill>
                  <a:schemeClr val="bg1"/>
                </a:solidFill>
              </a:rPr>
              <a:t>”</a:t>
            </a:r>
          </a:p>
          <a:p>
            <a:pPr marL="0" indent="0">
              <a:buNone/>
            </a:pPr>
            <a:endParaRPr lang="en-US" sz="9600" dirty="0">
              <a:solidFill>
                <a:schemeClr val="bg1"/>
              </a:solidFill>
            </a:endParaRPr>
          </a:p>
          <a:p>
            <a:pPr marL="0" indent="0">
              <a:buNone/>
            </a:pPr>
            <a:r>
              <a:rPr lang="en-US" sz="9600" dirty="0">
                <a:solidFill>
                  <a:schemeClr val="bg1"/>
                </a:solidFill>
              </a:rPr>
              <a:t>UK: “</a:t>
            </a:r>
            <a:r>
              <a:rPr lang="en-BE" sz="9600" i="1" dirty="0">
                <a:solidFill>
                  <a:schemeClr val="bg1"/>
                </a:solidFill>
                <a:effectLst/>
                <a:ea typeface="Times New Roman" panose="02020603050405020304" pitchFamily="18" charset="0"/>
              </a:rPr>
              <a:t>workers are both unaware of the kinds of new remote monitoring technology which could be introduced by employers and find it deeply uncomfortable</a:t>
            </a:r>
            <a:r>
              <a:rPr lang="en-GB" sz="9600" dirty="0">
                <a:solidFill>
                  <a:schemeClr val="bg1"/>
                </a:solidFill>
                <a:effectLst/>
                <a:ea typeface="Times New Roman" panose="02020603050405020304" pitchFamily="18" charset="0"/>
              </a:rPr>
              <a:t>.</a:t>
            </a:r>
          </a:p>
          <a:p>
            <a:pPr marL="0" indent="0">
              <a:buNone/>
            </a:pPr>
            <a:r>
              <a:rPr lang="en-US" sz="9600" dirty="0">
                <a:solidFill>
                  <a:schemeClr val="bg1"/>
                </a:solidFill>
              </a:rPr>
              <a:t>“</a:t>
            </a:r>
            <a:r>
              <a:rPr lang="en-US" sz="9600" i="1" dirty="0">
                <a:solidFill>
                  <a:schemeClr val="bg1"/>
                </a:solidFill>
              </a:rPr>
              <a:t>The polling also found that around half (48%) of workers said that they thought that introducing monitoring software would damage their relationship with their manager- this rose to 62% among younger workers”</a:t>
            </a:r>
            <a:endParaRPr lang="en-GB" sz="9600" dirty="0">
              <a:solidFill>
                <a:schemeClr val="bg1"/>
              </a:solidFill>
            </a:endParaRPr>
          </a:p>
        </p:txBody>
      </p:sp>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515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32282" y="1114427"/>
            <a:ext cx="10666646" cy="4457696"/>
          </a:xfrm>
        </p:spPr>
        <p:txBody>
          <a:bodyPr anchor="ctr">
            <a:normAutofit/>
          </a:bodyPr>
          <a:lstStyle/>
          <a:p>
            <a:pPr algn="l">
              <a:spcBef>
                <a:spcPts val="0"/>
              </a:spcBef>
            </a:pPr>
            <a:endParaRPr lang="en-US" sz="1800" dirty="0">
              <a:solidFill>
                <a:schemeClr val="bg1"/>
              </a:solidFill>
              <a:ea typeface="Georgia" panose="02040502050405020303" pitchFamily="18" charset="0"/>
            </a:endParaRPr>
          </a:p>
          <a:p>
            <a:pPr algn="l">
              <a:spcBef>
                <a:spcPts val="0"/>
              </a:spcBef>
            </a:pPr>
            <a:r>
              <a:rPr lang="en-GB" sz="2800" b="1" dirty="0">
                <a:solidFill>
                  <a:srgbClr val="FF6600"/>
                </a:solidFill>
                <a:effectLst/>
                <a:ea typeface="Georgia" panose="02040502050405020303" pitchFamily="18" charset="0"/>
                <a:cs typeface="Times New Roman" panose="02020603050405020304" pitchFamily="18" charset="0"/>
              </a:rPr>
              <a:t>Background: what is worker surveillance?</a:t>
            </a:r>
            <a:br>
              <a:rPr lang="en-BE" sz="2800" b="1" dirty="0">
                <a:solidFill>
                  <a:srgbClr val="FF6600"/>
                </a:solidFill>
                <a:effectLst/>
                <a:ea typeface="Georgia" panose="02040502050405020303" pitchFamily="18" charset="0"/>
                <a:cs typeface="Times New Roman" panose="02020603050405020304" pitchFamily="18" charset="0"/>
              </a:rPr>
            </a:br>
            <a:endParaRPr lang="en-GB" sz="2800" b="1" dirty="0">
              <a:solidFill>
                <a:srgbClr val="FF6600"/>
              </a:solidFill>
              <a:effectLst/>
              <a:ea typeface="Georgia" panose="02040502050405020303" pitchFamily="18" charset="0"/>
            </a:endParaRPr>
          </a:p>
          <a:p>
            <a:pPr algn="l">
              <a:spcBef>
                <a:spcPts val="0"/>
              </a:spcBef>
              <a:spcAft>
                <a:spcPts val="0"/>
              </a:spcAft>
            </a:pPr>
            <a:endParaRPr lang="en-BE" sz="2800" dirty="0">
              <a:solidFill>
                <a:srgbClr val="FFFFFF"/>
              </a:solidFill>
              <a:effectLst/>
              <a:ea typeface="Georgia" panose="02040502050405020303" pitchFamily="18" charset="0"/>
            </a:endParaRPr>
          </a:p>
          <a:p>
            <a:pPr algn="l"/>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19697452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6" name="Subtitle 2">
            <a:extLst>
              <a:ext uri="{FF2B5EF4-FFF2-40B4-BE49-F238E27FC236}">
                <a16:creationId xmlns:a16="http://schemas.microsoft.com/office/drawing/2014/main" id="{4C366AAB-2124-4529-A9E0-72666B9617E6}"/>
              </a:ext>
            </a:extLst>
          </p:cNvPr>
          <p:cNvSpPr txBox="1">
            <a:spLocks/>
          </p:cNvSpPr>
          <p:nvPr/>
        </p:nvSpPr>
        <p:spPr>
          <a:xfrm>
            <a:off x="355166" y="304920"/>
            <a:ext cx="11481667" cy="5898254"/>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u="sng" dirty="0">
                <a:solidFill>
                  <a:srgbClr val="B4FF8F"/>
                </a:solidFill>
              </a:rPr>
              <a:t>Trade union initiatives at the European level</a:t>
            </a:r>
          </a:p>
          <a:p>
            <a:pPr marL="0" indent="0">
              <a:buNone/>
            </a:pPr>
            <a:endParaRPr lang="en-US" b="1" u="sng" dirty="0">
              <a:solidFill>
                <a:srgbClr val="B4FF8F"/>
              </a:solidFill>
            </a:endParaRPr>
          </a:p>
          <a:p>
            <a:pPr marL="0" indent="0">
              <a:buNone/>
            </a:pPr>
            <a:r>
              <a:rPr lang="en-US" b="1" dirty="0">
                <a:solidFill>
                  <a:srgbClr val="B4FF8F"/>
                </a:solidFill>
              </a:rPr>
              <a:t>ETUC/Business Europe </a:t>
            </a:r>
            <a:r>
              <a:rPr lang="en-US" dirty="0">
                <a:solidFill>
                  <a:schemeClr val="bg1"/>
                </a:solidFill>
              </a:rPr>
              <a:t>: Social Partner Framework Agreement on </a:t>
            </a:r>
            <a:r>
              <a:rPr lang="en-US" dirty="0" err="1">
                <a:solidFill>
                  <a:schemeClr val="bg1"/>
                </a:solidFill>
              </a:rPr>
              <a:t>Digitalisation</a:t>
            </a:r>
            <a:r>
              <a:rPr lang="en-US" dirty="0">
                <a:solidFill>
                  <a:schemeClr val="bg1"/>
                </a:solidFill>
              </a:rPr>
              <a:t>, 2020.</a:t>
            </a:r>
          </a:p>
          <a:p>
            <a:pPr marL="0" indent="0">
              <a:buNone/>
            </a:pPr>
            <a:r>
              <a:rPr lang="en-US" b="1" dirty="0" err="1">
                <a:solidFill>
                  <a:srgbClr val="B4FF8F"/>
                </a:solidFill>
              </a:rPr>
              <a:t>IndustriAll</a:t>
            </a:r>
            <a:r>
              <a:rPr lang="en-US" dirty="0">
                <a:solidFill>
                  <a:schemeClr val="bg1"/>
                </a:solidFill>
              </a:rPr>
              <a:t>: Artificial Intelligence: Humans must stay in command, 2019.</a:t>
            </a:r>
          </a:p>
          <a:p>
            <a:pPr marL="0" indent="0">
              <a:buNone/>
            </a:pPr>
            <a:r>
              <a:rPr lang="en-US" b="1" dirty="0" err="1">
                <a:solidFill>
                  <a:srgbClr val="B4FF8F"/>
                </a:solidFill>
              </a:rPr>
              <a:t>UniEuropa</a:t>
            </a:r>
            <a:r>
              <a:rPr lang="en-US" b="1" dirty="0">
                <a:solidFill>
                  <a:srgbClr val="B4FF8F"/>
                </a:solidFill>
              </a:rPr>
              <a:t>: </a:t>
            </a:r>
            <a:r>
              <a:rPr lang="en-US" dirty="0">
                <a:solidFill>
                  <a:schemeClr val="bg1"/>
                </a:solidFill>
              </a:rPr>
              <a:t> </a:t>
            </a:r>
          </a:p>
          <a:p>
            <a:pPr marL="0" indent="0">
              <a:buNone/>
            </a:pPr>
            <a:r>
              <a:rPr lang="fr-FR" dirty="0">
                <a:solidFill>
                  <a:schemeClr val="bg1"/>
                </a:solidFill>
              </a:rPr>
              <a:t>ICTS Position on </a:t>
            </a:r>
            <a:r>
              <a:rPr lang="fr-FR" dirty="0" err="1">
                <a:solidFill>
                  <a:schemeClr val="bg1"/>
                </a:solidFill>
              </a:rPr>
              <a:t>Artificial</a:t>
            </a:r>
            <a:r>
              <a:rPr lang="fr-FR" dirty="0">
                <a:solidFill>
                  <a:schemeClr val="bg1"/>
                </a:solidFill>
              </a:rPr>
              <a:t> Intelligence, 2019.</a:t>
            </a:r>
            <a:endParaRPr lang="en-US" dirty="0">
              <a:solidFill>
                <a:schemeClr val="bg1"/>
              </a:solidFill>
            </a:endParaRPr>
          </a:p>
          <a:p>
            <a:pPr marL="0" indent="0">
              <a:buNone/>
            </a:pPr>
            <a:r>
              <a:rPr lang="en-US" dirty="0">
                <a:solidFill>
                  <a:schemeClr val="bg1"/>
                </a:solidFill>
              </a:rPr>
              <a:t>A workers’ perspective on Artificial Intelligence (AI) and surveillance, 2021.</a:t>
            </a:r>
          </a:p>
          <a:p>
            <a:pPr marL="0" indent="0">
              <a:buNone/>
            </a:pPr>
            <a:endParaRPr lang="en-US" dirty="0">
              <a:solidFill>
                <a:schemeClr val="bg1"/>
              </a:solidFill>
            </a:endParaRPr>
          </a:p>
          <a:p>
            <a:pPr marL="0" indent="0">
              <a:buNone/>
            </a:pPr>
            <a:endParaRPr lang="en-GB" dirty="0">
              <a:solidFill>
                <a:schemeClr val="bg1"/>
              </a:solidFill>
            </a:endParaRPr>
          </a:p>
        </p:txBody>
      </p:sp>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1965632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6" name="Subtitle 2">
            <a:extLst>
              <a:ext uri="{FF2B5EF4-FFF2-40B4-BE49-F238E27FC236}">
                <a16:creationId xmlns:a16="http://schemas.microsoft.com/office/drawing/2014/main" id="{4C366AAB-2124-4529-A9E0-72666B9617E6}"/>
              </a:ext>
            </a:extLst>
          </p:cNvPr>
          <p:cNvSpPr txBox="1">
            <a:spLocks/>
          </p:cNvSpPr>
          <p:nvPr/>
        </p:nvSpPr>
        <p:spPr>
          <a:xfrm>
            <a:off x="355166" y="304920"/>
            <a:ext cx="11481667" cy="5898254"/>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u="sng" dirty="0">
                <a:solidFill>
                  <a:srgbClr val="B4FF8F"/>
                </a:solidFill>
              </a:rPr>
              <a:t>National trade </a:t>
            </a:r>
            <a:r>
              <a:rPr lang="en-US" b="1" u="sng">
                <a:solidFill>
                  <a:srgbClr val="B4FF8F"/>
                </a:solidFill>
              </a:rPr>
              <a:t>union initiatives</a:t>
            </a:r>
            <a:endParaRPr lang="en-US" b="1" u="sng" dirty="0">
              <a:solidFill>
                <a:srgbClr val="B4FF8F"/>
              </a:solidFill>
            </a:endParaRPr>
          </a:p>
          <a:p>
            <a:pPr marL="0" indent="0">
              <a:buNone/>
            </a:pPr>
            <a:endParaRPr lang="en-US" b="1" u="sng" dirty="0">
              <a:solidFill>
                <a:srgbClr val="B4FF8F"/>
              </a:solidFill>
            </a:endParaRPr>
          </a:p>
          <a:p>
            <a:pPr marL="0" indent="0">
              <a:buNone/>
            </a:pPr>
            <a:endParaRPr lang="en-US" b="1" u="sng" dirty="0">
              <a:solidFill>
                <a:srgbClr val="B4FF8F"/>
              </a:solidFill>
            </a:endParaRPr>
          </a:p>
          <a:p>
            <a:pPr marL="0" indent="0">
              <a:buNone/>
            </a:pPr>
            <a:endParaRPr lang="en-US" b="1" u="sng" dirty="0">
              <a:solidFill>
                <a:srgbClr val="B4FF8F"/>
              </a:solidFill>
            </a:endParaRPr>
          </a:p>
          <a:p>
            <a:pPr marL="0" indent="0">
              <a:buNone/>
            </a:pPr>
            <a:endParaRPr lang="en-GB" dirty="0">
              <a:solidFill>
                <a:schemeClr val="bg1"/>
              </a:solidFill>
            </a:endParaRPr>
          </a:p>
        </p:txBody>
      </p:sp>
      <p:graphicFrame>
        <p:nvGraphicFramePr>
          <p:cNvPr id="8" name="Table 7">
            <a:extLst>
              <a:ext uri="{FF2B5EF4-FFF2-40B4-BE49-F238E27FC236}">
                <a16:creationId xmlns:a16="http://schemas.microsoft.com/office/drawing/2014/main" id="{557E8ED9-D277-40D8-80C8-99DA8F503CBC}"/>
              </a:ext>
            </a:extLst>
          </p:cNvPr>
          <p:cNvGraphicFramePr>
            <a:graphicFrameLocks noGrp="1"/>
          </p:cNvGraphicFramePr>
          <p:nvPr>
            <p:extLst>
              <p:ext uri="{D42A27DB-BD31-4B8C-83A1-F6EECF244321}">
                <p14:modId xmlns:p14="http://schemas.microsoft.com/office/powerpoint/2010/main" val="4093134404"/>
              </p:ext>
            </p:extLst>
          </p:nvPr>
        </p:nvGraphicFramePr>
        <p:xfrm>
          <a:off x="435006" y="743618"/>
          <a:ext cx="9982187" cy="5506532"/>
        </p:xfrm>
        <a:graphic>
          <a:graphicData uri="http://schemas.openxmlformats.org/drawingml/2006/table">
            <a:tbl>
              <a:tblPr firstRow="1" bandRow="1"/>
              <a:tblGrid>
                <a:gridCol w="807668">
                  <a:extLst>
                    <a:ext uri="{9D8B030D-6E8A-4147-A177-3AD203B41FA5}">
                      <a16:colId xmlns:a16="http://schemas.microsoft.com/office/drawing/2014/main" val="2964520307"/>
                    </a:ext>
                  </a:extLst>
                </a:gridCol>
                <a:gridCol w="859729">
                  <a:extLst>
                    <a:ext uri="{9D8B030D-6E8A-4147-A177-3AD203B41FA5}">
                      <a16:colId xmlns:a16="http://schemas.microsoft.com/office/drawing/2014/main" val="1585236720"/>
                    </a:ext>
                  </a:extLst>
                </a:gridCol>
                <a:gridCol w="3723245">
                  <a:extLst>
                    <a:ext uri="{9D8B030D-6E8A-4147-A177-3AD203B41FA5}">
                      <a16:colId xmlns:a16="http://schemas.microsoft.com/office/drawing/2014/main" val="2427882717"/>
                    </a:ext>
                  </a:extLst>
                </a:gridCol>
                <a:gridCol w="2366607">
                  <a:extLst>
                    <a:ext uri="{9D8B030D-6E8A-4147-A177-3AD203B41FA5}">
                      <a16:colId xmlns:a16="http://schemas.microsoft.com/office/drawing/2014/main" val="31111752"/>
                    </a:ext>
                  </a:extLst>
                </a:gridCol>
                <a:gridCol w="2224938">
                  <a:extLst>
                    <a:ext uri="{9D8B030D-6E8A-4147-A177-3AD203B41FA5}">
                      <a16:colId xmlns:a16="http://schemas.microsoft.com/office/drawing/2014/main" val="573907795"/>
                    </a:ext>
                  </a:extLst>
                </a:gridCol>
              </a:tblGrid>
              <a:tr h="277314">
                <a:tc>
                  <a:txBody>
                    <a:bodyPr/>
                    <a:lstStyle/>
                    <a:p>
                      <a:pPr>
                        <a:lnSpc>
                          <a:spcPct val="115000"/>
                        </a:lnSpc>
                        <a:spcAft>
                          <a:spcPts val="0"/>
                        </a:spcAft>
                      </a:pPr>
                      <a:r>
                        <a:rPr lang="en-GB" sz="1100" b="1">
                          <a:effectLst/>
                          <a:latin typeface="Calibri" panose="020F0502020204030204" pitchFamily="34" charset="0"/>
                          <a:ea typeface="Georgia" panose="02040502050405020303" pitchFamily="18" charset="0"/>
                          <a:cs typeface="Times New Roman" panose="02020603050405020304" pitchFamily="18" charset="0"/>
                        </a:rPr>
                        <a:t>COUNTRY</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70AD47"/>
                    </a:solidFill>
                  </a:tcPr>
                </a:tc>
                <a:tc>
                  <a:txBody>
                    <a:bodyPr/>
                    <a:lstStyle/>
                    <a:p>
                      <a:pPr>
                        <a:lnSpc>
                          <a:spcPct val="115000"/>
                        </a:lnSpc>
                        <a:spcAft>
                          <a:spcPts val="0"/>
                        </a:spcAft>
                      </a:pPr>
                      <a:r>
                        <a:rPr lang="en-GB" sz="1100" b="1" dirty="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UNION</a:t>
                      </a:r>
                      <a:endParaRPr lang="en-BE" sz="1100" dirty="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70AD47"/>
                    </a:solidFill>
                  </a:tcPr>
                </a:tc>
                <a:tc>
                  <a:txBody>
                    <a:bodyPr/>
                    <a:lstStyle/>
                    <a:p>
                      <a:pPr>
                        <a:lnSpc>
                          <a:spcPct val="115000"/>
                        </a:lnSpc>
                        <a:spcAft>
                          <a:spcPts val="0"/>
                        </a:spcAft>
                      </a:pPr>
                      <a:r>
                        <a:rPr lang="en-GB" sz="1100" b="1">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RESOURCES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70AD47"/>
                    </a:solidFill>
                  </a:tcPr>
                </a:tc>
                <a:tc>
                  <a:txBody>
                    <a:bodyPr/>
                    <a:lstStyle/>
                    <a:p>
                      <a:pPr>
                        <a:lnSpc>
                          <a:spcPct val="115000"/>
                        </a:lnSpc>
                        <a:spcAft>
                          <a:spcPts val="0"/>
                        </a:spcAft>
                      </a:pPr>
                      <a:r>
                        <a:rPr lang="en-GB" sz="1100" b="1">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COLLECTIVE BARGAINING</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70AD47"/>
                    </a:solidFill>
                  </a:tcPr>
                </a:tc>
                <a:tc>
                  <a:txBody>
                    <a:bodyPr/>
                    <a:lstStyle/>
                    <a:p>
                      <a:pPr>
                        <a:lnSpc>
                          <a:spcPct val="115000"/>
                        </a:lnSpc>
                        <a:spcAft>
                          <a:spcPts val="0"/>
                        </a:spcAft>
                      </a:pPr>
                      <a:r>
                        <a:rPr lang="en-GB" sz="1100" b="1" dirty="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LITIGATION</a:t>
                      </a:r>
                      <a:endParaRPr lang="en-BE" sz="1100" dirty="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70AD47"/>
                    </a:solidFill>
                  </a:tcPr>
                </a:tc>
                <a:extLst>
                  <a:ext uri="{0D108BD9-81ED-4DB2-BD59-A6C34878D82A}">
                    <a16:rowId xmlns:a16="http://schemas.microsoft.com/office/drawing/2014/main" val="980011718"/>
                  </a:ext>
                </a:extLst>
              </a:tr>
              <a:tr h="260783">
                <a:tc>
                  <a:txBody>
                    <a:bodyPr/>
                    <a:lstStyle/>
                    <a:p>
                      <a:pPr>
                        <a:lnSpc>
                          <a:spcPct val="115000"/>
                        </a:lnSpc>
                        <a:spcAft>
                          <a:spcPts val="0"/>
                        </a:spcAft>
                      </a:pPr>
                      <a:r>
                        <a:rPr lang="en-GB" sz="1100" b="1">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Austria</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GPA</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Advisory Board for Work and Technology</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Data protection framework agreement</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extLst>
                  <a:ext uri="{0D108BD9-81ED-4DB2-BD59-A6C34878D82A}">
                    <a16:rowId xmlns:a16="http://schemas.microsoft.com/office/drawing/2014/main" val="2661437567"/>
                  </a:ext>
                </a:extLst>
              </a:tr>
              <a:tr h="315283">
                <a:tc>
                  <a:txBody>
                    <a:bodyPr/>
                    <a:lstStyle/>
                    <a:p>
                      <a:pPr>
                        <a:lnSpc>
                          <a:spcPct val="115000"/>
                        </a:lnSpc>
                        <a:spcAft>
                          <a:spcPts val="0"/>
                        </a:spcAft>
                      </a:pPr>
                      <a:r>
                        <a:rPr lang="en-GB" sz="1100" b="1">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France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UGICT-CGT</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Intelligence Artificielle &amp; Algorithme</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extLst>
                  <a:ext uri="{0D108BD9-81ED-4DB2-BD59-A6C34878D82A}">
                    <a16:rowId xmlns:a16="http://schemas.microsoft.com/office/drawing/2014/main" val="2588133681"/>
                  </a:ext>
                </a:extLst>
              </a:tr>
              <a:tr h="256819">
                <a:tc>
                  <a:txBody>
                    <a:bodyPr/>
                    <a:lstStyle/>
                    <a:p>
                      <a:pPr>
                        <a:lnSpc>
                          <a:spcPct val="115000"/>
                        </a:lnSpc>
                        <a:spcAft>
                          <a:spcPts val="0"/>
                        </a:spcAft>
                      </a:pPr>
                      <a:r>
                        <a:rPr lang="en-GB" sz="1100" b="1">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CFE-CGC</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Charte éthique et numérique RH</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extLst>
                  <a:ext uri="{0D108BD9-81ED-4DB2-BD59-A6C34878D82A}">
                    <a16:rowId xmlns:a16="http://schemas.microsoft.com/office/drawing/2014/main" val="4011201210"/>
                  </a:ext>
                </a:extLst>
              </a:tr>
              <a:tr h="878278">
                <a:tc>
                  <a:txBody>
                    <a:bodyPr/>
                    <a:lstStyle/>
                    <a:p>
                      <a:pPr>
                        <a:lnSpc>
                          <a:spcPct val="115000"/>
                        </a:lnSpc>
                        <a:spcAft>
                          <a:spcPts val="0"/>
                        </a:spcAft>
                      </a:pPr>
                      <a:r>
                        <a:rPr lang="en-GB" sz="1100" b="1">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Germany</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DGB</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U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DGB Concept Paper; Artificial Intelligence (AI) for Good Work</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US" sz="1100" dirty="0">
                          <a:effectLst/>
                          <a:latin typeface="Calibri" panose="020F0502020204030204" pitchFamily="34" charset="0"/>
                          <a:ea typeface="Georgia" panose="02040502050405020303" pitchFamily="18" charset="0"/>
                          <a:cs typeface="Times New Roman" panose="02020603050405020304" pitchFamily="18" charset="0"/>
                        </a:rPr>
                        <a:t> </a:t>
                      </a:r>
                      <a:endParaRPr lang="en-BE" sz="1100" dirty="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U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Works Council of a logistics company brought a lawsuit against the employer who did not respect co-determination rules about the use of use of cameras</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extLst>
                  <a:ext uri="{0D108BD9-81ED-4DB2-BD59-A6C34878D82A}">
                    <a16:rowId xmlns:a16="http://schemas.microsoft.com/office/drawing/2014/main" val="3758788074"/>
                  </a:ext>
                </a:extLst>
              </a:tr>
              <a:tr h="455787">
                <a:tc>
                  <a:txBody>
                    <a:bodyPr/>
                    <a:lstStyle/>
                    <a:p>
                      <a:pPr>
                        <a:lnSpc>
                          <a:spcPct val="115000"/>
                        </a:lnSpc>
                      </a:pPr>
                      <a:endParaRPr lang="en-BE" sz="1100">
                        <a:effectLst/>
                        <a:latin typeface="Georgia" panose="02040502050405020303"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Ver.di</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U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Ethical guidelines for the development and use of Artificial Intelligence (AI)</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US"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US"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extLst>
                  <a:ext uri="{0D108BD9-81ED-4DB2-BD59-A6C34878D82A}">
                    <a16:rowId xmlns:a16="http://schemas.microsoft.com/office/drawing/2014/main" val="2702147028"/>
                  </a:ext>
                </a:extLst>
              </a:tr>
              <a:tr h="584253">
                <a:tc>
                  <a:txBody>
                    <a:bodyPr/>
                    <a:lstStyle/>
                    <a:p>
                      <a:pPr>
                        <a:lnSpc>
                          <a:spcPct val="115000"/>
                        </a:lnSpc>
                        <a:spcAft>
                          <a:spcPts val="0"/>
                        </a:spcAft>
                      </a:pPr>
                      <a:r>
                        <a:rPr lang="en-GB" sz="1100" b="1">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Spain</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CCOO</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Guía de negociación colectiva sobre digitalización de CCOO</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s-E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XXIV Convenio colectivo sectorial de la banca (Art 80 "Derechos digitales“ incluye el "Derecho ante la lA”).</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marL="457200">
                        <a:lnSpc>
                          <a:spcPct val="115000"/>
                        </a:lnSpc>
                        <a:spcAft>
                          <a:spcPts val="0"/>
                        </a:spcAft>
                      </a:pPr>
                      <a:r>
                        <a:rPr lang="es-ES"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extLst>
                  <a:ext uri="{0D108BD9-81ED-4DB2-BD59-A6C34878D82A}">
                    <a16:rowId xmlns:a16="http://schemas.microsoft.com/office/drawing/2014/main" val="290678774"/>
                  </a:ext>
                </a:extLst>
              </a:tr>
              <a:tr h="385286">
                <a:tc>
                  <a:txBody>
                    <a:bodyPr/>
                    <a:lstStyle/>
                    <a:p>
                      <a:pPr>
                        <a:lnSpc>
                          <a:spcPct val="115000"/>
                        </a:lnSpc>
                      </a:pPr>
                      <a:endParaRPr lang="en-BE" sz="1100">
                        <a:effectLst/>
                        <a:latin typeface="Georgia" panose="02040502050405020303"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UGT</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Guia para comprender el nuevo capitalism de los datos 2020</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GB"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Lawsuit against Amazon on worker data protection AEPD</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extLst>
                  <a:ext uri="{0D108BD9-81ED-4DB2-BD59-A6C34878D82A}">
                    <a16:rowId xmlns:a16="http://schemas.microsoft.com/office/drawing/2014/main" val="4223987540"/>
                  </a:ext>
                </a:extLst>
              </a:tr>
              <a:tr h="783221">
                <a:tc>
                  <a:txBody>
                    <a:bodyPr/>
                    <a:lstStyle/>
                    <a:p>
                      <a:pPr>
                        <a:lnSpc>
                          <a:spcPct val="115000"/>
                        </a:lnSpc>
                        <a:spcAft>
                          <a:spcPts val="0"/>
                        </a:spcAft>
                      </a:pPr>
                      <a:r>
                        <a:rPr lang="en-GB" sz="1100" b="1">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Sweden</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dirty="0">
                          <a:effectLst/>
                          <a:latin typeface="Calibri" panose="020F0502020204030204" pitchFamily="34" charset="0"/>
                          <a:ea typeface="Georgia" panose="02040502050405020303" pitchFamily="18" charset="0"/>
                          <a:cs typeface="Times New Roman" panose="02020603050405020304" pitchFamily="18" charset="0"/>
                        </a:rPr>
                        <a:t> </a:t>
                      </a:r>
                      <a:r>
                        <a:rPr lang="en-GB" sz="1100" dirty="0" err="1">
                          <a:effectLst/>
                          <a:latin typeface="Calibri" panose="020F0502020204030204" pitchFamily="34" charset="0"/>
                          <a:ea typeface="Georgia" panose="02040502050405020303" pitchFamily="18" charset="0"/>
                          <a:cs typeface="Times New Roman" panose="02020603050405020304" pitchFamily="18" charset="0"/>
                        </a:rPr>
                        <a:t>Kommunal</a:t>
                      </a:r>
                      <a:endParaRPr lang="en-BE" sz="1100" dirty="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dirty="0">
                          <a:effectLst/>
                          <a:latin typeface="Calibri" panose="020F0502020204030204" pitchFamily="34" charset="0"/>
                          <a:ea typeface="Georgia" panose="02040502050405020303" pitchFamily="18" charset="0"/>
                          <a:cs typeface="Times New Roman" panose="02020603050405020304" pitchFamily="18" charset="0"/>
                        </a:rPr>
                        <a:t>Study: </a:t>
                      </a:r>
                      <a:r>
                        <a:rPr lang="en-US" sz="1100" dirty="0">
                          <a:effectLst/>
                          <a:latin typeface="Calibri" panose="020F0502020204030204" pitchFamily="34" charset="0"/>
                          <a:ea typeface="Georgia" panose="02040502050405020303" pitchFamily="18" charset="0"/>
                          <a:cs typeface="Times New Roman" panose="02020603050405020304" pitchFamily="18" charset="0"/>
                        </a:rPr>
                        <a:t>Who is worried about new technology? 2020</a:t>
                      </a:r>
                      <a:r>
                        <a:rPr lang="en-GB" sz="1100" dirty="0">
                          <a:effectLst/>
                          <a:latin typeface="Calibri" panose="020F0502020204030204" pitchFamily="34" charset="0"/>
                          <a:ea typeface="Georgia" panose="02040502050405020303" pitchFamily="18" charset="0"/>
                          <a:cs typeface="Times New Roman" panose="02020603050405020304" pitchFamily="18" charset="0"/>
                        </a:rPr>
                        <a:t> </a:t>
                      </a:r>
                      <a:endParaRPr lang="en-BE" sz="1100" dirty="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Swedish unions can use the provisions of sector-level agreements to maintain collective bargaining and collective agreements </a:t>
                      </a:r>
                      <a:endParaRPr lang="en-BE" sz="1100" dirty="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extLst>
                  <a:ext uri="{0D108BD9-81ED-4DB2-BD59-A6C34878D82A}">
                    <a16:rowId xmlns:a16="http://schemas.microsoft.com/office/drawing/2014/main" val="2313959854"/>
                  </a:ext>
                </a:extLst>
              </a:tr>
              <a:tr h="654754">
                <a:tc>
                  <a:txBody>
                    <a:bodyPr/>
                    <a:lstStyle/>
                    <a:p>
                      <a:pPr>
                        <a:lnSpc>
                          <a:spcPct val="115000"/>
                        </a:lnSpc>
                        <a:spcAft>
                          <a:spcPts val="0"/>
                        </a:spcAft>
                      </a:pPr>
                      <a:r>
                        <a:rPr lang="en-GB" sz="1100" b="1">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UK</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TUC</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Task force ‘AI in the workplace’</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p>
                      <a:pPr>
                        <a:lnSpc>
                          <a:spcPct val="115000"/>
                        </a:lnSpc>
                        <a:spcAft>
                          <a:spcPts val="0"/>
                        </a:spcAft>
                      </a:pPr>
                      <a:r>
                        <a:rPr lang="en-US"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Intrusive technology at work on the rise during coronavirus’ 2020</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tc>
                  <a:txBody>
                    <a:bodyPr/>
                    <a:lstStyle/>
                    <a:p>
                      <a:pPr>
                        <a:lnSpc>
                          <a:spcPct val="115000"/>
                        </a:lnSpc>
                        <a:spcAft>
                          <a:spcPts val="0"/>
                        </a:spcAft>
                      </a:pPr>
                      <a:r>
                        <a:rPr lang="en-GB"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EBF1E9"/>
                    </a:solidFill>
                  </a:tcPr>
                </a:tc>
                <a:extLst>
                  <a:ext uri="{0D108BD9-81ED-4DB2-BD59-A6C34878D82A}">
                    <a16:rowId xmlns:a16="http://schemas.microsoft.com/office/drawing/2014/main" val="4266053181"/>
                  </a:ext>
                </a:extLst>
              </a:tr>
              <a:tr h="654754">
                <a:tc>
                  <a:txBody>
                    <a:bodyPr/>
                    <a:lstStyle/>
                    <a:p>
                      <a:pPr>
                        <a:lnSpc>
                          <a:spcPct val="115000"/>
                        </a:lnSpc>
                      </a:pPr>
                      <a:endParaRPr lang="en-BE" sz="1100">
                        <a:effectLst/>
                        <a:latin typeface="Georgia" panose="02040502050405020303" pitchFamily="18" charset="0"/>
                      </a:endParaRPr>
                    </a:p>
                  </a:txBody>
                  <a:tcPr marL="68311" marR="68311" marT="34155" marB="34155">
                    <a:lnL w="12700" cap="flat" cmpd="sng" algn="ctr">
                      <a:solidFill>
                        <a:srgbClr val="70AD47"/>
                      </a:solidFill>
                      <a:prstDash val="solid"/>
                      <a:round/>
                      <a:headEnd type="none" w="med" len="med"/>
                      <a:tailEnd type="none" w="med" len="med"/>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GB" sz="110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PROSPECT</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a:noFill/>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US" sz="1100" dirty="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Survey on remote working: how workers feel about monitoring and surveillance technology</a:t>
                      </a:r>
                      <a:endParaRPr lang="en-BE" sz="1100" dirty="0">
                        <a:effectLst/>
                        <a:latin typeface="Georgia" panose="02040502050405020303" pitchFamily="18" charset="0"/>
                        <a:ea typeface="Georgia" panose="02040502050405020303" pitchFamily="18" charset="0"/>
                        <a:cs typeface="Times New Roman" panose="02020603050405020304" pitchFamily="18" charset="0"/>
                      </a:endParaRPr>
                    </a:p>
                    <a:p>
                      <a:pPr>
                        <a:lnSpc>
                          <a:spcPct val="115000"/>
                        </a:lnSpc>
                        <a:spcAft>
                          <a:spcPts val="0"/>
                        </a:spcAft>
                      </a:pPr>
                      <a:r>
                        <a:rPr lang="en-US" sz="1100" dirty="0">
                          <a:solidFill>
                            <a:srgbClr val="000000"/>
                          </a:solidFill>
                          <a:effectLst/>
                          <a:latin typeface="Calibri" panose="020F0502020204030204" pitchFamily="34" charset="0"/>
                          <a:ea typeface="Georgia" panose="02040502050405020303" pitchFamily="18" charset="0"/>
                          <a:cs typeface="Times New Roman" panose="02020603050405020304" pitchFamily="18" charset="0"/>
                        </a:rPr>
                        <a:t>Data Protection Impact Assessments: a union guide</a:t>
                      </a:r>
                      <a:endParaRPr lang="en-BE" sz="1100" dirty="0">
                        <a:effectLst/>
                        <a:latin typeface="Georgia" panose="02040502050405020303" pitchFamily="18" charset="0"/>
                        <a:ea typeface="Georgia" panose="02040502050405020303" pitchFamily="18" charset="0"/>
                        <a:cs typeface="Times New Roman" panose="02020603050405020304" pitchFamily="18" charset="0"/>
                      </a:endParaRPr>
                    </a:p>
                  </a:txBody>
                  <a:tcPr marL="68311" marR="68311" marT="34155" marB="34155">
                    <a:lnL>
                      <a:noFill/>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US" sz="1100">
                          <a:effectLst/>
                          <a:latin typeface="Calibri" panose="020F0502020204030204" pitchFamily="34" charset="0"/>
                          <a:ea typeface="Georgia" panose="02040502050405020303" pitchFamily="18" charset="0"/>
                          <a:cs typeface="Times New Roman" panose="02020603050405020304" pitchFamily="18" charset="0"/>
                        </a:rPr>
                        <a:t> </a:t>
                      </a:r>
                      <a:endParaRPr lang="en-BE" sz="110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nSpc>
                          <a:spcPct val="115000"/>
                        </a:lnSpc>
                        <a:spcAft>
                          <a:spcPts val="0"/>
                        </a:spcAft>
                      </a:pPr>
                      <a:r>
                        <a:rPr lang="en-US" sz="1100" dirty="0">
                          <a:effectLst/>
                          <a:latin typeface="Calibri" panose="020F0502020204030204" pitchFamily="34" charset="0"/>
                          <a:ea typeface="Georgia" panose="02040502050405020303" pitchFamily="18" charset="0"/>
                          <a:cs typeface="Times New Roman" panose="02020603050405020304" pitchFamily="18" charset="0"/>
                        </a:rPr>
                        <a:t> </a:t>
                      </a:r>
                      <a:endParaRPr lang="en-BE" sz="1100" dirty="0">
                        <a:effectLst/>
                        <a:latin typeface="Georgia" panose="02040502050405020303" pitchFamily="18" charset="0"/>
                        <a:ea typeface="Georgia" panose="02040502050405020303" pitchFamily="18" charset="0"/>
                        <a:cs typeface="Times New Roman" panose="02020603050405020304" pitchFamily="18" charset="0"/>
                      </a:endParaRPr>
                    </a:p>
                  </a:txBody>
                  <a:tcPr marL="0" marR="0" marT="0" marB="0">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extLst>
                  <a:ext uri="{0D108BD9-81ED-4DB2-BD59-A6C34878D82A}">
                    <a16:rowId xmlns:a16="http://schemas.microsoft.com/office/drawing/2014/main" val="2011433880"/>
                  </a:ext>
                </a:extLst>
              </a:tr>
            </a:tbl>
          </a:graphicData>
        </a:graphic>
      </p:graphicFrame>
      <p:sp>
        <p:nvSpPr>
          <p:cNvPr id="11" name="Date Placeholder 3">
            <a:extLst>
              <a:ext uri="{FF2B5EF4-FFF2-40B4-BE49-F238E27FC236}">
                <a16:creationId xmlns:a16="http://schemas.microsoft.com/office/drawing/2014/main" id="{F31BCCA7-1322-4155-90A3-F9510F79D858}"/>
              </a:ext>
            </a:extLst>
          </p:cNvPr>
          <p:cNvSpPr txBox="1">
            <a:spLocks noChangeArrowheads="1"/>
          </p:cNvSpPr>
          <p:nvPr/>
        </p:nvSpPr>
        <p:spPr bwMode="auto">
          <a:xfrm>
            <a:off x="7911992" y="6276747"/>
            <a:ext cx="2719745" cy="365125"/>
          </a:xfrm>
          <a:prstGeom prst="rect">
            <a:avLst/>
          </a:prstGeom>
        </p:spPr>
        <p:txBody>
          <a:bodyPr vert="horz" lIns="91440" tIns="45720" rIns="91440" bIns="45720" numCol="1" rtlCol="0" anchor="ctr" anchorCtr="0" compatLnSpc="1">
            <a:prstTxWarp prst="textNoShape">
              <a:avLst/>
            </a:prstTxWarp>
            <a:noAutofit/>
          </a:bodyPr>
          <a:lstStyle>
            <a:defPPr>
              <a:defRPr lang="en-BE"/>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90000"/>
              </a:lnSpc>
              <a:spcBef>
                <a:spcPct val="0"/>
              </a:spcBef>
              <a:spcAft>
                <a:spcPts val="600"/>
              </a:spcAft>
              <a:defRPr/>
            </a:pPr>
            <a:r>
              <a:rPr lang="en-US" altLang="fr-FR" dirty="0">
                <a:solidFill>
                  <a:schemeClr val="bg1">
                    <a:lumMod val="85000"/>
                    <a:alpha val="80000"/>
                  </a:schemeClr>
                </a:solidFill>
                <a:latin typeface="Arial" panose="020B0604020202020204" pitchFamily="34" charset="0"/>
                <a:cs typeface="Arial" panose="020B0604020202020204" pitchFamily="34" charset="0"/>
              </a:rPr>
              <a:t>Aida Ponce Del Castillo © etui (2021)</a:t>
            </a:r>
          </a:p>
        </p:txBody>
      </p:sp>
    </p:spTree>
    <p:extLst>
      <p:ext uri="{BB962C8B-B14F-4D97-AF65-F5344CB8AC3E}">
        <p14:creationId xmlns:p14="http://schemas.microsoft.com/office/powerpoint/2010/main" val="2111886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32282" y="1114427"/>
            <a:ext cx="10666646" cy="4457696"/>
          </a:xfrm>
        </p:spPr>
        <p:txBody>
          <a:bodyPr anchor="ctr">
            <a:normAutofit/>
          </a:bodyPr>
          <a:lstStyle/>
          <a:p>
            <a:pPr algn="l">
              <a:spcBef>
                <a:spcPts val="0"/>
              </a:spcBef>
            </a:pPr>
            <a:endParaRPr lang="en-US" sz="1800" dirty="0">
              <a:solidFill>
                <a:schemeClr val="bg1"/>
              </a:solidFill>
              <a:ea typeface="Georgia" panose="02040502050405020303" pitchFamily="18" charset="0"/>
            </a:endParaRPr>
          </a:p>
          <a:p>
            <a:pPr algn="l">
              <a:spcBef>
                <a:spcPts val="0"/>
              </a:spcBef>
            </a:pPr>
            <a:r>
              <a:rPr lang="en-GB" sz="2800" b="1" dirty="0">
                <a:solidFill>
                  <a:srgbClr val="FF6600"/>
                </a:solidFill>
                <a:effectLst/>
                <a:ea typeface="Georgia" panose="02040502050405020303" pitchFamily="18" charset="0"/>
                <a:cs typeface="Times New Roman" panose="02020603050405020304" pitchFamily="18" charset="0"/>
              </a:rPr>
              <a:t>Conclusions and actions to take forward</a:t>
            </a:r>
            <a:br>
              <a:rPr lang="en-BE" sz="2800" b="1" dirty="0">
                <a:solidFill>
                  <a:srgbClr val="FF6600"/>
                </a:solidFill>
                <a:effectLst/>
                <a:ea typeface="Georgia" panose="02040502050405020303" pitchFamily="18" charset="0"/>
                <a:cs typeface="Times New Roman" panose="02020603050405020304" pitchFamily="18" charset="0"/>
              </a:rPr>
            </a:br>
            <a:endParaRPr lang="en-GB" sz="2800" b="1" dirty="0">
              <a:solidFill>
                <a:srgbClr val="FF6600"/>
              </a:solidFill>
              <a:effectLst/>
              <a:ea typeface="Georgia" panose="02040502050405020303" pitchFamily="18" charset="0"/>
            </a:endParaRPr>
          </a:p>
          <a:p>
            <a:pPr algn="l">
              <a:spcBef>
                <a:spcPts val="0"/>
              </a:spcBef>
              <a:spcAft>
                <a:spcPts val="0"/>
              </a:spcAft>
            </a:pPr>
            <a:endParaRPr lang="en-BE" sz="2800" dirty="0">
              <a:solidFill>
                <a:srgbClr val="FFFFFF"/>
              </a:solidFill>
              <a:effectLst/>
              <a:ea typeface="Georgia" panose="02040502050405020303" pitchFamily="18" charset="0"/>
            </a:endParaRPr>
          </a:p>
          <a:p>
            <a:pPr algn="l"/>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20873860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6" name="Subtitle 2">
            <a:extLst>
              <a:ext uri="{FF2B5EF4-FFF2-40B4-BE49-F238E27FC236}">
                <a16:creationId xmlns:a16="http://schemas.microsoft.com/office/drawing/2014/main" id="{4C366AAB-2124-4529-A9E0-72666B9617E6}"/>
              </a:ext>
            </a:extLst>
          </p:cNvPr>
          <p:cNvSpPr txBox="1">
            <a:spLocks/>
          </p:cNvSpPr>
          <p:nvPr/>
        </p:nvSpPr>
        <p:spPr>
          <a:xfrm>
            <a:off x="355166" y="304920"/>
            <a:ext cx="11481667" cy="5898254"/>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b="1" u="sng" dirty="0">
              <a:solidFill>
                <a:srgbClr val="B4FF8F"/>
              </a:solidFill>
            </a:endParaRPr>
          </a:p>
          <a:p>
            <a:pPr marL="0" indent="0">
              <a:buNone/>
            </a:pPr>
            <a:endParaRPr lang="en-GB" dirty="0">
              <a:solidFill>
                <a:schemeClr val="bg1"/>
              </a:solidFill>
            </a:endParaRPr>
          </a:p>
        </p:txBody>
      </p:sp>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
        <p:nvSpPr>
          <p:cNvPr id="7" name="TextBox 6">
            <a:extLst>
              <a:ext uri="{FF2B5EF4-FFF2-40B4-BE49-F238E27FC236}">
                <a16:creationId xmlns:a16="http://schemas.microsoft.com/office/drawing/2014/main" id="{6C673C8C-0057-4456-B66E-84E18B91F424}"/>
              </a:ext>
            </a:extLst>
          </p:cNvPr>
          <p:cNvSpPr txBox="1"/>
          <p:nvPr/>
        </p:nvSpPr>
        <p:spPr>
          <a:xfrm>
            <a:off x="296410" y="337587"/>
            <a:ext cx="11319583" cy="5191871"/>
          </a:xfrm>
          <a:prstGeom prst="rect">
            <a:avLst/>
          </a:prstGeom>
          <a:noFill/>
        </p:spPr>
        <p:txBody>
          <a:bodyPr wrap="square">
            <a:spAutoFit/>
          </a:bodyPr>
          <a:lstStyle/>
          <a:p>
            <a:pPr marL="342900" indent="-342900">
              <a:buFont typeface="+mj-lt"/>
              <a:buAutoNum type="arabicPeriod"/>
            </a:pPr>
            <a:r>
              <a:rPr lang="en-GB" sz="2400" b="1" dirty="0">
                <a:solidFill>
                  <a:srgbClr val="FF6600"/>
                </a:solidFill>
                <a:ea typeface="Georgia" panose="02040502050405020303" pitchFamily="18" charset="0"/>
                <a:cs typeface="Times New Roman" panose="02020603050405020304" pitchFamily="18" charset="0"/>
              </a:rPr>
              <a:t>Algorithmic surveillance </a:t>
            </a:r>
            <a:r>
              <a:rPr lang="en-GB" sz="2400" b="1" dirty="0">
                <a:solidFill>
                  <a:schemeClr val="bg1"/>
                </a:solidFill>
                <a:ea typeface="Georgia" panose="02040502050405020303" pitchFamily="18" charset="0"/>
                <a:cs typeface="Times New Roman" panose="02020603050405020304" pitchFamily="18" charset="0"/>
              </a:rPr>
              <a:t>has reached a tipping point</a:t>
            </a:r>
            <a:r>
              <a:rPr lang="en-GB" sz="2400" dirty="0">
                <a:solidFill>
                  <a:schemeClr val="bg1"/>
                </a:solidFill>
                <a:ea typeface="Georgia" panose="02040502050405020303" pitchFamily="18" charset="0"/>
                <a:cs typeface="Times New Roman" panose="02020603050405020304" pitchFamily="18" charset="0"/>
              </a:rPr>
              <a:t>: 2020 marks the beginning of a new era.</a:t>
            </a:r>
          </a:p>
          <a:p>
            <a:pPr marL="342900" indent="-342900">
              <a:buFont typeface="+mj-lt"/>
              <a:buAutoNum type="arabicPeriod"/>
            </a:pPr>
            <a:endParaRPr lang="en-BE" sz="2400" dirty="0">
              <a:solidFill>
                <a:schemeClr val="bg1"/>
              </a:solidFill>
              <a:ea typeface="Georgia" panose="02040502050405020303" pitchFamily="18" charset="0"/>
              <a:cs typeface="Times New Roman" panose="02020603050405020304" pitchFamily="18" charset="0"/>
            </a:endParaRPr>
          </a:p>
          <a:p>
            <a:pPr marL="342900" lvl="0" indent="-342900">
              <a:spcAft>
                <a:spcPts val="0"/>
              </a:spcAft>
              <a:buFont typeface="+mj-lt"/>
              <a:buAutoNum type="arabicPeriod"/>
            </a:pPr>
            <a:r>
              <a:rPr lang="en-GB" sz="2400" dirty="0">
                <a:solidFill>
                  <a:schemeClr val="bg1"/>
                </a:solidFill>
                <a:effectLst/>
                <a:ea typeface="Georgia" panose="02040502050405020303" pitchFamily="18" charset="0"/>
                <a:cs typeface="Times New Roman" panose="02020603050405020304" pitchFamily="18" charset="0"/>
              </a:rPr>
              <a:t>AI in the workplace is </a:t>
            </a:r>
            <a:r>
              <a:rPr lang="en-GB" sz="2400" b="1" dirty="0">
                <a:solidFill>
                  <a:srgbClr val="FF6600"/>
                </a:solidFill>
                <a:effectLst/>
                <a:ea typeface="Georgia" panose="02040502050405020303" pitchFamily="18" charset="0"/>
                <a:cs typeface="Times New Roman" panose="02020603050405020304" pitchFamily="18" charset="0"/>
              </a:rPr>
              <a:t>re-contextualising</a:t>
            </a:r>
            <a:r>
              <a:rPr lang="en-GB" sz="2400" dirty="0">
                <a:solidFill>
                  <a:schemeClr val="bg1"/>
                </a:solidFill>
                <a:effectLst/>
                <a:ea typeface="Georgia" panose="02040502050405020303" pitchFamily="18" charset="0"/>
                <a:cs typeface="Times New Roman" panose="02020603050405020304" pitchFamily="18" charset="0"/>
              </a:rPr>
              <a:t> the life of workers in their many dimensions – as humans beings, not workers. </a:t>
            </a:r>
          </a:p>
          <a:p>
            <a:pPr marL="342900" lvl="0" indent="-342900">
              <a:spcAft>
                <a:spcPts val="0"/>
              </a:spcAft>
              <a:buFont typeface="+mj-lt"/>
              <a:buAutoNum type="arabicPeriod"/>
            </a:pPr>
            <a:endParaRPr lang="en-BE" sz="2400" dirty="0">
              <a:solidFill>
                <a:schemeClr val="bg1"/>
              </a:solidFill>
              <a:effectLst/>
              <a:ea typeface="Georgia" panose="02040502050405020303" pitchFamily="18" charset="0"/>
              <a:cs typeface="Times New Roman" panose="02020603050405020304" pitchFamily="18" charset="0"/>
            </a:endParaRPr>
          </a:p>
          <a:p>
            <a:pPr marL="342900" lvl="0" indent="-342900">
              <a:spcAft>
                <a:spcPts val="0"/>
              </a:spcAft>
              <a:buFont typeface="+mj-lt"/>
              <a:buAutoNum type="arabicPeriod"/>
            </a:pPr>
            <a:r>
              <a:rPr lang="en-GB" sz="2400" b="1" dirty="0">
                <a:solidFill>
                  <a:srgbClr val="FF6600"/>
                </a:solidFill>
                <a:effectLst/>
                <a:ea typeface="Georgia" panose="02040502050405020303" pitchFamily="18" charset="0"/>
                <a:cs typeface="Times New Roman" panose="02020603050405020304" pitchFamily="18" charset="0"/>
              </a:rPr>
              <a:t>Consequences and risks go beyond the labour aspects</a:t>
            </a:r>
            <a:r>
              <a:rPr lang="en-GB" sz="2400" dirty="0">
                <a:solidFill>
                  <a:schemeClr val="bg1"/>
                </a:solidFill>
                <a:effectLst/>
                <a:ea typeface="Georgia" panose="02040502050405020303" pitchFamily="18" charset="0"/>
                <a:cs typeface="Times New Roman" panose="02020603050405020304" pitchFamily="18" charset="0"/>
              </a:rPr>
              <a:t>:  discovering behaviour and health issues, hampering emotions, intimacy, dignity, autonomy, limiting freedom and fundamental rights. De-humanizing labour.</a:t>
            </a:r>
          </a:p>
          <a:p>
            <a:pPr marL="342900" lvl="0" indent="-342900">
              <a:spcAft>
                <a:spcPts val="0"/>
              </a:spcAft>
              <a:buFont typeface="+mj-lt"/>
              <a:buAutoNum type="arabicPeriod"/>
            </a:pPr>
            <a:endParaRPr lang="en-BE" sz="2400" dirty="0">
              <a:solidFill>
                <a:schemeClr val="bg1"/>
              </a:solidFill>
              <a:effectLst/>
              <a:ea typeface="Georgia" panose="02040502050405020303" pitchFamily="18" charset="0"/>
              <a:cs typeface="Times New Roman" panose="02020603050405020304" pitchFamily="18" charset="0"/>
            </a:endParaRPr>
          </a:p>
          <a:p>
            <a:pPr marL="342900" lvl="0" indent="-342900">
              <a:spcAft>
                <a:spcPts val="0"/>
              </a:spcAft>
              <a:buFont typeface="+mj-lt"/>
              <a:buAutoNum type="arabicPeriod"/>
            </a:pPr>
            <a:r>
              <a:rPr lang="en-GB" sz="2400" dirty="0">
                <a:solidFill>
                  <a:schemeClr val="bg1"/>
                </a:solidFill>
                <a:effectLst/>
                <a:ea typeface="Georgia" panose="02040502050405020303" pitchFamily="18" charset="0"/>
                <a:cs typeface="Times New Roman" panose="02020603050405020304" pitchFamily="18" charset="0"/>
              </a:rPr>
              <a:t>When implementing Al-systems there is need to include not only ethics and regulation, but also the </a:t>
            </a:r>
            <a:r>
              <a:rPr lang="en-GB" sz="2400" b="1" dirty="0">
                <a:solidFill>
                  <a:srgbClr val="FF6600"/>
                </a:solidFill>
                <a:effectLst/>
                <a:ea typeface="Georgia" panose="02040502050405020303" pitchFamily="18" charset="0"/>
                <a:cs typeface="Times New Roman" panose="02020603050405020304" pitchFamily="18" charset="0"/>
              </a:rPr>
              <a:t>worker factor /agency into the equation</a:t>
            </a:r>
            <a:r>
              <a:rPr lang="en-GB" sz="2400" b="1" dirty="0">
                <a:solidFill>
                  <a:srgbClr val="FF6600"/>
                </a:solidFill>
                <a:ea typeface="Georgia" panose="02040502050405020303" pitchFamily="18" charset="0"/>
                <a:cs typeface="Times New Roman" panose="02020603050405020304" pitchFamily="18" charset="0"/>
              </a:rPr>
              <a:t>.</a:t>
            </a:r>
          </a:p>
          <a:p>
            <a:pPr marL="342900" lvl="0" indent="-342900">
              <a:spcAft>
                <a:spcPts val="0"/>
              </a:spcAft>
              <a:buFont typeface="+mj-lt"/>
              <a:buAutoNum type="arabicPeriod"/>
            </a:pPr>
            <a:endParaRPr lang="en-BE" sz="2400" dirty="0">
              <a:solidFill>
                <a:srgbClr val="FF6600"/>
              </a:solidFill>
              <a:effectLst/>
              <a:ea typeface="Georgia" panose="02040502050405020303" pitchFamily="18" charset="0"/>
              <a:cs typeface="Times New Roman" panose="02020603050405020304" pitchFamily="18" charset="0"/>
            </a:endParaRPr>
          </a:p>
          <a:p>
            <a:pPr marL="457200">
              <a:lnSpc>
                <a:spcPct val="115000"/>
              </a:lnSpc>
              <a:spcAft>
                <a:spcPts val="0"/>
              </a:spcAft>
            </a:pPr>
            <a:r>
              <a:rPr lang="en-GB" sz="1800" dirty="0">
                <a:effectLst/>
                <a:latin typeface="Calibri" panose="020F0502020204030204" pitchFamily="34" charset="0"/>
                <a:ea typeface="Georgia" panose="02040502050405020303" pitchFamily="18" charset="0"/>
                <a:cs typeface="Times New Roman" panose="02020603050405020304" pitchFamily="18" charset="0"/>
              </a:rPr>
              <a:t> </a:t>
            </a:r>
            <a:endParaRPr lang="en-BE" sz="1400" dirty="0">
              <a:effectLst/>
              <a:latin typeface="Georgia" panose="02040502050405020303" pitchFamily="18" charset="0"/>
              <a:ea typeface="Georgia" panose="02040502050405020303" pitchFamily="18" charset="0"/>
              <a:cs typeface="Times New Roman" panose="02020603050405020304" pitchFamily="18" charset="0"/>
            </a:endParaRPr>
          </a:p>
        </p:txBody>
      </p:sp>
    </p:spTree>
    <p:extLst>
      <p:ext uri="{BB962C8B-B14F-4D97-AF65-F5344CB8AC3E}">
        <p14:creationId xmlns:p14="http://schemas.microsoft.com/office/powerpoint/2010/main" val="9833470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6" name="Subtitle 2">
            <a:extLst>
              <a:ext uri="{FF2B5EF4-FFF2-40B4-BE49-F238E27FC236}">
                <a16:creationId xmlns:a16="http://schemas.microsoft.com/office/drawing/2014/main" id="{4C366AAB-2124-4529-A9E0-72666B9617E6}"/>
              </a:ext>
            </a:extLst>
          </p:cNvPr>
          <p:cNvSpPr txBox="1">
            <a:spLocks/>
          </p:cNvSpPr>
          <p:nvPr/>
        </p:nvSpPr>
        <p:spPr>
          <a:xfrm>
            <a:off x="355166" y="304920"/>
            <a:ext cx="11481667" cy="5898254"/>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b="1" u="sng" dirty="0">
              <a:solidFill>
                <a:srgbClr val="B4FF8F"/>
              </a:solidFill>
            </a:endParaRPr>
          </a:p>
          <a:p>
            <a:pPr marL="0" indent="0">
              <a:buNone/>
            </a:pPr>
            <a:endParaRPr lang="en-GB" dirty="0">
              <a:solidFill>
                <a:schemeClr val="bg1"/>
              </a:solidFill>
            </a:endParaRPr>
          </a:p>
        </p:txBody>
      </p:sp>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
        <p:nvSpPr>
          <p:cNvPr id="7" name="TextBox 6">
            <a:extLst>
              <a:ext uri="{FF2B5EF4-FFF2-40B4-BE49-F238E27FC236}">
                <a16:creationId xmlns:a16="http://schemas.microsoft.com/office/drawing/2014/main" id="{6C673C8C-0057-4456-B66E-84E18B91F424}"/>
              </a:ext>
            </a:extLst>
          </p:cNvPr>
          <p:cNvSpPr txBox="1"/>
          <p:nvPr/>
        </p:nvSpPr>
        <p:spPr>
          <a:xfrm>
            <a:off x="447675" y="177757"/>
            <a:ext cx="10896600" cy="6006965"/>
          </a:xfrm>
          <a:prstGeom prst="rect">
            <a:avLst/>
          </a:prstGeom>
          <a:noFill/>
        </p:spPr>
        <p:txBody>
          <a:bodyPr wrap="square">
            <a:spAutoFit/>
          </a:bodyPr>
          <a:lstStyle/>
          <a:p>
            <a:pPr>
              <a:lnSpc>
                <a:spcPct val="115000"/>
              </a:lnSpc>
              <a:spcAft>
                <a:spcPts val="0"/>
              </a:spcAft>
            </a:pPr>
            <a:r>
              <a:rPr lang="en-GB" sz="2800" b="1" dirty="0">
                <a:solidFill>
                  <a:srgbClr val="FF6600"/>
                </a:solidFill>
                <a:effectLst/>
                <a:ea typeface="Georgia" panose="02040502050405020303" pitchFamily="18" charset="0"/>
                <a:cs typeface="Times New Roman" panose="02020603050405020304" pitchFamily="18" charset="0"/>
              </a:rPr>
              <a:t>Questions that workers and their representatives can raise:</a:t>
            </a:r>
          </a:p>
          <a:p>
            <a:pPr>
              <a:lnSpc>
                <a:spcPct val="115000"/>
              </a:lnSpc>
              <a:spcAft>
                <a:spcPts val="0"/>
              </a:spcAft>
            </a:pPr>
            <a:endParaRPr lang="en-BE" sz="2800" dirty="0">
              <a:solidFill>
                <a:schemeClr val="bg1"/>
              </a:solidFill>
              <a:effectLst/>
              <a:ea typeface="Georgia" panose="02040502050405020303" pitchFamily="18" charset="0"/>
              <a:cs typeface="Times New Roman" panose="02020603050405020304" pitchFamily="18" charset="0"/>
            </a:endParaRPr>
          </a:p>
          <a:p>
            <a:pPr marL="342900" lvl="0" indent="-342900">
              <a:lnSpc>
                <a:spcPct val="115000"/>
              </a:lnSpc>
              <a:spcAft>
                <a:spcPts val="0"/>
              </a:spcAft>
              <a:buFont typeface="Calibri" panose="020F0502020204030204" pitchFamily="34" charset="0"/>
              <a:buChar char="•"/>
            </a:pPr>
            <a:r>
              <a:rPr lang="en-GB" sz="2800" dirty="0">
                <a:solidFill>
                  <a:schemeClr val="bg1"/>
                </a:solidFill>
                <a:effectLst/>
                <a:ea typeface="Georgia" panose="02040502050405020303" pitchFamily="18" charset="0"/>
                <a:cs typeface="Times New Roman" panose="02020603050405020304" pitchFamily="18" charset="0"/>
              </a:rPr>
              <a:t>How is worker data used and analysed? We need to better understand the use of algorithms within the workforce.</a:t>
            </a:r>
          </a:p>
          <a:p>
            <a:pPr marL="342900" lvl="0" indent="-342900">
              <a:lnSpc>
                <a:spcPct val="115000"/>
              </a:lnSpc>
              <a:spcAft>
                <a:spcPts val="0"/>
              </a:spcAft>
              <a:buFont typeface="Calibri" panose="020F0502020204030204" pitchFamily="34" charset="0"/>
              <a:buChar char="•"/>
            </a:pPr>
            <a:r>
              <a:rPr lang="en-GB" sz="2800" dirty="0">
                <a:solidFill>
                  <a:schemeClr val="bg1"/>
                </a:solidFill>
                <a:ea typeface="Georgia" panose="02040502050405020303" pitchFamily="18" charset="0"/>
                <a:cs typeface="Times New Roman" panose="02020603050405020304" pitchFamily="18" charset="0"/>
              </a:rPr>
              <a:t>How </a:t>
            </a:r>
            <a:r>
              <a:rPr lang="en-GB" sz="2800" dirty="0">
                <a:solidFill>
                  <a:schemeClr val="bg1"/>
                </a:solidFill>
                <a:latin typeface="Calibri" panose="020F0502020204030204" pitchFamily="34" charset="0"/>
                <a:ea typeface="Georgia" panose="02040502050405020303" pitchFamily="18" charset="0"/>
                <a:cs typeface="Times New Roman" panose="02020603050405020304" pitchFamily="18" charset="0"/>
              </a:rPr>
              <a:t>to analyse the risk of algorithmic surveillance? What framework?</a:t>
            </a:r>
            <a:endParaRPr lang="en-BE" sz="2800" dirty="0">
              <a:solidFill>
                <a:schemeClr val="bg1"/>
              </a:solidFill>
              <a:effectLst/>
              <a:latin typeface="Georgia" panose="02040502050405020303" pitchFamily="18" charset="0"/>
              <a:ea typeface="Georgia" panose="02040502050405020303" pitchFamily="18" charset="0"/>
              <a:cs typeface="Times New Roman" panose="02020603050405020304" pitchFamily="18" charset="0"/>
            </a:endParaRPr>
          </a:p>
          <a:p>
            <a:pPr marL="342900" lvl="0" indent="-342900">
              <a:lnSpc>
                <a:spcPct val="115000"/>
              </a:lnSpc>
              <a:spcAft>
                <a:spcPts val="0"/>
              </a:spcAft>
              <a:buFont typeface="Calibri" panose="020F0502020204030204" pitchFamily="34" charset="0"/>
              <a:buChar char="•"/>
            </a:pPr>
            <a:r>
              <a:rPr lang="en-GB" sz="2800" dirty="0">
                <a:solidFill>
                  <a:schemeClr val="bg1"/>
                </a:solidFill>
                <a:effectLst/>
                <a:latin typeface="Calibri" panose="020F0502020204030204" pitchFamily="34" charset="0"/>
                <a:ea typeface="Georgia" panose="02040502050405020303" pitchFamily="18" charset="0"/>
                <a:cs typeface="Times New Roman" panose="02020603050405020304" pitchFamily="18" charset="0"/>
              </a:rPr>
              <a:t>Worker monitoring is regulated in national legislation and data protection authorities have recently published recommendations. Does national legislation need to be updated? Should some practices be banned (biometrics)? </a:t>
            </a:r>
            <a:endParaRPr lang="en-BE" sz="2800" dirty="0">
              <a:solidFill>
                <a:schemeClr val="bg1"/>
              </a:solidFill>
              <a:effectLst/>
              <a:latin typeface="Georgia" panose="02040502050405020303" pitchFamily="18" charset="0"/>
              <a:ea typeface="Georgia" panose="02040502050405020303" pitchFamily="18" charset="0"/>
              <a:cs typeface="Times New Roman" panose="02020603050405020304" pitchFamily="18" charset="0"/>
            </a:endParaRPr>
          </a:p>
          <a:p>
            <a:pPr marL="342900" lvl="0" indent="-342900">
              <a:lnSpc>
                <a:spcPct val="115000"/>
              </a:lnSpc>
              <a:spcAft>
                <a:spcPts val="0"/>
              </a:spcAft>
              <a:buFont typeface="Calibri" panose="020F0502020204030204" pitchFamily="34" charset="0"/>
              <a:buChar char="•"/>
            </a:pPr>
            <a:r>
              <a:rPr lang="en-GB" sz="2800" dirty="0">
                <a:solidFill>
                  <a:schemeClr val="bg1"/>
                </a:solidFill>
                <a:effectLst/>
                <a:latin typeface="Calibri" panose="020F0502020204030204" pitchFamily="34" charset="0"/>
                <a:ea typeface="Georgia" panose="02040502050405020303" pitchFamily="18" charset="0"/>
                <a:cs typeface="Times New Roman" panose="02020603050405020304" pitchFamily="18" charset="0"/>
              </a:rPr>
              <a:t>The EU Commission will come up with legislation on AI this spring. Can we expect something on algorithms at the workplace?</a:t>
            </a:r>
            <a:endParaRPr lang="en-BE" sz="2800" dirty="0">
              <a:solidFill>
                <a:schemeClr val="bg1"/>
              </a:solidFill>
              <a:effectLst/>
              <a:latin typeface="Georgia" panose="02040502050405020303" pitchFamily="18" charset="0"/>
              <a:ea typeface="Georgia" panose="02040502050405020303" pitchFamily="18" charset="0"/>
              <a:cs typeface="Times New Roman" panose="02020603050405020304" pitchFamily="18" charset="0"/>
            </a:endParaRPr>
          </a:p>
          <a:p>
            <a:pPr marL="457200">
              <a:lnSpc>
                <a:spcPct val="115000"/>
              </a:lnSpc>
              <a:spcAft>
                <a:spcPts val="0"/>
              </a:spcAft>
            </a:pPr>
            <a:r>
              <a:rPr lang="en-GB" sz="2800" dirty="0">
                <a:solidFill>
                  <a:schemeClr val="bg1"/>
                </a:solidFill>
                <a:effectLst/>
                <a:latin typeface="Calibri" panose="020F0502020204030204" pitchFamily="34" charset="0"/>
                <a:ea typeface="Georgia" panose="02040502050405020303" pitchFamily="18" charset="0"/>
                <a:cs typeface="Times New Roman" panose="02020603050405020304" pitchFamily="18" charset="0"/>
              </a:rPr>
              <a:t> </a:t>
            </a:r>
            <a:endParaRPr lang="en-BE" sz="2800" dirty="0">
              <a:solidFill>
                <a:schemeClr val="bg1"/>
              </a:solidFill>
              <a:effectLst/>
              <a:latin typeface="Georgia" panose="02040502050405020303" pitchFamily="18" charset="0"/>
              <a:ea typeface="Georgia" panose="02040502050405020303" pitchFamily="18" charset="0"/>
              <a:cs typeface="Times New Roman" panose="02020603050405020304" pitchFamily="18" charset="0"/>
            </a:endParaRPr>
          </a:p>
        </p:txBody>
      </p:sp>
    </p:spTree>
    <p:extLst>
      <p:ext uri="{BB962C8B-B14F-4D97-AF65-F5344CB8AC3E}">
        <p14:creationId xmlns:p14="http://schemas.microsoft.com/office/powerpoint/2010/main" val="2721118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
        <p:nvSpPr>
          <p:cNvPr id="9" name="TextBox 8">
            <a:extLst>
              <a:ext uri="{FF2B5EF4-FFF2-40B4-BE49-F238E27FC236}">
                <a16:creationId xmlns:a16="http://schemas.microsoft.com/office/drawing/2014/main" id="{F55AAA4E-1BB1-4020-AE5F-BEA4A9E8F01C}"/>
              </a:ext>
            </a:extLst>
          </p:cNvPr>
          <p:cNvSpPr txBox="1"/>
          <p:nvPr/>
        </p:nvSpPr>
        <p:spPr>
          <a:xfrm>
            <a:off x="8104632" y="2195092"/>
            <a:ext cx="3739357" cy="2123658"/>
          </a:xfrm>
          <a:prstGeom prst="rect">
            <a:avLst/>
          </a:prstGeom>
          <a:noFill/>
        </p:spPr>
        <p:txBody>
          <a:bodyPr wrap="none" rtlCol="0">
            <a:spAutoFit/>
          </a:bodyPr>
          <a:lstStyle/>
          <a:p>
            <a:pPr algn="l"/>
            <a:r>
              <a:rPr lang="en-GB" sz="3000" dirty="0">
                <a:solidFill>
                  <a:srgbClr val="FF6600"/>
                </a:solidFill>
              </a:rPr>
              <a:t>Thank you</a:t>
            </a:r>
          </a:p>
          <a:p>
            <a:r>
              <a:rPr lang="en-GB" sz="3000" dirty="0">
                <a:solidFill>
                  <a:schemeClr val="bg1">
                    <a:lumMod val="85000"/>
                  </a:schemeClr>
                </a:solidFill>
                <a:latin typeface="Calibri" panose="020F0502020204030204" pitchFamily="34" charset="0"/>
                <a:cs typeface="Calibri" panose="020F0502020204030204" pitchFamily="34" charset="0"/>
              </a:rPr>
              <a:t>Aida Ponce Del Castillo</a:t>
            </a:r>
          </a:p>
          <a:p>
            <a:r>
              <a:rPr lang="en-GB" sz="2400" dirty="0">
                <a:solidFill>
                  <a:schemeClr val="bg2"/>
                </a:solidFill>
                <a:latin typeface="Calibri" panose="020F0502020204030204" pitchFamily="34" charset="0"/>
                <a:cs typeface="Calibri" panose="020F0502020204030204" pitchFamily="34" charset="0"/>
              </a:rPr>
              <a:t>aponce@etui.org</a:t>
            </a:r>
          </a:p>
          <a:p>
            <a:r>
              <a:rPr lang="en-GB" sz="2400" dirty="0">
                <a:solidFill>
                  <a:schemeClr val="bg2"/>
                </a:solidFill>
                <a:latin typeface="Calibri" panose="020F0502020204030204" pitchFamily="34" charset="0"/>
                <a:cs typeface="Calibri" panose="020F0502020204030204" pitchFamily="34" charset="0"/>
              </a:rPr>
              <a:t>      @APonceETUI</a:t>
            </a:r>
          </a:p>
          <a:p>
            <a:r>
              <a:rPr lang="en-GB" sz="2400" dirty="0">
                <a:solidFill>
                  <a:schemeClr val="bg2"/>
                </a:solidFill>
                <a:latin typeface="Calibri" panose="020F0502020204030204" pitchFamily="34" charset="0"/>
                <a:cs typeface="Calibri" panose="020F0502020204030204" pitchFamily="34" charset="0"/>
              </a:rPr>
              <a:t>       aidaponcedelcastillo</a:t>
            </a:r>
            <a:endParaRPr lang="en-GB" dirty="0"/>
          </a:p>
        </p:txBody>
      </p:sp>
      <p:pic>
        <p:nvPicPr>
          <p:cNvPr id="5" name="Picture 4">
            <a:extLst>
              <a:ext uri="{FF2B5EF4-FFF2-40B4-BE49-F238E27FC236}">
                <a16:creationId xmlns:a16="http://schemas.microsoft.com/office/drawing/2014/main" id="{EF2795B6-2A1C-4FD6-8AC9-1019F49D2593}"/>
              </a:ext>
            </a:extLst>
          </p:cNvPr>
          <p:cNvPicPr>
            <a:picLocks noChangeAspect="1"/>
          </p:cNvPicPr>
          <p:nvPr/>
        </p:nvPicPr>
        <p:blipFill>
          <a:blip r:embed="rId4"/>
          <a:stretch>
            <a:fillRect/>
          </a:stretch>
        </p:blipFill>
        <p:spPr>
          <a:xfrm>
            <a:off x="8101584" y="3525162"/>
            <a:ext cx="548688" cy="304826"/>
          </a:xfrm>
          <a:prstGeom prst="rect">
            <a:avLst/>
          </a:prstGeom>
        </p:spPr>
      </p:pic>
      <p:pic>
        <p:nvPicPr>
          <p:cNvPr id="13" name="Picture 12">
            <a:extLst>
              <a:ext uri="{FF2B5EF4-FFF2-40B4-BE49-F238E27FC236}">
                <a16:creationId xmlns:a16="http://schemas.microsoft.com/office/drawing/2014/main" id="{A6C30E9F-CCE0-4AEB-8B17-7325DB6EF2EC}"/>
              </a:ext>
            </a:extLst>
          </p:cNvPr>
          <p:cNvPicPr>
            <a:picLocks noChangeAspect="1"/>
          </p:cNvPicPr>
          <p:nvPr/>
        </p:nvPicPr>
        <p:blipFill>
          <a:blip r:embed="rId5"/>
          <a:stretch>
            <a:fillRect/>
          </a:stretch>
        </p:blipFill>
        <p:spPr>
          <a:xfrm>
            <a:off x="8088984" y="3763760"/>
            <a:ext cx="604368" cy="600171"/>
          </a:xfrm>
          <a:prstGeom prst="rect">
            <a:avLst/>
          </a:prstGeom>
        </p:spPr>
      </p:pic>
    </p:spTree>
    <p:extLst>
      <p:ext uri="{BB962C8B-B14F-4D97-AF65-F5344CB8AC3E}">
        <p14:creationId xmlns:p14="http://schemas.microsoft.com/office/powerpoint/2010/main" val="1403204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8AAD52C-1CC8-489C-8F67-0E502350492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3467" y="1487142"/>
            <a:ext cx="6891187" cy="3859064"/>
          </a:xfrm>
          <a:prstGeom prst="rect">
            <a:avLst/>
          </a:prstGeom>
          <a:noFill/>
          <a:extLst>
            <a:ext uri="{909E8E84-426E-40DD-AFC4-6F175D3DCCD1}">
              <a14:hiddenFill xmlns:a14="http://schemas.microsoft.com/office/drawing/2010/main">
                <a:solidFill>
                  <a:srgbClr val="FFFFFF"/>
                </a:solidFill>
              </a14:hiddenFill>
            </a:ext>
          </a:extLst>
        </p:spPr>
      </p:pic>
      <p:sp>
        <p:nvSpPr>
          <p:cNvPr id="1034" name="Rectangle 70">
            <a:extLst>
              <a:ext uri="{FF2B5EF4-FFF2-40B4-BE49-F238E27FC236}">
                <a16:creationId xmlns:a16="http://schemas.microsoft.com/office/drawing/2014/main" id="{F5493CFF-E43B-4B10-ACE1-C8A1246629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9873" y="0"/>
            <a:ext cx="4062127"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E558C8F-CBA4-4825-A8BE-19A823BD94B6}"/>
              </a:ext>
            </a:extLst>
          </p:cNvPr>
          <p:cNvSpPr txBox="1"/>
          <p:nvPr/>
        </p:nvSpPr>
        <p:spPr>
          <a:xfrm>
            <a:off x="8502650" y="1034508"/>
            <a:ext cx="3392939" cy="2831273"/>
          </a:xfrm>
          <a:prstGeom prst="rect">
            <a:avLst/>
          </a:prstGeom>
        </p:spPr>
        <p:txBody>
          <a:bodyPr vert="horz" lIns="91440" tIns="45720" rIns="91440" bIns="45720" rtlCol="0">
            <a:noAutofit/>
          </a:bodyPr>
          <a:lstStyle/>
          <a:p>
            <a:pPr>
              <a:lnSpc>
                <a:spcPct val="90000"/>
              </a:lnSpc>
              <a:spcAft>
                <a:spcPts val="600"/>
              </a:spcAft>
            </a:pPr>
            <a:r>
              <a:rPr lang="en-US" sz="2800" dirty="0">
                <a:solidFill>
                  <a:schemeClr val="bg1"/>
                </a:solidFill>
                <a:effectLst/>
              </a:rPr>
              <a:t>Today, </a:t>
            </a:r>
            <a:r>
              <a:rPr lang="en-US" sz="2800" dirty="0">
                <a:solidFill>
                  <a:schemeClr val="bg1"/>
                </a:solidFill>
              </a:rPr>
              <a:t>worker</a:t>
            </a:r>
            <a:r>
              <a:rPr lang="en-US" sz="2800" dirty="0">
                <a:solidFill>
                  <a:schemeClr val="bg1"/>
                </a:solidFill>
                <a:effectLst/>
              </a:rPr>
              <a:t> surveillance functions according to principles that are similar to </a:t>
            </a:r>
            <a:r>
              <a:rPr lang="en-US" sz="2800" dirty="0">
                <a:solidFill>
                  <a:schemeClr val="bg1"/>
                </a:solidFill>
              </a:rPr>
              <a:t>Jeremy Bentham’s Panopticon, a prison system that made it possible to observe inmates from a centrally positioned guard.</a:t>
            </a:r>
          </a:p>
        </p:txBody>
      </p:sp>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8" name="TextBox 7">
            <a:extLst>
              <a:ext uri="{FF2B5EF4-FFF2-40B4-BE49-F238E27FC236}">
                <a16:creationId xmlns:a16="http://schemas.microsoft.com/office/drawing/2014/main" id="{C9D2312D-AF09-42E5-B080-F52A197A85AE}"/>
              </a:ext>
            </a:extLst>
          </p:cNvPr>
          <p:cNvSpPr txBox="1"/>
          <p:nvPr/>
        </p:nvSpPr>
        <p:spPr>
          <a:xfrm>
            <a:off x="616534" y="6370518"/>
            <a:ext cx="6891187" cy="385906"/>
          </a:xfrm>
          <a:prstGeom prst="rect">
            <a:avLst/>
          </a:prstGeom>
          <a:noFill/>
          <a:ln>
            <a:noFill/>
          </a:ln>
        </p:spPr>
        <p:txBody>
          <a:bodyPr wrap="square">
            <a:noAutofit/>
          </a:bodyPr>
          <a:lstStyle/>
          <a:p>
            <a:pPr>
              <a:spcAft>
                <a:spcPts val="600"/>
              </a:spcAft>
            </a:pPr>
            <a:r>
              <a:rPr lang="es-ES" sz="1200" dirty="0" err="1">
                <a:solidFill>
                  <a:schemeClr val="bg1">
                    <a:lumMod val="50000"/>
                  </a:schemeClr>
                </a:solidFill>
              </a:rPr>
              <a:t>Image</a:t>
            </a:r>
            <a:r>
              <a:rPr lang="es-ES" sz="1200" dirty="0">
                <a:solidFill>
                  <a:schemeClr val="bg1">
                    <a:lumMod val="50000"/>
                  </a:schemeClr>
                </a:solidFill>
              </a:rPr>
              <a:t> </a:t>
            </a:r>
            <a:r>
              <a:rPr lang="es-ES" sz="1200" dirty="0" err="1">
                <a:solidFill>
                  <a:schemeClr val="bg1">
                    <a:lumMod val="50000"/>
                  </a:schemeClr>
                </a:solidFill>
              </a:rPr>
              <a:t>credit</a:t>
            </a:r>
            <a:r>
              <a:rPr lang="es-ES" sz="1200" dirty="0">
                <a:solidFill>
                  <a:schemeClr val="bg1">
                    <a:lumMod val="50000"/>
                  </a:schemeClr>
                </a:solidFill>
              </a:rPr>
              <a:t>: https://medium.com/@xzhan065/power-of-panopticism-in-modern-society-79ea015fab9a</a:t>
            </a:r>
            <a:endParaRPr lang="en-BE" sz="1200" dirty="0">
              <a:solidFill>
                <a:schemeClr val="bg1">
                  <a:lumMod val="50000"/>
                </a:schemeClr>
              </a:solidFill>
            </a:endParaRPr>
          </a:p>
        </p:txBody>
      </p:sp>
      <p:sp>
        <p:nvSpPr>
          <p:cNvPr id="18" name="Date Placeholder 3">
            <a:extLst>
              <a:ext uri="{FF2B5EF4-FFF2-40B4-BE49-F238E27FC236}">
                <a16:creationId xmlns:a16="http://schemas.microsoft.com/office/drawing/2014/main" id="{27861A6D-55F3-4FD6-A259-07767A701056}"/>
              </a:ext>
            </a:extLst>
          </p:cNvPr>
          <p:cNvSpPr>
            <a:spLocks noGrp="1" noChangeArrowheads="1"/>
          </p:cNvSpPr>
          <p:nvPr>
            <p:ph type="dt" sz="quarter" idx="10"/>
          </p:nvPr>
        </p:nvSpPr>
        <p:spPr bwMode="auto">
          <a:xfrm>
            <a:off x="797265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418507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70">
            <a:extLst>
              <a:ext uri="{FF2B5EF4-FFF2-40B4-BE49-F238E27FC236}">
                <a16:creationId xmlns:a16="http://schemas.microsoft.com/office/drawing/2014/main" id="{F5493CFF-E43B-4B10-ACE1-C8A1246629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9873" y="0"/>
            <a:ext cx="4062127"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E558C8F-CBA4-4825-A8BE-19A823BD94B6}"/>
              </a:ext>
            </a:extLst>
          </p:cNvPr>
          <p:cNvSpPr txBox="1"/>
          <p:nvPr/>
        </p:nvSpPr>
        <p:spPr>
          <a:xfrm>
            <a:off x="8502650" y="1034508"/>
            <a:ext cx="3392939" cy="2831273"/>
          </a:xfrm>
          <a:prstGeom prst="rect">
            <a:avLst/>
          </a:prstGeom>
        </p:spPr>
        <p:txBody>
          <a:bodyPr vert="horz" lIns="91440" tIns="45720" rIns="91440" bIns="45720" rtlCol="0">
            <a:noAutofit/>
          </a:bodyPr>
          <a:lstStyle/>
          <a:p>
            <a:pPr>
              <a:lnSpc>
                <a:spcPct val="90000"/>
              </a:lnSpc>
              <a:spcAft>
                <a:spcPts val="600"/>
              </a:spcAft>
            </a:pPr>
            <a:r>
              <a:rPr lang="en-US" sz="2800" dirty="0">
                <a:solidFill>
                  <a:schemeClr val="bg1"/>
                </a:solidFill>
                <a:effectLst/>
              </a:rPr>
              <a:t>Surveillance technology has long been only available to states, but we see now that it is increasingly used in the workplace and combined with algorithms it is more powerful</a:t>
            </a:r>
            <a:endParaRPr lang="en-US" sz="2800" dirty="0">
              <a:solidFill>
                <a:schemeClr val="bg1"/>
              </a:solidFill>
            </a:endParaRPr>
          </a:p>
        </p:txBody>
      </p:sp>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18" name="Date Placeholder 3">
            <a:extLst>
              <a:ext uri="{FF2B5EF4-FFF2-40B4-BE49-F238E27FC236}">
                <a16:creationId xmlns:a16="http://schemas.microsoft.com/office/drawing/2014/main" id="{27861A6D-55F3-4FD6-A259-07767A701056}"/>
              </a:ext>
            </a:extLst>
          </p:cNvPr>
          <p:cNvSpPr>
            <a:spLocks noGrp="1" noChangeArrowheads="1"/>
          </p:cNvSpPr>
          <p:nvPr>
            <p:ph type="dt" sz="quarter" idx="10"/>
          </p:nvPr>
        </p:nvSpPr>
        <p:spPr bwMode="auto">
          <a:xfrm>
            <a:off x="797265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endPar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endParaRPr>
          </a:p>
        </p:txBody>
      </p:sp>
      <p:pic>
        <p:nvPicPr>
          <p:cNvPr id="2" name="Picture 2" descr="surveillance">
            <a:extLst>
              <a:ext uri="{FF2B5EF4-FFF2-40B4-BE49-F238E27FC236}">
                <a16:creationId xmlns:a16="http://schemas.microsoft.com/office/drawing/2014/main" id="{7E02F435-CA0A-427B-ADC4-49901FD328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19" y="304920"/>
            <a:ext cx="8082554" cy="60751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7457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32282" y="1114427"/>
            <a:ext cx="10666646" cy="4457696"/>
          </a:xfrm>
        </p:spPr>
        <p:txBody>
          <a:bodyPr anchor="ctr">
            <a:normAutofit/>
          </a:bodyPr>
          <a:lstStyle/>
          <a:p>
            <a:pPr algn="l">
              <a:spcBef>
                <a:spcPts val="0"/>
              </a:spcBef>
            </a:pPr>
            <a:endParaRPr lang="en-US" sz="1800" dirty="0">
              <a:solidFill>
                <a:schemeClr val="bg1"/>
              </a:solidFill>
              <a:ea typeface="Georgia" panose="02040502050405020303" pitchFamily="18" charset="0"/>
            </a:endParaRPr>
          </a:p>
          <a:p>
            <a:pPr algn="l">
              <a:spcBef>
                <a:spcPts val="0"/>
              </a:spcBef>
            </a:pPr>
            <a:r>
              <a:rPr lang="en-GB" sz="2800" b="1" dirty="0">
                <a:solidFill>
                  <a:srgbClr val="FF6600"/>
                </a:solidFill>
                <a:effectLst/>
                <a:ea typeface="Georgia" panose="02040502050405020303" pitchFamily="18" charset="0"/>
                <a:cs typeface="Times New Roman" panose="02020603050405020304" pitchFamily="18" charset="0"/>
              </a:rPr>
              <a:t>The trend of People Analytics</a:t>
            </a:r>
            <a:br>
              <a:rPr lang="en-BE" sz="2800" b="1" dirty="0">
                <a:solidFill>
                  <a:srgbClr val="FF6600"/>
                </a:solidFill>
                <a:effectLst/>
                <a:ea typeface="Georgia" panose="02040502050405020303" pitchFamily="18" charset="0"/>
                <a:cs typeface="Times New Roman" panose="02020603050405020304" pitchFamily="18" charset="0"/>
              </a:rPr>
            </a:br>
            <a:endParaRPr lang="en-GB" sz="2800" b="1" dirty="0">
              <a:solidFill>
                <a:srgbClr val="FF6600"/>
              </a:solidFill>
              <a:effectLst/>
              <a:ea typeface="Georgia" panose="02040502050405020303" pitchFamily="18" charset="0"/>
            </a:endParaRPr>
          </a:p>
          <a:p>
            <a:pPr algn="l">
              <a:spcBef>
                <a:spcPts val="0"/>
              </a:spcBef>
              <a:spcAft>
                <a:spcPts val="0"/>
              </a:spcAft>
            </a:pPr>
            <a:endParaRPr lang="en-BE" sz="2800" dirty="0">
              <a:solidFill>
                <a:srgbClr val="FFFFFF"/>
              </a:solidFill>
              <a:effectLst/>
              <a:ea typeface="Georgia" panose="02040502050405020303" pitchFamily="18" charset="0"/>
            </a:endParaRPr>
          </a:p>
          <a:p>
            <a:pPr algn="l"/>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3491918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
        <p:nvSpPr>
          <p:cNvPr id="5" name="AutoShape 2">
            <a:extLst>
              <a:ext uri="{FF2B5EF4-FFF2-40B4-BE49-F238E27FC236}">
                <a16:creationId xmlns:a16="http://schemas.microsoft.com/office/drawing/2014/main" id="{14130DA7-387E-40AE-B5C6-85D640E5834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BE"/>
          </a:p>
        </p:txBody>
      </p:sp>
      <p:sp>
        <p:nvSpPr>
          <p:cNvPr id="21" name="TextBox 20">
            <a:extLst>
              <a:ext uri="{FF2B5EF4-FFF2-40B4-BE49-F238E27FC236}">
                <a16:creationId xmlns:a16="http://schemas.microsoft.com/office/drawing/2014/main" id="{CAEDE936-FD54-4669-98A4-C3702DDDE184}"/>
              </a:ext>
            </a:extLst>
          </p:cNvPr>
          <p:cNvSpPr txBox="1"/>
          <p:nvPr/>
        </p:nvSpPr>
        <p:spPr>
          <a:xfrm>
            <a:off x="296411" y="6265586"/>
            <a:ext cx="6096000" cy="276999"/>
          </a:xfrm>
          <a:prstGeom prst="rect">
            <a:avLst/>
          </a:prstGeom>
          <a:noFill/>
        </p:spPr>
        <p:txBody>
          <a:bodyPr wrap="square">
            <a:spAutoFit/>
          </a:bodyPr>
          <a:lstStyle/>
          <a:p>
            <a:r>
              <a:rPr lang="es-ES" sz="1200" b="0" i="0" dirty="0">
                <a:solidFill>
                  <a:schemeClr val="bg1">
                    <a:lumMod val="50000"/>
                  </a:schemeClr>
                </a:solidFill>
                <a:effectLst/>
                <a:latin typeface="Opensans"/>
              </a:rPr>
              <a:t>Deloitte 2020 Global Human Capital </a:t>
            </a:r>
            <a:r>
              <a:rPr lang="es-ES" sz="1200" b="0" i="0" dirty="0" err="1">
                <a:solidFill>
                  <a:schemeClr val="bg1">
                    <a:lumMod val="50000"/>
                  </a:schemeClr>
                </a:solidFill>
                <a:effectLst/>
                <a:latin typeface="Opensans"/>
              </a:rPr>
              <a:t>Trends</a:t>
            </a:r>
            <a:endParaRPr lang="en-BE" sz="1200" dirty="0">
              <a:solidFill>
                <a:schemeClr val="bg1">
                  <a:lumMod val="50000"/>
                </a:schemeClr>
              </a:solidFill>
            </a:endParaRPr>
          </a:p>
        </p:txBody>
      </p:sp>
      <p:pic>
        <p:nvPicPr>
          <p:cNvPr id="6" name="Picture 5">
            <a:extLst>
              <a:ext uri="{FF2B5EF4-FFF2-40B4-BE49-F238E27FC236}">
                <a16:creationId xmlns:a16="http://schemas.microsoft.com/office/drawing/2014/main" id="{95C5029E-B403-4652-B91D-B997B916E1D1}"/>
              </a:ext>
            </a:extLst>
          </p:cNvPr>
          <p:cNvPicPr>
            <a:picLocks noChangeAspect="1"/>
          </p:cNvPicPr>
          <p:nvPr/>
        </p:nvPicPr>
        <p:blipFill rotWithShape="1">
          <a:blip r:embed="rId3"/>
          <a:srcRect l="7644" t="21124" r="30764" b="21293"/>
          <a:stretch/>
        </p:blipFill>
        <p:spPr>
          <a:xfrm>
            <a:off x="108835" y="70281"/>
            <a:ext cx="11633204" cy="6117674"/>
          </a:xfrm>
          <a:prstGeom prst="rect">
            <a:avLst/>
          </a:prstGeom>
        </p:spPr>
      </p:pic>
      <p:sp>
        <p:nvSpPr>
          <p:cNvPr id="8" name="TextBox 7">
            <a:extLst>
              <a:ext uri="{FF2B5EF4-FFF2-40B4-BE49-F238E27FC236}">
                <a16:creationId xmlns:a16="http://schemas.microsoft.com/office/drawing/2014/main" id="{72E52C86-EDF0-496F-9DC4-564F28F9431D}"/>
              </a:ext>
            </a:extLst>
          </p:cNvPr>
          <p:cNvSpPr txBox="1"/>
          <p:nvPr/>
        </p:nvSpPr>
        <p:spPr>
          <a:xfrm>
            <a:off x="126998" y="4545366"/>
            <a:ext cx="11633204" cy="417251"/>
          </a:xfrm>
          <a:prstGeom prst="rect">
            <a:avLst/>
          </a:prstGeom>
          <a:noFill/>
          <a:ln w="57150">
            <a:solidFill>
              <a:srgbClr val="FFFF00"/>
            </a:solidFill>
          </a:ln>
        </p:spPr>
        <p:txBody>
          <a:bodyPr wrap="square" rtlCol="0">
            <a:spAutoFit/>
          </a:bodyPr>
          <a:lstStyle/>
          <a:p>
            <a:endParaRPr lang="en-BE" dirty="0"/>
          </a:p>
        </p:txBody>
      </p:sp>
    </p:spTree>
    <p:extLst>
      <p:ext uri="{BB962C8B-B14F-4D97-AF65-F5344CB8AC3E}">
        <p14:creationId xmlns:p14="http://schemas.microsoft.com/office/powerpoint/2010/main" val="3927589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 name="Image 13" descr="etui white - transparent background.png">
            <a:extLst>
              <a:ext uri="{FF2B5EF4-FFF2-40B4-BE49-F238E27FC236}">
                <a16:creationId xmlns:a16="http://schemas.microsoft.com/office/drawing/2014/main" id="{5561A58A-43C0-44C0-AD64-1433BA2EFFAB}"/>
              </a:ext>
            </a:extLst>
          </p:cNvPr>
          <p:cNvPicPr>
            <a:picLocks noChangeAspect="1"/>
          </p:cNvPicPr>
          <p:nvPr/>
        </p:nvPicPr>
        <p:blipFill>
          <a:blip r:embed="rId2" cstate="print"/>
          <a:srcRect/>
          <a:stretch>
            <a:fillRect/>
          </a:stretch>
        </p:blipFill>
        <p:spPr bwMode="auto">
          <a:xfrm>
            <a:off x="10526028" y="6075123"/>
            <a:ext cx="1369561" cy="590790"/>
          </a:xfrm>
          <a:prstGeom prst="rect">
            <a:avLst/>
          </a:prstGeom>
          <a:noFill/>
          <a:ln w="9525">
            <a:noFill/>
            <a:miter lim="800000"/>
            <a:headEnd/>
            <a:tailEnd/>
          </a:ln>
        </p:spPr>
      </p:pic>
      <p:sp>
        <p:nvSpPr>
          <p:cNvPr id="10" name="Date Placeholder 3">
            <a:extLst>
              <a:ext uri="{FF2B5EF4-FFF2-40B4-BE49-F238E27FC236}">
                <a16:creationId xmlns:a16="http://schemas.microsoft.com/office/drawing/2014/main" id="{610A3156-E9B3-41CE-B52C-895BB9255C31}"/>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
        <p:nvSpPr>
          <p:cNvPr id="5" name="AutoShape 2">
            <a:extLst>
              <a:ext uri="{FF2B5EF4-FFF2-40B4-BE49-F238E27FC236}">
                <a16:creationId xmlns:a16="http://schemas.microsoft.com/office/drawing/2014/main" id="{14130DA7-387E-40AE-B5C6-85D640E5834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BE"/>
          </a:p>
        </p:txBody>
      </p:sp>
      <p:pic>
        <p:nvPicPr>
          <p:cNvPr id="7" name="Picture 6">
            <a:extLst>
              <a:ext uri="{FF2B5EF4-FFF2-40B4-BE49-F238E27FC236}">
                <a16:creationId xmlns:a16="http://schemas.microsoft.com/office/drawing/2014/main" id="{DA1CFD53-086E-4F8C-9BE5-D481F284BDCC}"/>
              </a:ext>
            </a:extLst>
          </p:cNvPr>
          <p:cNvPicPr>
            <a:picLocks noChangeAspect="1"/>
          </p:cNvPicPr>
          <p:nvPr/>
        </p:nvPicPr>
        <p:blipFill rotWithShape="1">
          <a:blip r:embed="rId3"/>
          <a:srcRect l="25313" t="13056" r="25312" b="11416"/>
          <a:stretch/>
        </p:blipFill>
        <p:spPr>
          <a:xfrm>
            <a:off x="323059" y="188472"/>
            <a:ext cx="7098688" cy="6108109"/>
          </a:xfrm>
          <a:prstGeom prst="rect">
            <a:avLst/>
          </a:prstGeom>
        </p:spPr>
      </p:pic>
      <p:sp>
        <p:nvSpPr>
          <p:cNvPr id="20" name="TextBox 19">
            <a:extLst>
              <a:ext uri="{FF2B5EF4-FFF2-40B4-BE49-F238E27FC236}">
                <a16:creationId xmlns:a16="http://schemas.microsoft.com/office/drawing/2014/main" id="{F3EFF427-23CC-4305-A081-13C8F6637207}"/>
              </a:ext>
            </a:extLst>
          </p:cNvPr>
          <p:cNvSpPr txBox="1"/>
          <p:nvPr/>
        </p:nvSpPr>
        <p:spPr>
          <a:xfrm>
            <a:off x="7818330" y="304920"/>
            <a:ext cx="4077259" cy="5402565"/>
          </a:xfrm>
          <a:prstGeom prst="rect">
            <a:avLst/>
          </a:prstGeom>
        </p:spPr>
        <p:txBody>
          <a:bodyPr vert="horz" lIns="91440" tIns="45720" rIns="91440" bIns="45720" rtlCol="0">
            <a:normAutofit/>
          </a:bodyPr>
          <a:lstStyle/>
          <a:p>
            <a:pPr>
              <a:lnSpc>
                <a:spcPct val="90000"/>
              </a:lnSpc>
              <a:spcAft>
                <a:spcPts val="600"/>
              </a:spcAft>
            </a:pPr>
            <a:r>
              <a:rPr lang="en-US" sz="2800" dirty="0">
                <a:solidFill>
                  <a:schemeClr val="bg1"/>
                </a:solidFill>
                <a:effectLst/>
              </a:rPr>
              <a:t>Increasing adoption of People Analytics, a data driven method to manage employees better and have more data about what people are doing that could put at the services of (</a:t>
            </a:r>
            <a:r>
              <a:rPr lang="en-US" sz="2800" dirty="0">
                <a:solidFill>
                  <a:schemeClr val="bg1"/>
                </a:solidFill>
              </a:rPr>
              <a:t>strategic) </a:t>
            </a:r>
            <a:r>
              <a:rPr lang="en-US" sz="2800" dirty="0">
                <a:solidFill>
                  <a:schemeClr val="bg1"/>
                </a:solidFill>
                <a:effectLst/>
              </a:rPr>
              <a:t>decisions in an organization.</a:t>
            </a:r>
          </a:p>
          <a:p>
            <a:endParaRPr lang="en-US" sz="2800" dirty="0">
              <a:solidFill>
                <a:schemeClr val="bg1"/>
              </a:solidFill>
            </a:endParaRPr>
          </a:p>
          <a:p>
            <a:r>
              <a:rPr lang="en-US" sz="1900">
                <a:solidFill>
                  <a:schemeClr val="bg1"/>
                </a:solidFill>
                <a:effectLst/>
              </a:rPr>
              <a:t>(</a:t>
            </a:r>
            <a:r>
              <a:rPr lang="en-US" sz="1900" dirty="0">
                <a:solidFill>
                  <a:schemeClr val="bg1"/>
                </a:solidFill>
                <a:effectLst/>
              </a:rPr>
              <a:t>Cherry 2017; Sahoo 2019; Wharton University online course) </a:t>
            </a:r>
          </a:p>
          <a:p>
            <a:pPr>
              <a:lnSpc>
                <a:spcPct val="90000"/>
              </a:lnSpc>
              <a:spcAft>
                <a:spcPts val="600"/>
              </a:spcAft>
            </a:pPr>
            <a:endParaRPr lang="en-US" sz="2800" dirty="0">
              <a:solidFill>
                <a:schemeClr val="bg1"/>
              </a:solidFill>
            </a:endParaRPr>
          </a:p>
          <a:p>
            <a:pPr>
              <a:lnSpc>
                <a:spcPct val="90000"/>
              </a:lnSpc>
              <a:spcAft>
                <a:spcPts val="600"/>
              </a:spcAft>
            </a:pPr>
            <a:endParaRPr lang="en-US" sz="2800" dirty="0">
              <a:solidFill>
                <a:schemeClr val="bg1"/>
              </a:solidFill>
            </a:endParaRPr>
          </a:p>
          <a:p>
            <a:pPr>
              <a:lnSpc>
                <a:spcPct val="90000"/>
              </a:lnSpc>
              <a:spcAft>
                <a:spcPts val="600"/>
              </a:spcAft>
            </a:pPr>
            <a:endParaRPr lang="en-US" sz="2800" dirty="0">
              <a:solidFill>
                <a:schemeClr val="bg1"/>
              </a:solidFill>
            </a:endParaRPr>
          </a:p>
          <a:p>
            <a:pPr>
              <a:lnSpc>
                <a:spcPct val="90000"/>
              </a:lnSpc>
              <a:spcAft>
                <a:spcPts val="600"/>
              </a:spcAft>
            </a:pPr>
            <a:endParaRPr lang="en-US" sz="2800" dirty="0">
              <a:solidFill>
                <a:schemeClr val="bg1"/>
              </a:solidFill>
            </a:endParaRPr>
          </a:p>
          <a:p>
            <a:pPr>
              <a:lnSpc>
                <a:spcPct val="90000"/>
              </a:lnSpc>
              <a:spcAft>
                <a:spcPts val="600"/>
              </a:spcAft>
            </a:pPr>
            <a:endParaRPr lang="en-US" sz="2800" dirty="0">
              <a:solidFill>
                <a:schemeClr val="bg1"/>
              </a:solidFill>
            </a:endParaRPr>
          </a:p>
        </p:txBody>
      </p:sp>
      <p:sp>
        <p:nvSpPr>
          <p:cNvPr id="21" name="TextBox 20">
            <a:extLst>
              <a:ext uri="{FF2B5EF4-FFF2-40B4-BE49-F238E27FC236}">
                <a16:creationId xmlns:a16="http://schemas.microsoft.com/office/drawing/2014/main" id="{CAEDE936-FD54-4669-98A4-C3702DDDE184}"/>
              </a:ext>
            </a:extLst>
          </p:cNvPr>
          <p:cNvSpPr txBox="1"/>
          <p:nvPr/>
        </p:nvSpPr>
        <p:spPr>
          <a:xfrm>
            <a:off x="323059" y="6296581"/>
            <a:ext cx="6096000" cy="276999"/>
          </a:xfrm>
          <a:prstGeom prst="rect">
            <a:avLst/>
          </a:prstGeom>
          <a:noFill/>
        </p:spPr>
        <p:txBody>
          <a:bodyPr wrap="square">
            <a:spAutoFit/>
          </a:bodyPr>
          <a:lstStyle/>
          <a:p>
            <a:r>
              <a:rPr lang="es-ES" sz="1200" b="0" i="0" dirty="0">
                <a:solidFill>
                  <a:schemeClr val="bg1">
                    <a:lumMod val="50000"/>
                  </a:schemeClr>
                </a:solidFill>
                <a:effectLst/>
                <a:latin typeface="Opensans"/>
              </a:rPr>
              <a:t>Deloitte 2017 Global Human Capital </a:t>
            </a:r>
            <a:r>
              <a:rPr lang="es-ES" sz="1200" b="0" i="0" dirty="0" err="1">
                <a:solidFill>
                  <a:schemeClr val="bg1">
                    <a:lumMod val="50000"/>
                  </a:schemeClr>
                </a:solidFill>
                <a:effectLst/>
                <a:latin typeface="Opensans"/>
              </a:rPr>
              <a:t>Trends</a:t>
            </a:r>
            <a:endParaRPr lang="en-BE" sz="1200" dirty="0">
              <a:solidFill>
                <a:schemeClr val="bg1">
                  <a:lumMod val="50000"/>
                </a:schemeClr>
              </a:solidFill>
            </a:endParaRPr>
          </a:p>
        </p:txBody>
      </p:sp>
    </p:spTree>
    <p:extLst>
      <p:ext uri="{BB962C8B-B14F-4D97-AF65-F5344CB8AC3E}">
        <p14:creationId xmlns:p14="http://schemas.microsoft.com/office/powerpoint/2010/main" val="3353141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BGRectangle">
            <a:extLst>
              <a:ext uri="{FF2B5EF4-FFF2-40B4-BE49-F238E27FC236}">
                <a16:creationId xmlns:a16="http://schemas.microsoft.com/office/drawing/2014/main" id="{89C1B8B3-9FDD-4D8C-9C4D-2FD7CFA2F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Agencies Need to Move Beyond “People” Analytics to “Relational” Analytics -  Government Executive">
            <a:extLst>
              <a:ext uri="{FF2B5EF4-FFF2-40B4-BE49-F238E27FC236}">
                <a16:creationId xmlns:a16="http://schemas.microsoft.com/office/drawing/2014/main" id="{8427DAB0-3650-4E66-A087-2624881F0EEA}"/>
              </a:ext>
            </a:extLst>
          </p:cNvPr>
          <p:cNvPicPr>
            <a:picLocks noChangeAspect="1" noChangeArrowheads="1"/>
          </p:cNvPicPr>
          <p:nvPr/>
        </p:nvPicPr>
        <p:blipFill rotWithShape="1">
          <a:blip r:embed="rId2">
            <a:alphaModFix amt="30000"/>
            <a:extLst>
              <a:ext uri="{28A0092B-C50C-407E-A947-70E740481C1C}">
                <a14:useLocalDpi xmlns:a14="http://schemas.microsoft.com/office/drawing/2010/main" val="0"/>
              </a:ext>
            </a:extLst>
          </a:blip>
          <a:srcRect l="14290" r="4376"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D8F7258-6F6D-40F9-8C75-795E472E0018}"/>
              </a:ext>
            </a:extLst>
          </p:cNvPr>
          <p:cNvSpPr>
            <a:spLocks noGrp="1"/>
          </p:cNvSpPr>
          <p:nvPr>
            <p:ph type="subTitle" idx="1"/>
          </p:nvPr>
        </p:nvSpPr>
        <p:spPr>
          <a:xfrm>
            <a:off x="732282" y="1114427"/>
            <a:ext cx="7369302" cy="4457696"/>
          </a:xfrm>
        </p:spPr>
        <p:txBody>
          <a:bodyPr anchor="ctr">
            <a:normAutofit/>
          </a:bodyPr>
          <a:lstStyle/>
          <a:p>
            <a:pPr algn="l">
              <a:spcBef>
                <a:spcPts val="0"/>
              </a:spcBef>
            </a:pPr>
            <a:r>
              <a:rPr lang="en-US" sz="2800" dirty="0">
                <a:solidFill>
                  <a:srgbClr val="FFFFFF"/>
                </a:solidFill>
                <a:effectLst/>
                <a:ea typeface="Georgia" panose="02040502050405020303" pitchFamily="18" charset="0"/>
              </a:rPr>
              <a:t>Traditional examples of People Analytics are seen in HR and recruitment, calls </a:t>
            </a:r>
            <a:r>
              <a:rPr lang="en-US" sz="2800" dirty="0" err="1">
                <a:solidFill>
                  <a:srgbClr val="FFFFFF"/>
                </a:solidFill>
                <a:effectLst/>
                <a:ea typeface="Georgia" panose="02040502050405020303" pitchFamily="18" charset="0"/>
              </a:rPr>
              <a:t>centres</a:t>
            </a:r>
            <a:r>
              <a:rPr lang="en-US" sz="2800" dirty="0">
                <a:solidFill>
                  <a:srgbClr val="FFFFFF"/>
                </a:solidFill>
                <a:effectLst/>
                <a:ea typeface="Georgia" panose="02040502050405020303" pitchFamily="18" charset="0"/>
              </a:rPr>
              <a:t>, software engineers, banking sector, etc.</a:t>
            </a:r>
          </a:p>
          <a:p>
            <a:pPr algn="l">
              <a:spcBef>
                <a:spcPts val="0"/>
              </a:spcBef>
            </a:pPr>
            <a:endParaRPr lang="en-US" sz="2800" dirty="0">
              <a:solidFill>
                <a:srgbClr val="FFFFFF"/>
              </a:solidFill>
              <a:ea typeface="Georgia" panose="02040502050405020303" pitchFamily="18" charset="0"/>
            </a:endParaRPr>
          </a:p>
          <a:p>
            <a:pPr algn="l">
              <a:spcBef>
                <a:spcPts val="0"/>
              </a:spcBef>
            </a:pPr>
            <a:r>
              <a:rPr lang="en-US" sz="2800" b="1" dirty="0">
                <a:solidFill>
                  <a:srgbClr val="FF6600"/>
                </a:solidFill>
                <a:ea typeface="Georgia" panose="02040502050405020303" pitchFamily="18" charset="0"/>
              </a:rPr>
              <a:t>Other sectors:</a:t>
            </a:r>
            <a:r>
              <a:rPr lang="en-US" sz="2800" b="1" dirty="0">
                <a:solidFill>
                  <a:srgbClr val="FFFFFF"/>
                </a:solidFill>
                <a:ea typeface="Georgia" panose="02040502050405020303" pitchFamily="18" charset="0"/>
              </a:rPr>
              <a:t> </a:t>
            </a:r>
            <a:r>
              <a:rPr lang="en-US" sz="2800" dirty="0">
                <a:solidFill>
                  <a:srgbClr val="FFFFFF"/>
                </a:solidFill>
                <a:ea typeface="Georgia" panose="02040502050405020303" pitchFamily="18" charset="0"/>
              </a:rPr>
              <a:t>It is not about PA in HR data only. </a:t>
            </a:r>
          </a:p>
          <a:p>
            <a:pPr algn="l">
              <a:spcBef>
                <a:spcPts val="0"/>
              </a:spcBef>
            </a:pPr>
            <a:endParaRPr lang="en-US" sz="2800" dirty="0">
              <a:solidFill>
                <a:srgbClr val="FFFFFF"/>
              </a:solidFill>
              <a:ea typeface="Georgia" panose="02040502050405020303" pitchFamily="18" charset="0"/>
            </a:endParaRPr>
          </a:p>
          <a:p>
            <a:pPr algn="l">
              <a:spcBef>
                <a:spcPts val="0"/>
              </a:spcBef>
            </a:pPr>
            <a:r>
              <a:rPr lang="en-US" sz="2800" b="1" dirty="0">
                <a:solidFill>
                  <a:srgbClr val="FF6600"/>
                </a:solidFill>
                <a:ea typeface="Georgia" panose="02040502050405020303" pitchFamily="18" charset="0"/>
              </a:rPr>
              <a:t>Enhanced data analytics: </a:t>
            </a:r>
            <a:r>
              <a:rPr lang="en-US" sz="2800" dirty="0">
                <a:solidFill>
                  <a:srgbClr val="FFFFFF"/>
                </a:solidFill>
                <a:ea typeface="Georgia" panose="02040502050405020303" pitchFamily="18" charset="0"/>
              </a:rPr>
              <a:t>When data, analytics and AI are put together, they connect everything for powerful decision-making in an organization but also it has become key in revealing other dimensions to look at.</a:t>
            </a:r>
            <a:endParaRPr lang="en-BE" sz="1800" dirty="0">
              <a:solidFill>
                <a:srgbClr val="FFFFFF"/>
              </a:solidFill>
            </a:endParaRPr>
          </a:p>
        </p:txBody>
      </p:sp>
      <p:sp>
        <p:nvSpPr>
          <p:cNvPr id="75" name="!!Line">
            <a:extLst>
              <a:ext uri="{FF2B5EF4-FFF2-40B4-BE49-F238E27FC236}">
                <a16:creationId xmlns:a16="http://schemas.microsoft.com/office/drawing/2014/main" id="{93A9CEA1-EFF3-40F6-AB36-E232925E7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4632" y="2286000"/>
            <a:ext cx="27432" cy="2286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13" descr="etui white - transparent background.png">
            <a:extLst>
              <a:ext uri="{FF2B5EF4-FFF2-40B4-BE49-F238E27FC236}">
                <a16:creationId xmlns:a16="http://schemas.microsoft.com/office/drawing/2014/main" id="{BEA44EB7-4F99-4448-AE77-094151528C8C}"/>
              </a:ext>
            </a:extLst>
          </p:cNvPr>
          <p:cNvPicPr>
            <a:picLocks noChangeAspect="1"/>
          </p:cNvPicPr>
          <p:nvPr/>
        </p:nvPicPr>
        <p:blipFill>
          <a:blip r:embed="rId3" cstate="print"/>
          <a:srcRect/>
          <a:stretch>
            <a:fillRect/>
          </a:stretch>
        </p:blipFill>
        <p:spPr bwMode="auto">
          <a:xfrm>
            <a:off x="10526028" y="6075123"/>
            <a:ext cx="1369561" cy="590790"/>
          </a:xfrm>
          <a:prstGeom prst="rect">
            <a:avLst/>
          </a:prstGeom>
          <a:noFill/>
          <a:ln w="9525">
            <a:noFill/>
            <a:miter lim="800000"/>
            <a:headEnd/>
            <a:tailEnd/>
          </a:ln>
        </p:spPr>
      </p:pic>
      <p:sp>
        <p:nvSpPr>
          <p:cNvPr id="15" name="Date Placeholder 3">
            <a:extLst>
              <a:ext uri="{FF2B5EF4-FFF2-40B4-BE49-F238E27FC236}">
                <a16:creationId xmlns:a16="http://schemas.microsoft.com/office/drawing/2014/main" id="{7A3DD2C3-B48D-4F0C-8799-42D1A33E9FF7}"/>
              </a:ext>
            </a:extLst>
          </p:cNvPr>
          <p:cNvSpPr>
            <a:spLocks noGrp="1" noChangeArrowheads="1"/>
          </p:cNvSpPr>
          <p:nvPr>
            <p:ph type="dt" sz="quarter" idx="10"/>
          </p:nvPr>
        </p:nvSpPr>
        <p:spPr bwMode="auto">
          <a:xfrm>
            <a:off x="7697448" y="6187955"/>
            <a:ext cx="2719745" cy="365125"/>
          </a:xfrm>
        </p:spPr>
        <p:txBody>
          <a:bodyPr numCol="1" anchorCtr="0" compatLnSpc="1">
            <a:prstTxWarp prst="textNoShape">
              <a:avLst/>
            </a:prstTxWarp>
            <a:noAutofit/>
          </a:bodyPr>
          <a:lstStyle/>
          <a:p>
            <a:pPr marL="0" marR="0" lvl="0" indent="0" defTabSz="914400" rtl="0" eaLnBrk="1" fontAlgn="base" latinLnBrk="0" hangingPunct="1">
              <a:lnSpc>
                <a:spcPct val="90000"/>
              </a:lnSpc>
              <a:spcBef>
                <a:spcPct val="0"/>
              </a:spcBef>
              <a:spcAft>
                <a:spcPts val="600"/>
              </a:spcAft>
              <a:buClrTx/>
              <a:buSzTx/>
              <a:buFontTx/>
              <a:buNone/>
              <a:tabLst/>
              <a:defRPr/>
            </a:pPr>
            <a:r>
              <a:rPr kumimoji="0" lang="en-US" altLang="fr-FR" b="0" i="0" u="none" strike="noStrike" kern="1200" cap="none" spc="0" normalizeH="0" baseline="0" noProof="0" dirty="0">
                <a:ln>
                  <a:noFill/>
                </a:ln>
                <a:solidFill>
                  <a:schemeClr val="bg1">
                    <a:lumMod val="85000"/>
                    <a:alpha val="80000"/>
                  </a:schemeClr>
                </a:solidFill>
                <a:effectLst/>
                <a:uLnTx/>
                <a:uFillTx/>
                <a:latin typeface="Arial" panose="020B0604020202020204" pitchFamily="34" charset="0"/>
                <a:ea typeface="+mn-ea"/>
                <a:cs typeface="Arial" panose="020B0604020202020204" pitchFamily="34" charset="0"/>
              </a:rPr>
              <a:t>Aida Ponce Del Castillo © etui (2021)</a:t>
            </a:r>
          </a:p>
        </p:txBody>
      </p:sp>
    </p:spTree>
    <p:extLst>
      <p:ext uri="{BB962C8B-B14F-4D97-AF65-F5344CB8AC3E}">
        <p14:creationId xmlns:p14="http://schemas.microsoft.com/office/powerpoint/2010/main" val="23398359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68CF766DAE5674FA82187A6BD986605" ma:contentTypeVersion="12" ma:contentTypeDescription="Crée un document." ma:contentTypeScope="" ma:versionID="f66c1ebf03804cb4ba5935df1daaf1cb">
  <xsd:schema xmlns:xsd="http://www.w3.org/2001/XMLSchema" xmlns:xs="http://www.w3.org/2001/XMLSchema" xmlns:p="http://schemas.microsoft.com/office/2006/metadata/properties" xmlns:ns3="3b538c44-ee57-43d4-aa7f-67aa63b815dd" xmlns:ns4="e6b35350-3c61-4985-b3cb-cfa84c39e117" targetNamespace="http://schemas.microsoft.com/office/2006/metadata/properties" ma:root="true" ma:fieldsID="382aa619818bbbb37e59b322dd5d4ad6" ns3:_="" ns4:_="">
    <xsd:import namespace="3b538c44-ee57-43d4-aa7f-67aa63b815dd"/>
    <xsd:import namespace="e6b35350-3c61-4985-b3cb-cfa84c39e11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538c44-ee57-43d4-aa7f-67aa63b815dd"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SharingHintHash" ma:index="10" nillable="true" ma:displayName="Partage du hachage d’indicateur"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b35350-3c61-4985-b3cb-cfa84c39e11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33453A6-E45C-486B-9410-C46E3CCAC7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538c44-ee57-43d4-aa7f-67aa63b815dd"/>
    <ds:schemaRef ds:uri="e6b35350-3c61-4985-b3cb-cfa84c39e1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DD18044-0FF2-4E9B-99FE-BD040B232FE4}">
  <ds:schemaRefs>
    <ds:schemaRef ds:uri="http://schemas.microsoft.com/sharepoint/v3/contenttype/forms"/>
  </ds:schemaRefs>
</ds:datastoreItem>
</file>

<file path=customXml/itemProps3.xml><?xml version="1.0" encoding="utf-8"?>
<ds:datastoreItem xmlns:ds="http://schemas.openxmlformats.org/officeDocument/2006/customXml" ds:itemID="{918CCB81-F4B4-4FD0-B0B2-AE8DC57DAAB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2219</Words>
  <Application>Microsoft Office PowerPoint</Application>
  <PresentationFormat>Widescreen</PresentationFormat>
  <Paragraphs>328</Paragraphs>
  <Slides>35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Calibri Light</vt:lpstr>
      <vt:lpstr>Georgia</vt:lpstr>
      <vt:lpstr>Opensans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PONCE Aída</dc:creator>
  <cp:lastModifiedBy>PONCE Aída</cp:lastModifiedBy>
  <cp:revision>3</cp:revision>
  <dcterms:created xsi:type="dcterms:W3CDTF">2021-03-16T10:26:59Z</dcterms:created>
  <dcterms:modified xsi:type="dcterms:W3CDTF">2021-12-07T08:32:46Z</dcterms:modified>
</cp:coreProperties>
</file>