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2"/>
  </p:notesMasterIdLst>
  <p:sldIdLst>
    <p:sldId id="256" r:id="rId2"/>
    <p:sldId id="354" r:id="rId3"/>
    <p:sldId id="355" r:id="rId4"/>
    <p:sldId id="356" r:id="rId5"/>
    <p:sldId id="328" r:id="rId6"/>
    <p:sldId id="363" r:id="rId7"/>
    <p:sldId id="358" r:id="rId8"/>
    <p:sldId id="331" r:id="rId9"/>
    <p:sldId id="365" r:id="rId10"/>
    <p:sldId id="366" r:id="rId11"/>
  </p:sldIdLst>
  <p:sldSz cx="9144000" cy="5143500" type="screen16x9"/>
  <p:notesSz cx="6858000" cy="9144000"/>
  <p:embeddedFontLst>
    <p:embeddedFont>
      <p:font typeface="Nanum Gothic" panose="020B0600000101010101" charset="-127"/>
      <p:regular r:id="rId13"/>
      <p:bold r:id="rId14"/>
    </p:embeddedFont>
    <p:embeddedFont>
      <p:font typeface="Raleway" panose="020B0604020202020204" charset="0"/>
      <p:regular r:id="rId15"/>
      <p:bold r:id="rId16"/>
      <p:italic r:id="rId17"/>
      <p:boldItalic r:id="rId18"/>
    </p:embeddedFont>
    <p:embeddedFont>
      <p:font typeface="Lato" panose="020B0604020202020204" charset="0"/>
      <p:regular r:id="rId19"/>
      <p:bold r:id="rId20"/>
      <p:italic r:id="rId21"/>
      <p:boldItalic r:id="rId22"/>
    </p:embeddedFont>
    <p:embeddedFont>
      <p:font typeface="맑은 고딕" panose="020B0503020000020004" pitchFamily="50" charset="-127"/>
      <p:regular r:id="rId23"/>
      <p:bold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70" autoAdjust="0"/>
    <p:restoredTop sz="94660"/>
  </p:normalViewPr>
  <p:slideViewPr>
    <p:cSldViewPr snapToGrid="0">
      <p:cViewPr varScale="1">
        <p:scale>
          <a:sx n="87" d="100"/>
          <a:sy n="87" d="100"/>
        </p:scale>
        <p:origin x="548" y="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9562259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792a0585e3_0_1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792a0585e3_0_1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423258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7932396abb_0_2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7932396abb_0_2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306755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7932396abb_0_1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7932396abb_0_1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652659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7932396abb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7932396abb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9658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" name="Google Shape;11;p2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2;p2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2371725" y="630225"/>
            <a:ext cx="6331500" cy="154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ubTitle" idx="1"/>
          </p:nvPr>
        </p:nvSpPr>
        <p:spPr>
          <a:xfrm>
            <a:off x="2390267" y="3238450"/>
            <a:ext cx="6331500" cy="1241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17;p3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8" name="Google Shape;18;p3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Google Shape;22;p4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3" name="Google Shape;23;p4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4" name="Google Shape;24;p4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9"/>
          <p:cNvSpPr/>
          <p:nvPr/>
        </p:nvSpPr>
        <p:spPr>
          <a:xfrm>
            <a:off x="4572000" y="1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0" name="Google Shape;5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1" name="Google Shape;51;p9"/>
          <p:cNvSpPr txBox="1">
            <a:spLocks noGrp="1"/>
          </p:cNvSpPr>
          <p:nvPr>
            <p:ph type="title"/>
          </p:nvPr>
        </p:nvSpPr>
        <p:spPr>
          <a:xfrm>
            <a:off x="265500" y="1397350"/>
            <a:ext cx="4045200" cy="131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subTitle" idx="1"/>
          </p:nvPr>
        </p:nvSpPr>
        <p:spPr>
          <a:xfrm>
            <a:off x="265500" y="273537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Google Shape;56;p10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7" name="Google Shape;57;p10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8" name="Google Shape;58;p10"/>
          <p:cNvSpPr txBox="1">
            <a:spLocks noGrp="1"/>
          </p:cNvSpPr>
          <p:nvPr>
            <p:ph type="body" idx="1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1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2" name="Google Shape;62;p11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3" name="Google Shape;63;p11"/>
          <p:cNvSpPr txBox="1">
            <a:spLocks noGrp="1"/>
          </p:cNvSpPr>
          <p:nvPr>
            <p:ph type="title" hasCustomPrompt="1"/>
          </p:nvPr>
        </p:nvSpPr>
        <p:spPr>
          <a:xfrm>
            <a:off x="853950" y="1304850"/>
            <a:ext cx="7436100" cy="15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853950" y="2919450"/>
            <a:ext cx="7436100" cy="107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Google Shape;29;p5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0" name="Google Shape;30;p5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1" name="Google Shape;31;p5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body" idx="1"/>
          </p:nvPr>
        </p:nvSpPr>
        <p:spPr>
          <a:xfrm>
            <a:off x="2400303" y="1602675"/>
            <a:ext cx="3071400" cy="30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body" idx="2"/>
          </p:nvPr>
        </p:nvSpPr>
        <p:spPr>
          <a:xfrm>
            <a:off x="5650572" y="1602675"/>
            <a:ext cx="3071400" cy="30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38571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wiss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5" r:id="rId5"/>
    <p:sldLayoutId id="2147483656" r:id="rId6"/>
    <p:sldLayoutId id="2147483657" r:id="rId7"/>
    <p:sldLayoutId id="2147483658" r:id="rId8"/>
    <p:sldLayoutId id="2147483660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3"/>
          <p:cNvSpPr txBox="1"/>
          <p:nvPr/>
        </p:nvSpPr>
        <p:spPr>
          <a:xfrm>
            <a:off x="2049549" y="534350"/>
            <a:ext cx="6540276" cy="5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2400" b="1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[</a:t>
            </a:r>
            <a:r>
              <a:rPr lang="ko-KR" altLang="en-US" sz="2400" b="1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라이더유니온</a:t>
            </a:r>
            <a:r>
              <a:rPr lang="ko-KR" altLang="en-US" sz="2400" b="1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위원장 박정훈</a:t>
            </a:r>
            <a:r>
              <a:rPr lang="ko" sz="2400" b="1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]</a:t>
            </a:r>
            <a:endParaRPr sz="2400" b="1" dirty="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4" name="Google Shape;74;p13"/>
          <p:cNvSpPr txBox="1"/>
          <p:nvPr/>
        </p:nvSpPr>
        <p:spPr>
          <a:xfrm>
            <a:off x="2604212" y="1615525"/>
            <a:ext cx="6285536" cy="30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6000" b="1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배달로 보는</a:t>
            </a:r>
            <a:endParaRPr lang="en-US" altLang="ko-KR" sz="6000" b="1" dirty="0" smtClean="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6000" b="1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디지털 노동감시</a:t>
            </a:r>
            <a:endParaRPr lang="en-US" altLang="ko-KR" sz="6000" b="1" dirty="0" smtClean="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400" b="1" dirty="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0"/>
          <p:cNvSpPr txBox="1">
            <a:spLocks noGrp="1"/>
          </p:cNvSpPr>
          <p:nvPr>
            <p:ph type="title"/>
          </p:nvPr>
        </p:nvSpPr>
        <p:spPr>
          <a:xfrm>
            <a:off x="1799539" y="575950"/>
            <a:ext cx="6922311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ko-KR" altLang="en-US" smtClean="0"/>
              <a:t>동네 배달대행사의 직접적 감시와 통제</a:t>
            </a:r>
            <a:endParaRPr dirty="0"/>
          </a:p>
        </p:txBody>
      </p:sp>
      <p:pic>
        <p:nvPicPr>
          <p:cNvPr id="128" name="Google Shape;128;p20"/>
          <p:cNvPicPr preferRelativeResize="0"/>
          <p:nvPr/>
        </p:nvPicPr>
        <p:blipFill rotWithShape="1">
          <a:blip r:embed="rId3">
            <a:alphaModFix/>
          </a:blip>
          <a:srcRect t="41552" b="32494"/>
          <a:stretch/>
        </p:blipFill>
        <p:spPr>
          <a:xfrm>
            <a:off x="2978325" y="1878199"/>
            <a:ext cx="2095450" cy="96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20"/>
          <p:cNvPicPr preferRelativeResize="0"/>
          <p:nvPr/>
        </p:nvPicPr>
        <p:blipFill rotWithShape="1">
          <a:blip r:embed="rId4">
            <a:alphaModFix/>
          </a:blip>
          <a:srcRect t="71325" b="18685"/>
          <a:stretch/>
        </p:blipFill>
        <p:spPr>
          <a:xfrm>
            <a:off x="5787000" y="2067752"/>
            <a:ext cx="2095450" cy="448025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20"/>
          <p:cNvSpPr txBox="1"/>
          <p:nvPr/>
        </p:nvSpPr>
        <p:spPr>
          <a:xfrm>
            <a:off x="2887750" y="3442975"/>
            <a:ext cx="2386500" cy="5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>
                <a:latin typeface="Lato"/>
                <a:ea typeface="Lato"/>
                <a:cs typeface="Lato"/>
                <a:sym typeface="Lato"/>
              </a:rPr>
              <a:t>“저 잡은거치고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>
                <a:latin typeface="Lato"/>
                <a:ea typeface="Lato"/>
                <a:cs typeface="Lato"/>
                <a:sym typeface="Lato"/>
              </a:rPr>
              <a:t>빠르게화장실좀갔다올게요”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1" name="Google Shape;131;p20"/>
          <p:cNvSpPr txBox="1"/>
          <p:nvPr/>
        </p:nvSpPr>
        <p:spPr>
          <a:xfrm>
            <a:off x="5750050" y="3550950"/>
            <a:ext cx="2178900" cy="5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>
                <a:latin typeface="Lato"/>
                <a:ea typeface="Lato"/>
                <a:cs typeface="Lato"/>
                <a:sym typeface="Lato"/>
              </a:rPr>
              <a:t>“장실요 배가아프네영”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1076825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6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dirty="0" smtClean="0"/>
              <a:t>AI</a:t>
            </a:r>
            <a:r>
              <a:rPr lang="ko-KR" altLang="en-US" dirty="0" smtClean="0"/>
              <a:t>로 </a:t>
            </a:r>
            <a:r>
              <a:rPr lang="ko-KR" altLang="en-US" dirty="0" err="1" smtClean="0"/>
              <a:t>빠른배송</a:t>
            </a:r>
            <a:r>
              <a:rPr lang="ko-KR" altLang="en-US" dirty="0" smtClean="0"/>
              <a:t> 경쟁하는 배달기업들</a:t>
            </a:r>
            <a:endParaRPr dirty="0"/>
          </a:p>
        </p:txBody>
      </p:sp>
      <p:sp>
        <p:nvSpPr>
          <p:cNvPr id="168" name="Google Shape;168;p26"/>
          <p:cNvSpPr txBox="1"/>
          <p:nvPr/>
        </p:nvSpPr>
        <p:spPr>
          <a:xfrm>
            <a:off x="5205925" y="4286550"/>
            <a:ext cx="3668400" cy="40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5221" y="1340376"/>
            <a:ext cx="1630057" cy="3349074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2618" y="1340376"/>
            <a:ext cx="1630057" cy="3349074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0270" y="1340376"/>
            <a:ext cx="1630057" cy="3349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207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78165" y="575950"/>
            <a:ext cx="7243685" cy="635400"/>
          </a:xfrm>
        </p:spPr>
        <p:txBody>
          <a:bodyPr/>
          <a:lstStyle/>
          <a:p>
            <a:r>
              <a:rPr lang="ko-KR" altLang="en-US" dirty="0" smtClean="0"/>
              <a:t>디지털 감시</a:t>
            </a:r>
            <a:r>
              <a:rPr lang="en-US" altLang="ko-KR" dirty="0" smtClean="0"/>
              <a:t>1. </a:t>
            </a:r>
            <a:r>
              <a:rPr lang="ko-KR" altLang="en-US" dirty="0" smtClean="0"/>
              <a:t>동선 감시와 </a:t>
            </a:r>
            <a:r>
              <a:rPr lang="ko-KR" altLang="en-US" dirty="0" smtClean="0"/>
              <a:t>소비자의변화</a:t>
            </a:r>
            <a:endParaRPr lang="ko-KR" altLang="en-US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8636" y="1211350"/>
            <a:ext cx="1677084" cy="3445694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2448" y="1094472"/>
            <a:ext cx="1677084" cy="3445694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0457" y="1094472"/>
            <a:ext cx="1603158" cy="3562572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7139884" y="3813054"/>
            <a:ext cx="285319" cy="1058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0213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소비자 평가</a:t>
            </a:r>
            <a:r>
              <a:rPr lang="ko-KR" altLang="en-US" dirty="0" smtClean="0"/>
              <a:t> </a:t>
            </a:r>
            <a:r>
              <a:rPr lang="ko-KR" altLang="en-US" dirty="0" smtClean="0"/>
              <a:t>및 </a:t>
            </a:r>
            <a:r>
              <a:rPr lang="ko-KR" altLang="en-US" dirty="0" err="1" smtClean="0"/>
              <a:t>캐삭</a:t>
            </a:r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408" y="1211350"/>
            <a:ext cx="1592088" cy="3362826"/>
          </a:xfrm>
          <a:prstGeom prst="rect">
            <a:avLst/>
          </a:prstGeom>
        </p:spPr>
      </p:pic>
      <p:grpSp>
        <p:nvGrpSpPr>
          <p:cNvPr id="5" name="그룹 1003"/>
          <p:cNvGrpSpPr/>
          <p:nvPr/>
        </p:nvGrpSpPr>
        <p:grpSpPr>
          <a:xfrm>
            <a:off x="4578875" y="1211351"/>
            <a:ext cx="1615670" cy="3362826"/>
            <a:chOff x="13105794" y="2289588"/>
            <a:chExt cx="4122408" cy="7345048"/>
          </a:xfrm>
        </p:grpSpPr>
        <p:pic>
          <p:nvPicPr>
            <p:cNvPr id="6" name="Object 1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105794" y="2289588"/>
              <a:ext cx="4122408" cy="7345048"/>
            </a:xfrm>
            <a:prstGeom prst="rect">
              <a:avLst/>
            </a:prstGeom>
          </p:spPr>
        </p:pic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5188" y="1217437"/>
            <a:ext cx="1552492" cy="3356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884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04518" y="575950"/>
            <a:ext cx="7317332" cy="635400"/>
          </a:xfrm>
        </p:spPr>
        <p:txBody>
          <a:bodyPr/>
          <a:lstStyle/>
          <a:p>
            <a:r>
              <a:rPr lang="ko-KR" altLang="en-US" dirty="0" smtClean="0"/>
              <a:t>디지털 감시</a:t>
            </a:r>
            <a:r>
              <a:rPr lang="en-US" altLang="ko-KR" dirty="0" smtClean="0"/>
              <a:t>2</a:t>
            </a:r>
            <a:r>
              <a:rPr lang="en-US" altLang="ko-KR" dirty="0" smtClean="0"/>
              <a:t>. </a:t>
            </a:r>
            <a:r>
              <a:rPr lang="en-US" altLang="ko-KR" dirty="0" smtClean="0"/>
              <a:t>AI</a:t>
            </a:r>
            <a:r>
              <a:rPr lang="ko-KR" altLang="en-US" dirty="0" smtClean="0"/>
              <a:t>등급을 통한 통제와 감시</a:t>
            </a:r>
            <a:endParaRPr lang="ko-KR" altLang="en-US" dirty="0"/>
          </a:p>
        </p:txBody>
      </p:sp>
      <p:pic>
        <p:nvPicPr>
          <p:cNvPr id="11266" name="Picture 2" descr="https://imgnews.pstatic.net/image/056/2020/10/01/0010909609_004_20201001104816555.jpg?type=w4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636" y="1211350"/>
            <a:ext cx="3625884" cy="2040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그룹 1004"/>
          <p:cNvGrpSpPr/>
          <p:nvPr/>
        </p:nvGrpSpPr>
        <p:grpSpPr>
          <a:xfrm>
            <a:off x="4798881" y="2351315"/>
            <a:ext cx="3922969" cy="2227560"/>
            <a:chOff x="9142857" y="4969652"/>
            <a:chExt cx="8056607" cy="4612753"/>
          </a:xfrm>
        </p:grpSpPr>
        <p:pic>
          <p:nvPicPr>
            <p:cNvPr id="9" name="Object 1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142857" y="4969652"/>
              <a:ext cx="8056607" cy="46127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27182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606" y="1211350"/>
            <a:ext cx="1650591" cy="3391263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2812" y="1211350"/>
            <a:ext cx="1937632" cy="3444679"/>
          </a:xfrm>
          <a:prstGeom prst="rect">
            <a:avLst/>
          </a:prstGeom>
        </p:spPr>
      </p:pic>
      <p:pic>
        <p:nvPicPr>
          <p:cNvPr id="7" name="Object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12370" y="1211350"/>
            <a:ext cx="1651671" cy="339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3330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요기요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grpSp>
        <p:nvGrpSpPr>
          <p:cNvPr id="4" name="그룹 1003"/>
          <p:cNvGrpSpPr/>
          <p:nvPr/>
        </p:nvGrpSpPr>
        <p:grpSpPr>
          <a:xfrm>
            <a:off x="1739424" y="1211350"/>
            <a:ext cx="2179434" cy="3431881"/>
            <a:chOff x="1658137" y="2560775"/>
            <a:chExt cx="3463249" cy="6171429"/>
          </a:xfrm>
        </p:grpSpPr>
        <p:pic>
          <p:nvPicPr>
            <p:cNvPr id="5" name="Object 1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58137" y="2560775"/>
              <a:ext cx="3463249" cy="6171429"/>
            </a:xfrm>
            <a:prstGeom prst="rect">
              <a:avLst/>
            </a:prstGeom>
          </p:spPr>
        </p:pic>
      </p:grpSp>
      <p:sp>
        <p:nvSpPr>
          <p:cNvPr id="8" name="직사각형 7"/>
          <p:cNvSpPr/>
          <p:nvPr/>
        </p:nvSpPr>
        <p:spPr>
          <a:xfrm>
            <a:off x="2120996" y="1846750"/>
            <a:ext cx="838200" cy="2562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9" name="그룹 1003"/>
          <p:cNvGrpSpPr/>
          <p:nvPr/>
        </p:nvGrpSpPr>
        <p:grpSpPr>
          <a:xfrm>
            <a:off x="4118596" y="2200260"/>
            <a:ext cx="4536824" cy="1134206"/>
            <a:chOff x="4207974" y="3114660"/>
            <a:chExt cx="4536824" cy="1134206"/>
          </a:xfrm>
        </p:grpSpPr>
        <p:pic>
          <p:nvPicPr>
            <p:cNvPr id="10" name="Object 1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07974" y="3114660"/>
              <a:ext cx="4536824" cy="11342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050303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76896" y="575950"/>
            <a:ext cx="8272006" cy="635400"/>
          </a:xfrm>
        </p:spPr>
        <p:txBody>
          <a:bodyPr/>
          <a:lstStyle/>
          <a:p>
            <a:r>
              <a:rPr lang="ko-KR" altLang="en-US" dirty="0" smtClean="0"/>
              <a:t>디지털감시</a:t>
            </a:r>
            <a:r>
              <a:rPr lang="en-US" altLang="ko-KR" dirty="0" smtClean="0"/>
              <a:t>3</a:t>
            </a:r>
            <a:r>
              <a:rPr lang="en-US" altLang="ko-KR" dirty="0" smtClean="0"/>
              <a:t>. </a:t>
            </a:r>
            <a:r>
              <a:rPr lang="ko-KR" altLang="en-US" dirty="0" smtClean="0"/>
              <a:t>실시간 정보 수집을 통한 가격통제</a:t>
            </a:r>
            <a:endParaRPr lang="ko-KR" altLang="en-US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5930" y="1211350"/>
            <a:ext cx="1840092" cy="3271273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8513" y="1203100"/>
            <a:ext cx="1844732" cy="3279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5494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ko-KR" altLang="en-US" sz="2800" dirty="0" smtClean="0"/>
              <a:t>동네 배달대행사의 직접적 감시와 통제</a:t>
            </a:r>
            <a:endParaRPr sz="2800" dirty="0"/>
          </a:p>
        </p:txBody>
      </p:sp>
      <p:sp>
        <p:nvSpPr>
          <p:cNvPr id="97" name="Google Shape;97;p17"/>
          <p:cNvSpPr txBox="1">
            <a:spLocks noGrp="1"/>
          </p:cNvSpPr>
          <p:nvPr>
            <p:ph type="body" idx="2"/>
          </p:nvPr>
        </p:nvSpPr>
        <p:spPr>
          <a:xfrm>
            <a:off x="5345772" y="1526475"/>
            <a:ext cx="3071400" cy="30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2000">
                <a:latin typeface="Nanum Gothic"/>
                <a:ea typeface="Nanum Gothic"/>
                <a:cs typeface="Nanum Gothic"/>
                <a:sym typeface="Nanum Gothic"/>
              </a:rPr>
              <a:t>“배차 그만 해줘요ㅠㅠ</a:t>
            </a:r>
            <a:endParaRPr sz="2000">
              <a:latin typeface="Nanum Gothic"/>
              <a:ea typeface="Nanum Gothic"/>
              <a:cs typeface="Nanum Gothic"/>
              <a:sym typeface="Nanum Gothic"/>
            </a:endParaRPr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ko" sz="2000">
                <a:latin typeface="Nanum Gothic"/>
                <a:ea typeface="Nanum Gothic"/>
                <a:cs typeface="Nanum Gothic"/>
                <a:sym typeface="Nanum Gothic"/>
              </a:rPr>
              <a:t>이것까지만할게요ㅠㅠㅎ”</a:t>
            </a:r>
            <a:endParaRPr sz="2000">
              <a:latin typeface="Nanum Gothic"/>
              <a:ea typeface="Nanum Gothic"/>
              <a:cs typeface="Nanum Gothic"/>
              <a:sym typeface="Nanum Gothic"/>
            </a:endParaRPr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endParaRPr sz="2000">
              <a:latin typeface="Nanum Gothic"/>
              <a:ea typeface="Nanum Gothic"/>
              <a:cs typeface="Nanum Gothic"/>
              <a:sym typeface="Nanum Gothic"/>
            </a:endParaRPr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ko" sz="2000">
                <a:latin typeface="Nanum Gothic"/>
                <a:ea typeface="Nanum Gothic"/>
                <a:cs typeface="Nanum Gothic"/>
                <a:sym typeface="Nanum Gothic"/>
              </a:rPr>
              <a:t>“직권 한개만배주세요</a:t>
            </a:r>
            <a:endParaRPr sz="2000">
              <a:latin typeface="Nanum Gothic"/>
              <a:ea typeface="Nanum Gothic"/>
              <a:cs typeface="Nanum Gothic"/>
              <a:sym typeface="Nanum Gothic"/>
            </a:endParaRPr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rPr lang="ko" sz="2000">
                <a:latin typeface="Nanum Gothic"/>
                <a:ea typeface="Nanum Gothic"/>
                <a:cs typeface="Nanum Gothic"/>
                <a:sym typeface="Nanum Gothic"/>
              </a:rPr>
              <a:t>급해서 사고날것같네요ㅜ”</a:t>
            </a:r>
            <a:endParaRPr sz="2000">
              <a:latin typeface="Nanum Gothic"/>
              <a:ea typeface="Nanum Gothic"/>
              <a:cs typeface="Nanum Gothic"/>
              <a:sym typeface="Nanum Gothic"/>
            </a:endParaRPr>
          </a:p>
        </p:txBody>
      </p:sp>
      <p:pic>
        <p:nvPicPr>
          <p:cNvPr id="98" name="Google Shape;98;p17"/>
          <p:cNvPicPr preferRelativeResize="0"/>
          <p:nvPr/>
        </p:nvPicPr>
        <p:blipFill rotWithShape="1">
          <a:blip r:embed="rId3">
            <a:alphaModFix/>
          </a:blip>
          <a:srcRect t="31982" b="52294"/>
          <a:stretch/>
        </p:blipFill>
        <p:spPr>
          <a:xfrm>
            <a:off x="2564750" y="1654175"/>
            <a:ext cx="2095450" cy="585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7"/>
          <p:cNvPicPr preferRelativeResize="0"/>
          <p:nvPr/>
        </p:nvPicPr>
        <p:blipFill rotWithShape="1">
          <a:blip r:embed="rId4">
            <a:alphaModFix/>
          </a:blip>
          <a:srcRect t="25139" b="64635"/>
          <a:stretch/>
        </p:blipFill>
        <p:spPr>
          <a:xfrm>
            <a:off x="2564750" y="2682874"/>
            <a:ext cx="2095450" cy="456625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7"/>
          <p:cNvSpPr txBox="1"/>
          <p:nvPr/>
        </p:nvSpPr>
        <p:spPr>
          <a:xfrm>
            <a:off x="2649775" y="3543675"/>
            <a:ext cx="1922100" cy="8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500">
                <a:latin typeface="Lato"/>
                <a:ea typeface="Lato"/>
                <a:cs typeface="Lato"/>
                <a:sym typeface="Lato"/>
              </a:rPr>
              <a:t>[고인이 소속된 업체</a:t>
            </a:r>
            <a:endParaRPr sz="1500"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500">
                <a:latin typeface="Lato"/>
                <a:ea typeface="Lato"/>
                <a:cs typeface="Lato"/>
                <a:sym typeface="Lato"/>
              </a:rPr>
              <a:t>단체카톡방 대화의 일부입니다]</a:t>
            </a:r>
            <a:endParaRPr sz="1500">
              <a:latin typeface="Lato"/>
              <a:ea typeface="Lato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856893586"/>
      </p:ext>
    </p:extLst>
  </p:cSld>
  <p:clrMapOvr>
    <a:masterClrMapping/>
  </p:clrMapOvr>
</p:sld>
</file>

<file path=ppt/theme/theme1.xml><?xml version="1.0" encoding="utf-8"?>
<a:theme xmlns:a="http://schemas.openxmlformats.org/drawingml/2006/main" name="Swiss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1970</TotalTime>
  <Words>82</Words>
  <Application>Microsoft Office PowerPoint</Application>
  <PresentationFormat>화면 슬라이드 쇼(16:9)</PresentationFormat>
  <Paragraphs>21</Paragraphs>
  <Slides>10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6" baseType="lpstr">
      <vt:lpstr>Nanum Gothic</vt:lpstr>
      <vt:lpstr>Raleway</vt:lpstr>
      <vt:lpstr>Lato</vt:lpstr>
      <vt:lpstr>Arial</vt:lpstr>
      <vt:lpstr>맑은 고딕</vt:lpstr>
      <vt:lpstr>Swiss</vt:lpstr>
      <vt:lpstr>PowerPoint 프레젠테이션</vt:lpstr>
      <vt:lpstr>AI로 빠른배송 경쟁하는 배달기업들</vt:lpstr>
      <vt:lpstr>디지털 감시1. 동선 감시와 소비자의변화</vt:lpstr>
      <vt:lpstr>소비자 평가 및 캐삭</vt:lpstr>
      <vt:lpstr>디지털 감시2. AI등급을 통한 통제와 감시</vt:lpstr>
      <vt:lpstr>PowerPoint 프레젠테이션</vt:lpstr>
      <vt:lpstr>요기요</vt:lpstr>
      <vt:lpstr>디지털감시3. 실시간 정보 수집을 통한 가격통제</vt:lpstr>
      <vt:lpstr>동네 배달대행사의 직접적 감시와 통제</vt:lpstr>
      <vt:lpstr>동네 배달대행사의 직접적 감시와 통제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37</cp:revision>
  <dcterms:modified xsi:type="dcterms:W3CDTF">2021-12-06T14:12:50Z</dcterms:modified>
</cp:coreProperties>
</file>